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3" r:id="rId2"/>
  </p:sldMasterIdLst>
  <p:notesMasterIdLst>
    <p:notesMasterId r:id="rId84"/>
  </p:notesMasterIdLst>
  <p:sldIdLst>
    <p:sldId id="404" r:id="rId3"/>
    <p:sldId id="395" r:id="rId4"/>
    <p:sldId id="394" r:id="rId5"/>
    <p:sldId id="398" r:id="rId6"/>
    <p:sldId id="379" r:id="rId7"/>
    <p:sldId id="377" r:id="rId8"/>
    <p:sldId id="275" r:id="rId9"/>
    <p:sldId id="378" r:id="rId10"/>
    <p:sldId id="305" r:id="rId11"/>
    <p:sldId id="392" r:id="rId12"/>
    <p:sldId id="302" r:id="rId13"/>
    <p:sldId id="303" r:id="rId14"/>
    <p:sldId id="258" r:id="rId15"/>
    <p:sldId id="381" r:id="rId16"/>
    <p:sldId id="301" r:id="rId17"/>
    <p:sldId id="380" r:id="rId18"/>
    <p:sldId id="307" r:id="rId19"/>
    <p:sldId id="401" r:id="rId20"/>
    <p:sldId id="402" r:id="rId21"/>
    <p:sldId id="355" r:id="rId22"/>
    <p:sldId id="356" r:id="rId23"/>
    <p:sldId id="382" r:id="rId24"/>
    <p:sldId id="357" r:id="rId25"/>
    <p:sldId id="327" r:id="rId26"/>
    <p:sldId id="328" r:id="rId27"/>
    <p:sldId id="383" r:id="rId28"/>
    <p:sldId id="329" r:id="rId29"/>
    <p:sldId id="368" r:id="rId30"/>
    <p:sldId id="359" r:id="rId31"/>
    <p:sldId id="259" r:id="rId32"/>
    <p:sldId id="333" r:id="rId33"/>
    <p:sldId id="369" r:id="rId34"/>
    <p:sldId id="370" r:id="rId35"/>
    <p:sldId id="372" r:id="rId36"/>
    <p:sldId id="373" r:id="rId37"/>
    <p:sldId id="374" r:id="rId38"/>
    <p:sldId id="375" r:id="rId39"/>
    <p:sldId id="396" r:id="rId40"/>
    <p:sldId id="397" r:id="rId41"/>
    <p:sldId id="304" r:id="rId42"/>
    <p:sldId id="384" r:id="rId43"/>
    <p:sldId id="393" r:id="rId44"/>
    <p:sldId id="385" r:id="rId45"/>
    <p:sldId id="387" r:id="rId46"/>
    <p:sldId id="386" r:id="rId47"/>
    <p:sldId id="388" r:id="rId48"/>
    <p:sldId id="389" r:id="rId49"/>
    <p:sldId id="390" r:id="rId50"/>
    <p:sldId id="391" r:id="rId51"/>
    <p:sldId id="403" r:id="rId52"/>
    <p:sldId id="283" r:id="rId53"/>
    <p:sldId id="285" r:id="rId54"/>
    <p:sldId id="284" r:id="rId55"/>
    <p:sldId id="351" r:id="rId56"/>
    <p:sldId id="352" r:id="rId57"/>
    <p:sldId id="353" r:id="rId58"/>
    <p:sldId id="354" r:id="rId59"/>
    <p:sldId id="286" r:id="rId60"/>
    <p:sldId id="287" r:id="rId61"/>
    <p:sldId id="288" r:id="rId62"/>
    <p:sldId id="289" r:id="rId63"/>
    <p:sldId id="274" r:id="rId64"/>
    <p:sldId id="271" r:id="rId65"/>
    <p:sldId id="272" r:id="rId66"/>
    <p:sldId id="273" r:id="rId67"/>
    <p:sldId id="290" r:id="rId68"/>
    <p:sldId id="257" r:id="rId69"/>
    <p:sldId id="291" r:id="rId70"/>
    <p:sldId id="260" r:id="rId71"/>
    <p:sldId id="262" r:id="rId72"/>
    <p:sldId id="263" r:id="rId73"/>
    <p:sldId id="265" r:id="rId74"/>
    <p:sldId id="297" r:id="rId75"/>
    <p:sldId id="296" r:id="rId76"/>
    <p:sldId id="308" r:id="rId77"/>
    <p:sldId id="266" r:id="rId78"/>
    <p:sldId id="267" r:id="rId79"/>
    <p:sldId id="269" r:id="rId80"/>
    <p:sldId id="268" r:id="rId81"/>
    <p:sldId id="270" r:id="rId82"/>
    <p:sldId id="300" r:id="rId8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A82000"/>
    <a:srgbClr val="47DCFF"/>
    <a:srgbClr val="00CCFF"/>
    <a:srgbClr val="FF3300"/>
    <a:srgbClr val="6D6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173" autoAdjust="0"/>
    <p:restoredTop sz="96374" autoAdjust="0"/>
  </p:normalViewPr>
  <p:slideViewPr>
    <p:cSldViewPr snapToGrid="0">
      <p:cViewPr varScale="1">
        <p:scale>
          <a:sx n="110" d="100"/>
          <a:sy n="110" d="100"/>
        </p:scale>
        <p:origin x="792" y="108"/>
      </p:cViewPr>
      <p:guideLst/>
    </p:cSldViewPr>
  </p:slideViewPr>
  <p:notesTextViewPr>
    <p:cViewPr>
      <p:scale>
        <a:sx n="3" d="2"/>
        <a:sy n="3" d="2"/>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notesMaster" Target="notesMasters/notesMaster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heme" Target="theme/theme1.xml"/><Relationship Id="rId61" Type="http://schemas.openxmlformats.org/officeDocument/2006/relationships/slide" Target="slides/slide59.xml"/><Relationship Id="rId82" Type="http://schemas.openxmlformats.org/officeDocument/2006/relationships/slide" Target="slides/slide8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16A396-2B8F-4B9B-B739-80A6C7C1399B}" type="datetimeFigureOut">
              <a:rPr lang="en-US" smtClean="0"/>
              <a:t>4/18/2024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264CD9-C54A-451C-B56E-C9DA90D83B13}" type="slidenum">
              <a:rPr lang="en-US" smtClean="0"/>
              <a:t>‹#›</a:t>
            </a:fld>
            <a:endParaRPr lang="en-US"/>
          </a:p>
        </p:txBody>
      </p:sp>
    </p:spTree>
    <p:extLst>
      <p:ext uri="{BB962C8B-B14F-4D97-AF65-F5344CB8AC3E}">
        <p14:creationId xmlns:p14="http://schemas.microsoft.com/office/powerpoint/2010/main" val="1751061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171E51ED-6CD5-4FE6-8BDD-6317659C2A0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6BBF8033-A4FB-413A-989A-FD79C02EE6E2}"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3</a:t>
            </a:fld>
            <a:endParaRPr kumimoji="0" lang="en-US" altLang="en-US"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147" name="Rectangle 2">
            <a:extLst>
              <a:ext uri="{FF2B5EF4-FFF2-40B4-BE49-F238E27FC236}">
                <a16:creationId xmlns:a16="http://schemas.microsoft.com/office/drawing/2014/main" id="{782BA19D-7E38-4C26-9550-6134B7B9800E}"/>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14358CB9-1BC4-40E9-87C3-AF6B5612887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359592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A6305156-5351-4A23-9AEA-588169AF4CA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8784E971-A6B7-4C29-A8C1-7BB1A9BD73FC}" type="slidenum">
              <a:rPr lang="en-US" altLang="en-US" smtClean="0"/>
              <a:pPr/>
              <a:t>35</a:t>
            </a:fld>
            <a:endParaRPr lang="en-US" altLang="en-US"/>
          </a:p>
        </p:txBody>
      </p:sp>
      <p:sp>
        <p:nvSpPr>
          <p:cNvPr id="86019" name="Rectangle 2">
            <a:extLst>
              <a:ext uri="{FF2B5EF4-FFF2-40B4-BE49-F238E27FC236}">
                <a16:creationId xmlns:a16="http://schemas.microsoft.com/office/drawing/2014/main" id="{8FDACDAA-5ADD-4FD7-A8FD-71BADB9617E1}"/>
              </a:ext>
            </a:extLst>
          </p:cNvPr>
          <p:cNvSpPr>
            <a:spLocks noGrp="1" noRot="1" noChangeAspect="1" noChangeArrowheads="1" noTextEdit="1"/>
          </p:cNvSpPr>
          <p:nvPr>
            <p:ph type="sldImg"/>
          </p:nvPr>
        </p:nvSpPr>
        <p:spPr>
          <a:ln/>
        </p:spPr>
      </p:sp>
      <p:sp>
        <p:nvSpPr>
          <p:cNvPr id="86020" name="Rectangle 3">
            <a:extLst>
              <a:ext uri="{FF2B5EF4-FFF2-40B4-BE49-F238E27FC236}">
                <a16:creationId xmlns:a16="http://schemas.microsoft.com/office/drawing/2014/main" id="{40DE0DB8-9341-4FDA-9637-CA2B02A71C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2C3F3E95-1E47-4470-AEA3-05C2280CFE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30CAF43E-F767-4C0E-AB67-D545CBF3E7C3}" type="slidenum">
              <a:rPr lang="en-US" altLang="en-US" smtClean="0"/>
              <a:pPr/>
              <a:t>36</a:t>
            </a:fld>
            <a:endParaRPr lang="en-US" altLang="en-US"/>
          </a:p>
        </p:txBody>
      </p:sp>
      <p:sp>
        <p:nvSpPr>
          <p:cNvPr id="88067" name="Rectangle 2">
            <a:extLst>
              <a:ext uri="{FF2B5EF4-FFF2-40B4-BE49-F238E27FC236}">
                <a16:creationId xmlns:a16="http://schemas.microsoft.com/office/drawing/2014/main" id="{AEC1AD7C-EE32-4351-9C1D-A0B3D4C48007}"/>
              </a:ext>
            </a:extLst>
          </p:cNvPr>
          <p:cNvSpPr>
            <a:spLocks noGrp="1" noRot="1" noChangeAspect="1" noChangeArrowheads="1" noTextEdit="1"/>
          </p:cNvSpPr>
          <p:nvPr>
            <p:ph type="sldImg"/>
          </p:nvPr>
        </p:nvSpPr>
        <p:spPr>
          <a:ln/>
        </p:spPr>
      </p:sp>
      <p:sp>
        <p:nvSpPr>
          <p:cNvPr id="88068" name="Rectangle 3">
            <a:extLst>
              <a:ext uri="{FF2B5EF4-FFF2-40B4-BE49-F238E27FC236}">
                <a16:creationId xmlns:a16="http://schemas.microsoft.com/office/drawing/2014/main" id="{367038C0-2883-492D-8C43-F9E867D664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2C3F3E95-1E47-4470-AEA3-05C2280CFE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30CAF43E-F767-4C0E-AB67-D545CBF3E7C3}" type="slidenum">
              <a:rPr lang="en-US" altLang="en-US" smtClean="0"/>
              <a:pPr/>
              <a:t>37</a:t>
            </a:fld>
            <a:endParaRPr lang="en-US" altLang="en-US"/>
          </a:p>
        </p:txBody>
      </p:sp>
      <p:sp>
        <p:nvSpPr>
          <p:cNvPr id="88067" name="Rectangle 2">
            <a:extLst>
              <a:ext uri="{FF2B5EF4-FFF2-40B4-BE49-F238E27FC236}">
                <a16:creationId xmlns:a16="http://schemas.microsoft.com/office/drawing/2014/main" id="{AEC1AD7C-EE32-4351-9C1D-A0B3D4C48007}"/>
              </a:ext>
            </a:extLst>
          </p:cNvPr>
          <p:cNvSpPr>
            <a:spLocks noGrp="1" noRot="1" noChangeAspect="1" noChangeArrowheads="1" noTextEdit="1"/>
          </p:cNvSpPr>
          <p:nvPr>
            <p:ph type="sldImg"/>
          </p:nvPr>
        </p:nvSpPr>
        <p:spPr>
          <a:ln/>
        </p:spPr>
      </p:sp>
      <p:sp>
        <p:nvSpPr>
          <p:cNvPr id="88068" name="Rectangle 3">
            <a:extLst>
              <a:ext uri="{FF2B5EF4-FFF2-40B4-BE49-F238E27FC236}">
                <a16:creationId xmlns:a16="http://schemas.microsoft.com/office/drawing/2014/main" id="{367038C0-2883-492D-8C43-F9E867D664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626990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“’Son of David” in NT that refer to Jesus</a:t>
            </a:r>
          </a:p>
          <a:p>
            <a:r>
              <a:rPr lang="en-US" dirty="0"/>
              <a:t>2 Sam. 13:1</a:t>
            </a:r>
          </a:p>
          <a:p>
            <a:r>
              <a:rPr lang="en-US" dirty="0"/>
              <a:t>1 Chr. 29:22</a:t>
            </a:r>
          </a:p>
          <a:p>
            <a:r>
              <a:rPr lang="en-US" dirty="0"/>
              <a:t>2 Chr. 1:1</a:t>
            </a:r>
          </a:p>
          <a:p>
            <a:r>
              <a:rPr lang="en-US" dirty="0"/>
              <a:t>11:18</a:t>
            </a:r>
          </a:p>
          <a:p>
            <a:r>
              <a:rPr lang="en-US" dirty="0"/>
              <a:t>13:6</a:t>
            </a:r>
          </a:p>
          <a:p>
            <a:r>
              <a:rPr lang="en-US" dirty="0"/>
              <a:t>30:26</a:t>
            </a:r>
          </a:p>
          <a:p>
            <a:r>
              <a:rPr lang="en-US" dirty="0"/>
              <a:t>35:3</a:t>
            </a:r>
          </a:p>
          <a:p>
            <a:r>
              <a:rPr lang="en-US" dirty="0"/>
              <a:t>Prov. 1:1</a:t>
            </a:r>
          </a:p>
          <a:p>
            <a:r>
              <a:rPr lang="en-US" dirty="0"/>
              <a:t>Eccl. 1:1</a:t>
            </a:r>
          </a:p>
          <a:p>
            <a:r>
              <a:rPr lang="en-US" dirty="0"/>
              <a:t>Matt. 1:1</a:t>
            </a:r>
          </a:p>
          <a:p>
            <a:r>
              <a:rPr lang="en-US" dirty="0"/>
              <a:t>20</a:t>
            </a:r>
          </a:p>
          <a:p>
            <a:r>
              <a:rPr lang="en-US" dirty="0"/>
              <a:t>9:27</a:t>
            </a:r>
          </a:p>
          <a:p>
            <a:r>
              <a:rPr lang="en-US" dirty="0"/>
              <a:t>12:23</a:t>
            </a:r>
          </a:p>
          <a:p>
            <a:r>
              <a:rPr lang="en-US" dirty="0"/>
              <a:t>15:22</a:t>
            </a:r>
          </a:p>
          <a:p>
            <a:r>
              <a:rPr lang="en-US" dirty="0"/>
              <a:t>20:30</a:t>
            </a:r>
          </a:p>
          <a:p>
            <a:r>
              <a:rPr lang="en-US" dirty="0"/>
              <a:t>31</a:t>
            </a:r>
          </a:p>
          <a:p>
            <a:r>
              <a:rPr lang="en-US" dirty="0"/>
              <a:t>21:9</a:t>
            </a:r>
          </a:p>
          <a:p>
            <a:r>
              <a:rPr lang="en-US" dirty="0"/>
              <a:t>15</a:t>
            </a:r>
          </a:p>
          <a:p>
            <a:r>
              <a:rPr lang="en-US" dirty="0"/>
              <a:t>22:42</a:t>
            </a:r>
          </a:p>
          <a:p>
            <a:r>
              <a:rPr lang="en-US" dirty="0"/>
              <a:t>Mk. 10:47</a:t>
            </a:r>
          </a:p>
          <a:p>
            <a:r>
              <a:rPr lang="en-US" dirty="0"/>
              <a:t>48</a:t>
            </a:r>
          </a:p>
          <a:p>
            <a:r>
              <a:rPr lang="en-US" dirty="0"/>
              <a:t>12:35</a:t>
            </a:r>
          </a:p>
          <a:p>
            <a:r>
              <a:rPr lang="en-US" dirty="0"/>
              <a:t>Lk. 3:31</a:t>
            </a:r>
          </a:p>
          <a:p>
            <a:r>
              <a:rPr lang="en-US" dirty="0"/>
              <a:t>18:38</a:t>
            </a:r>
          </a:p>
          <a:p>
            <a:r>
              <a:rPr lang="en-US" dirty="0"/>
              <a:t>39</a:t>
            </a:r>
          </a:p>
          <a:p>
            <a:endParaRPr lang="en-US" dirty="0"/>
          </a:p>
        </p:txBody>
      </p:sp>
      <p:sp>
        <p:nvSpPr>
          <p:cNvPr id="4" name="Slide Number Placeholder 3"/>
          <p:cNvSpPr>
            <a:spLocks noGrp="1"/>
          </p:cNvSpPr>
          <p:nvPr>
            <p:ph type="sldNum" sz="quarter" idx="5"/>
          </p:nvPr>
        </p:nvSpPr>
        <p:spPr/>
        <p:txBody>
          <a:bodyPr/>
          <a:lstStyle/>
          <a:p>
            <a:fld id="{FF264CD9-C54A-451C-B56E-C9DA90D83B13}" type="slidenum">
              <a:rPr lang="en-US" smtClean="0"/>
              <a:t>43</a:t>
            </a:fld>
            <a:endParaRPr lang="en-US"/>
          </a:p>
        </p:txBody>
      </p:sp>
    </p:spTree>
    <p:extLst>
      <p:ext uri="{BB962C8B-B14F-4D97-AF65-F5344CB8AC3E}">
        <p14:creationId xmlns:p14="http://schemas.microsoft.com/office/powerpoint/2010/main" val="2279446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264CD9-C54A-451C-B56E-C9DA90D83B13}" type="slidenum">
              <a:rPr lang="en-US" smtClean="0"/>
              <a:t>45</a:t>
            </a:fld>
            <a:endParaRPr lang="en-US"/>
          </a:p>
        </p:txBody>
      </p:sp>
    </p:spTree>
    <p:extLst>
      <p:ext uri="{BB962C8B-B14F-4D97-AF65-F5344CB8AC3E}">
        <p14:creationId xmlns:p14="http://schemas.microsoft.com/office/powerpoint/2010/main" val="1539407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D4A0F0BB-D2C4-42CA-9EC3-6AF892C0A3B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BCAE4B31-62E5-4CEA-956B-3A3D5A831E26}"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52</a:t>
            </a:fld>
            <a:endParaRPr kumimoji="0" lang="en-US" altLang="en-US"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195" name="Rectangle 2">
            <a:extLst>
              <a:ext uri="{FF2B5EF4-FFF2-40B4-BE49-F238E27FC236}">
                <a16:creationId xmlns:a16="http://schemas.microsoft.com/office/drawing/2014/main" id="{13D52509-CF33-42A6-8058-E2EA9A3432E0}"/>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85F91338-6660-4FAA-A90D-C19A1897755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171E51ED-6CD5-4FE6-8BDD-6317659C2A0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6BBF8033-A4FB-413A-989A-FD79C02EE6E2}"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53</a:t>
            </a:fld>
            <a:endParaRPr kumimoji="0" lang="en-US" altLang="en-US"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147" name="Rectangle 2">
            <a:extLst>
              <a:ext uri="{FF2B5EF4-FFF2-40B4-BE49-F238E27FC236}">
                <a16:creationId xmlns:a16="http://schemas.microsoft.com/office/drawing/2014/main" id="{782BA19D-7E38-4C26-9550-6134B7B9800E}"/>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14358CB9-1BC4-40E9-87C3-AF6B5612887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53C46ECE-6139-422B-9D31-0EF543639EF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7CCDA087-DB1A-4BE9-B186-E83847FE8FB3}"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58</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43" name="Rectangle 2">
            <a:extLst>
              <a:ext uri="{FF2B5EF4-FFF2-40B4-BE49-F238E27FC236}">
                <a16:creationId xmlns:a16="http://schemas.microsoft.com/office/drawing/2014/main" id="{21897D45-D4AA-43DF-8CF9-D13708CEBD09}"/>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5993A59D-CB2E-4DF9-A299-BE60728F70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45AA752D-8F95-4A30-B750-ADDB652354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0D7F005-1F70-453C-A146-F5961A16123E}"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59</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291" name="Rectangle 2">
            <a:extLst>
              <a:ext uri="{FF2B5EF4-FFF2-40B4-BE49-F238E27FC236}">
                <a16:creationId xmlns:a16="http://schemas.microsoft.com/office/drawing/2014/main" id="{F79CCA0B-BEC6-4834-8989-01A6AA56DE8F}"/>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EFEDF6CF-1D64-40E6-BCCC-30B273A0497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03F235C-0EE3-4A80-B509-84B3F517A3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2C82F9E-1F6B-42FB-A6A9-851254576DB1}"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60</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39" name="Rectangle 2">
            <a:extLst>
              <a:ext uri="{FF2B5EF4-FFF2-40B4-BE49-F238E27FC236}">
                <a16:creationId xmlns:a16="http://schemas.microsoft.com/office/drawing/2014/main" id="{AE7913B2-5DB0-4659-8993-047B74E5ED05}"/>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D2DF43BE-7065-4795-ACB8-751B85C2F87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t>The Word of the Lord in 1 &amp; 2 </a:t>
            </a:r>
            <a:r>
              <a:rPr lang="en-US" sz="1400" b="1" dirty="0" err="1"/>
              <a:t>Samuuel</a:t>
            </a:r>
            <a:endParaRPr lang="en-US" sz="1400" b="1" dirty="0"/>
          </a:p>
          <a:p>
            <a:r>
              <a:rPr lang="en-US" sz="1200" b="1" i="0" u="none" strike="noStrike" kern="1200" baseline="0" dirty="0">
                <a:solidFill>
                  <a:schemeClr val="tx1"/>
                </a:solidFill>
                <a:latin typeface="+mn-lt"/>
                <a:ea typeface="+mn-ea"/>
                <a:cs typeface="+mn-cs"/>
              </a:rPr>
              <a:t>1 Sam. 3:7  </a:t>
            </a:r>
            <a:r>
              <a:rPr lang="en-US" sz="1200" b="0" i="0" u="none" strike="noStrike" kern="1200" baseline="0" dirty="0">
                <a:solidFill>
                  <a:schemeClr val="tx1"/>
                </a:solidFill>
                <a:latin typeface="+mn-lt"/>
                <a:ea typeface="+mn-ea"/>
                <a:cs typeface="+mn-cs"/>
              </a:rPr>
              <a:t>Now Samuel did not yet know the LORD, nor had the word of the LORD yet been revealed to him.</a:t>
            </a:r>
          </a:p>
          <a:p>
            <a:pPr rtl="0"/>
            <a:r>
              <a:rPr lang="en-US" sz="1200" b="1" i="0" u="none" strike="noStrike" kern="1200" baseline="0" dirty="0">
                <a:solidFill>
                  <a:schemeClr val="tx1"/>
                </a:solidFill>
                <a:latin typeface="+mn-lt"/>
                <a:ea typeface="+mn-ea"/>
                <a:cs typeface="+mn-cs"/>
              </a:rPr>
              <a:t>1 Sam. 3:21  </a:t>
            </a:r>
            <a:r>
              <a:rPr lang="en-US" sz="1200" b="0" i="0" u="none" strike="noStrike" kern="1200" baseline="0" dirty="0">
                <a:solidFill>
                  <a:schemeClr val="tx1"/>
                </a:solidFill>
                <a:latin typeface="+mn-lt"/>
                <a:ea typeface="+mn-ea"/>
                <a:cs typeface="+mn-cs"/>
              </a:rPr>
              <a:t>And the LORD appeared again at Shiloh, because the LORD revealed Himself to Samuel at Shiloh by the word of the LORD.</a:t>
            </a:r>
          </a:p>
          <a:p>
            <a:pPr rtl="0"/>
            <a:r>
              <a:rPr lang="en-US" sz="1200" b="1" i="0" u="none" strike="noStrike" kern="1200" baseline="0" dirty="0">
                <a:solidFill>
                  <a:schemeClr val="tx1"/>
                </a:solidFill>
                <a:latin typeface="+mn-lt"/>
                <a:ea typeface="+mn-ea"/>
                <a:cs typeface="+mn-cs"/>
              </a:rPr>
              <a:t>1 Sam. 15:10  </a:t>
            </a:r>
            <a:r>
              <a:rPr lang="en-US" sz="1200" b="0" i="0" u="none" strike="noStrike" kern="1200" baseline="0" dirty="0">
                <a:solidFill>
                  <a:schemeClr val="tx1"/>
                </a:solidFill>
                <a:latin typeface="+mn-lt"/>
                <a:ea typeface="+mn-ea"/>
                <a:cs typeface="+mn-cs"/>
              </a:rPr>
              <a:t>Then the word of the LORD came to Samuel, saying,</a:t>
            </a:r>
          </a:p>
          <a:p>
            <a:pPr rtl="0"/>
            <a:r>
              <a:rPr lang="en-US" sz="1200" b="1" i="0" u="none" strike="noStrike" kern="1200" baseline="0" dirty="0">
                <a:solidFill>
                  <a:schemeClr val="tx1"/>
                </a:solidFill>
                <a:latin typeface="+mn-lt"/>
                <a:ea typeface="+mn-ea"/>
                <a:cs typeface="+mn-cs"/>
              </a:rPr>
              <a:t>1 Sam. 15:23  </a:t>
            </a:r>
            <a:r>
              <a:rPr lang="en-US" sz="1200" b="0" i="0" u="none" strike="noStrike" kern="1200" baseline="0" dirty="0">
                <a:solidFill>
                  <a:schemeClr val="tx1"/>
                </a:solidFill>
                <a:latin typeface="+mn-lt"/>
                <a:ea typeface="+mn-ea"/>
                <a:cs typeface="+mn-cs"/>
              </a:rPr>
              <a:t>"For rebellion is as the sin of divination, And insubordination is as iniquity and idolatry. Because you have rejected the word of the LORD, He has also 	rejected you from </a:t>
            </a:r>
            <a:r>
              <a:rPr lang="en-US" sz="1200" b="0" i="1" u="none" strike="noStrike" kern="1200" baseline="0" dirty="0">
                <a:solidFill>
                  <a:schemeClr val="tx1"/>
                </a:solidFill>
                <a:latin typeface="+mn-lt"/>
                <a:ea typeface="+mn-ea"/>
                <a:cs typeface="+mn-cs"/>
              </a:rPr>
              <a:t>being </a:t>
            </a:r>
            <a:r>
              <a:rPr lang="en-US" sz="1200" b="0" i="0" u="none" strike="noStrike" kern="1200" baseline="0" dirty="0">
                <a:solidFill>
                  <a:schemeClr val="tx1"/>
                </a:solidFill>
                <a:latin typeface="+mn-lt"/>
                <a:ea typeface="+mn-ea"/>
                <a:cs typeface="+mn-cs"/>
              </a:rPr>
              <a:t>king."</a:t>
            </a:r>
          </a:p>
          <a:p>
            <a:pPr rtl="0"/>
            <a:r>
              <a:rPr lang="en-US" sz="1200" b="1" i="0" u="none" strike="noStrike" kern="1200" baseline="0" dirty="0">
                <a:solidFill>
                  <a:schemeClr val="tx1"/>
                </a:solidFill>
                <a:latin typeface="+mn-lt"/>
                <a:ea typeface="+mn-ea"/>
                <a:cs typeface="+mn-cs"/>
              </a:rPr>
              <a:t>1 Sam. 15:26  </a:t>
            </a:r>
            <a:r>
              <a:rPr lang="en-US" sz="1200" b="0" i="0" u="none" strike="noStrike" kern="1200" baseline="0" dirty="0">
                <a:solidFill>
                  <a:schemeClr val="tx1"/>
                </a:solidFill>
                <a:latin typeface="+mn-lt"/>
                <a:ea typeface="+mn-ea"/>
                <a:cs typeface="+mn-cs"/>
              </a:rPr>
              <a:t>But Samuel said to Saul, "I will not return with you; for you have rejected the word of the LORD, and the LORD has rejected you from being king over 	Israel."</a:t>
            </a:r>
          </a:p>
          <a:p>
            <a:pPr rtl="0"/>
            <a:r>
              <a:rPr lang="en-US" sz="1200" b="1" i="0" u="none" strike="noStrike" kern="1200" baseline="0" dirty="0">
                <a:solidFill>
                  <a:schemeClr val="tx1"/>
                </a:solidFill>
                <a:latin typeface="+mn-lt"/>
                <a:ea typeface="+mn-ea"/>
                <a:cs typeface="+mn-cs"/>
              </a:rPr>
              <a:t>2 Sam. 7:4  </a:t>
            </a:r>
            <a:r>
              <a:rPr lang="en-US" sz="1200" b="0" i="0" u="none" strike="noStrike" kern="1200" baseline="0" dirty="0">
                <a:solidFill>
                  <a:schemeClr val="tx1"/>
                </a:solidFill>
                <a:latin typeface="+mn-lt"/>
                <a:ea typeface="+mn-ea"/>
                <a:cs typeface="+mn-cs"/>
              </a:rPr>
              <a:t>But it came about in the same night that the word of the LORD came to Nathan, saying,</a:t>
            </a:r>
          </a:p>
          <a:p>
            <a:pPr rtl="0"/>
            <a:r>
              <a:rPr lang="en-US" sz="1200" b="1" i="0" u="none" strike="noStrike" kern="1200" baseline="0" dirty="0">
                <a:solidFill>
                  <a:schemeClr val="tx1"/>
                </a:solidFill>
                <a:latin typeface="+mn-lt"/>
                <a:ea typeface="+mn-ea"/>
                <a:cs typeface="+mn-cs"/>
              </a:rPr>
              <a:t>2 Sam. 12:9  </a:t>
            </a:r>
            <a:r>
              <a:rPr lang="en-US" sz="1200" b="0" i="0" u="none" strike="noStrike" kern="1200" baseline="0" dirty="0">
                <a:solidFill>
                  <a:schemeClr val="tx1"/>
                </a:solidFill>
                <a:latin typeface="+mn-lt"/>
                <a:ea typeface="+mn-ea"/>
                <a:cs typeface="+mn-cs"/>
              </a:rPr>
              <a:t>'Why have you despised the word of the LORD by doing evil in His sight? You have struck down Uriah the Hittite with the sword, have taken his wife to be 	your wife, and have killed him with the sword of the sons of Ammon.</a:t>
            </a:r>
          </a:p>
          <a:p>
            <a:pPr rtl="0"/>
            <a:r>
              <a:rPr lang="en-US" sz="1200" b="1" i="0" u="none" strike="noStrike" kern="1200" baseline="0" dirty="0">
                <a:solidFill>
                  <a:schemeClr val="tx1"/>
                </a:solidFill>
                <a:latin typeface="+mn-lt"/>
                <a:ea typeface="+mn-ea"/>
                <a:cs typeface="+mn-cs"/>
              </a:rPr>
              <a:t>2 Sam. 22:31  </a:t>
            </a:r>
            <a:r>
              <a:rPr lang="en-US" sz="1200" b="0" i="0" u="none" strike="noStrike" kern="1200" baseline="0" dirty="0">
                <a:solidFill>
                  <a:schemeClr val="tx1"/>
                </a:solidFill>
                <a:latin typeface="+mn-lt"/>
                <a:ea typeface="+mn-ea"/>
                <a:cs typeface="+mn-cs"/>
              </a:rPr>
              <a:t>"As for God, His way is blameless; The word of the LORD is tested; He is a shield to all who take refuge in Him.</a:t>
            </a:r>
          </a:p>
          <a:p>
            <a:pPr rtl="0"/>
            <a:r>
              <a:rPr lang="en-US" sz="1200" b="1" i="0" u="none" strike="noStrike" kern="1200" baseline="0" dirty="0">
                <a:solidFill>
                  <a:schemeClr val="tx1"/>
                </a:solidFill>
                <a:latin typeface="+mn-lt"/>
                <a:ea typeface="+mn-ea"/>
                <a:cs typeface="+mn-cs"/>
              </a:rPr>
              <a:t>2 Sam. 24:11  </a:t>
            </a:r>
            <a:r>
              <a:rPr lang="en-US" sz="1200" b="0" i="0" u="none" strike="noStrike" kern="1200" baseline="0" dirty="0">
                <a:solidFill>
                  <a:schemeClr val="tx1"/>
                </a:solidFill>
                <a:latin typeface="+mn-lt"/>
                <a:ea typeface="+mn-ea"/>
                <a:cs typeface="+mn-cs"/>
              </a:rPr>
              <a:t>When David arose in the morning, the word of the LORD came to the prophet Gad, David's seer, saying,</a:t>
            </a:r>
          </a:p>
          <a:p>
            <a:pPr rtl="0"/>
            <a:endParaRPr lang="en-US" sz="1200" b="0" i="0" u="none" strike="noStrike" baseline="0" dirty="0"/>
          </a:p>
          <a:p>
            <a:endParaRPr lang="en-US" dirty="0"/>
          </a:p>
        </p:txBody>
      </p:sp>
      <p:sp>
        <p:nvSpPr>
          <p:cNvPr id="4" name="Slide Number Placeholder 3"/>
          <p:cNvSpPr>
            <a:spLocks noGrp="1"/>
          </p:cNvSpPr>
          <p:nvPr>
            <p:ph type="sldNum" sz="quarter" idx="5"/>
          </p:nvPr>
        </p:nvSpPr>
        <p:spPr/>
        <p:txBody>
          <a:bodyPr/>
          <a:lstStyle/>
          <a:p>
            <a:fld id="{FF264CD9-C54A-451C-B56E-C9DA90D83B13}" type="slidenum">
              <a:rPr lang="en-US" smtClean="0"/>
              <a:t>8</a:t>
            </a:fld>
            <a:endParaRPr lang="en-US"/>
          </a:p>
        </p:txBody>
      </p:sp>
    </p:spTree>
    <p:extLst>
      <p:ext uri="{BB962C8B-B14F-4D97-AF65-F5344CB8AC3E}">
        <p14:creationId xmlns:p14="http://schemas.microsoft.com/office/powerpoint/2010/main" val="22229555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03F235C-0EE3-4A80-B509-84B3F517A3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2C82F9E-1F6B-42FB-A6A9-851254576DB1}"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61</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39" name="Rectangle 2">
            <a:extLst>
              <a:ext uri="{FF2B5EF4-FFF2-40B4-BE49-F238E27FC236}">
                <a16:creationId xmlns:a16="http://schemas.microsoft.com/office/drawing/2014/main" id="{AE7913B2-5DB0-4659-8993-047B74E5ED05}"/>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D2DF43BE-7065-4795-ACB8-751B85C2F87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414139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References to the Living God in the Bible </a:t>
            </a:r>
          </a:p>
          <a:p>
            <a:r>
              <a:rPr lang="en-US" b="1" dirty="0"/>
              <a:t>Deut. 5:26</a:t>
            </a:r>
          </a:p>
          <a:p>
            <a:r>
              <a:rPr lang="en-US" b="1" dirty="0"/>
              <a:t>Jos. 3:10</a:t>
            </a:r>
          </a:p>
          <a:p>
            <a:r>
              <a:rPr lang="en-US" b="1" dirty="0"/>
              <a:t>1 Sam. 17:26,36</a:t>
            </a:r>
          </a:p>
          <a:p>
            <a:r>
              <a:rPr lang="en-US" b="1" dirty="0"/>
              <a:t>2 Ki. 19:4,16</a:t>
            </a:r>
          </a:p>
          <a:p>
            <a:r>
              <a:rPr lang="en-US" b="1" dirty="0"/>
              <a:t>Ps. 42:2; 84:2</a:t>
            </a:r>
          </a:p>
          <a:p>
            <a:r>
              <a:rPr lang="en-US" b="1" dirty="0"/>
              <a:t>Isa. 37:4,17</a:t>
            </a:r>
          </a:p>
          <a:p>
            <a:r>
              <a:rPr lang="en-US" b="1" dirty="0"/>
              <a:t>Jer. 10:10; 23:36</a:t>
            </a:r>
          </a:p>
          <a:p>
            <a:r>
              <a:rPr lang="en-US" b="1" dirty="0"/>
              <a:t>Dan. 6:20,26</a:t>
            </a:r>
          </a:p>
          <a:p>
            <a:r>
              <a:rPr lang="en-US" b="1" dirty="0"/>
              <a:t>Hos. 1:10</a:t>
            </a:r>
          </a:p>
          <a:p>
            <a:r>
              <a:rPr lang="en-US" b="1" dirty="0"/>
              <a:t>Matt. 16:16; 26:63</a:t>
            </a:r>
          </a:p>
          <a:p>
            <a:r>
              <a:rPr lang="en-US" b="1" dirty="0"/>
              <a:t>Acts 14:15</a:t>
            </a:r>
          </a:p>
          <a:p>
            <a:r>
              <a:rPr lang="en-US" b="1" dirty="0"/>
              <a:t>Rom. 9:26</a:t>
            </a:r>
          </a:p>
          <a:p>
            <a:r>
              <a:rPr lang="en-US" b="1" dirty="0"/>
              <a:t>2 Cor. 3:3; 6:16</a:t>
            </a:r>
          </a:p>
          <a:p>
            <a:r>
              <a:rPr lang="en-US" b="1" dirty="0"/>
              <a:t>1 Tim. 3:15; 4:10</a:t>
            </a:r>
          </a:p>
          <a:p>
            <a:r>
              <a:rPr lang="en-US" b="1" dirty="0"/>
              <a:t>Heb. 3:12; 9:14; 10:31; 12:22</a:t>
            </a:r>
          </a:p>
          <a:p>
            <a:r>
              <a:rPr lang="en-US" b="1" dirty="0"/>
              <a:t>Rev. 7:2</a:t>
            </a:r>
          </a:p>
          <a:p>
            <a:endParaRPr lang="en-US" dirty="0"/>
          </a:p>
        </p:txBody>
      </p:sp>
      <p:sp>
        <p:nvSpPr>
          <p:cNvPr id="4" name="Slide Number Placeholder 3"/>
          <p:cNvSpPr>
            <a:spLocks noGrp="1"/>
          </p:cNvSpPr>
          <p:nvPr>
            <p:ph type="sldNum" sz="quarter" idx="5"/>
          </p:nvPr>
        </p:nvSpPr>
        <p:spPr/>
        <p:txBody>
          <a:bodyPr/>
          <a:lstStyle/>
          <a:p>
            <a:fld id="{FF264CD9-C54A-451C-B56E-C9DA90D83B13}" type="slidenum">
              <a:rPr lang="en-US" smtClean="0"/>
              <a:t>69</a:t>
            </a:fld>
            <a:endParaRPr lang="en-US"/>
          </a:p>
        </p:txBody>
      </p:sp>
    </p:spTree>
    <p:extLst>
      <p:ext uri="{BB962C8B-B14F-4D97-AF65-F5344CB8AC3E}">
        <p14:creationId xmlns:p14="http://schemas.microsoft.com/office/powerpoint/2010/main" val="414293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FF00"/>
                </a:solidFill>
                <a:effectLst>
                  <a:outerShdw blurRad="38100" dist="38100" dir="2700000" algn="tl">
                    <a:srgbClr val="000000">
                      <a:alpha val="43137"/>
                    </a:srgbClr>
                  </a:outerShdw>
                </a:effectLst>
              </a:rPr>
              <a:t>Kurios is used in the New Testament with God, Jesus, and others as the referent (Sir).</a:t>
            </a:r>
            <a:endParaRPr lang="en-US" sz="1200" b="0" i="0" u="none" strike="noStrike" kern="1200" baseline="0" dirty="0">
              <a:solidFill>
                <a:schemeClr val="tx1"/>
              </a:solidFill>
              <a:latin typeface="+mn-lt"/>
              <a:ea typeface="+mn-ea"/>
              <a:cs typeface="+mn-cs"/>
            </a:endParaRPr>
          </a:p>
          <a:p>
            <a:pPr rtl="0"/>
            <a:endParaRPr lang="en-US" sz="1200" b="0" i="0" u="none" strike="noStrike" baseline="0" dirty="0"/>
          </a:p>
        </p:txBody>
      </p:sp>
      <p:sp>
        <p:nvSpPr>
          <p:cNvPr id="4" name="Slide Number Placeholder 3"/>
          <p:cNvSpPr>
            <a:spLocks noGrp="1"/>
          </p:cNvSpPr>
          <p:nvPr>
            <p:ph type="sldNum" sz="quarter" idx="5"/>
          </p:nvPr>
        </p:nvSpPr>
        <p:spPr/>
        <p:txBody>
          <a:bodyPr/>
          <a:lstStyle/>
          <a:p>
            <a:fld id="{FF264CD9-C54A-451C-B56E-C9DA90D83B13}" type="slidenum">
              <a:rPr lang="en-US" smtClean="0"/>
              <a:t>73</a:t>
            </a:fld>
            <a:endParaRPr lang="en-US"/>
          </a:p>
        </p:txBody>
      </p:sp>
    </p:spTree>
    <p:extLst>
      <p:ext uri="{BB962C8B-B14F-4D97-AF65-F5344CB8AC3E}">
        <p14:creationId xmlns:p14="http://schemas.microsoft.com/office/powerpoint/2010/main" val="1140376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FF00"/>
                </a:solidFill>
                <a:effectLst>
                  <a:outerShdw blurRad="38100" dist="38100" dir="2700000" algn="tl">
                    <a:srgbClr val="000000">
                      <a:alpha val="43137"/>
                    </a:srgbClr>
                  </a:outerShdw>
                </a:effectLst>
              </a:rPr>
              <a:t>“Son of David” in the New Testament</a:t>
            </a:r>
          </a:p>
          <a:p>
            <a:endParaRPr lang="en-US" b="1" dirty="0">
              <a:solidFill>
                <a:srgbClr val="FFFF00"/>
              </a:solidFill>
              <a:effectLst>
                <a:outerShdw blurRad="38100" dist="38100" dir="2700000" algn="tl">
                  <a:srgbClr val="000000">
                    <a:alpha val="43137"/>
                  </a:srgbClr>
                </a:outerShdw>
              </a:effectLst>
            </a:endParaRPr>
          </a:p>
          <a:p>
            <a:pPr rtl="0"/>
            <a:r>
              <a:rPr lang="en-US" sz="1200" b="0" i="0" u="none" strike="noStrike" kern="1200" baseline="0" dirty="0">
                <a:solidFill>
                  <a:schemeClr val="tx1"/>
                </a:solidFill>
                <a:latin typeface="+mn-lt"/>
                <a:ea typeface="+mn-ea"/>
                <a:cs typeface="+mn-cs"/>
              </a:rPr>
              <a:t>NAS Matt. 1:1  The book of the genealogy of Jesus Christ, the son of David, the son of Abraham.</a:t>
            </a:r>
          </a:p>
          <a:p>
            <a:pPr rtl="0"/>
            <a:r>
              <a:rPr lang="en-US" sz="1200" b="0" i="0" u="none" strike="noStrike" kern="1200" baseline="0" dirty="0">
                <a:solidFill>
                  <a:schemeClr val="tx1"/>
                </a:solidFill>
                <a:latin typeface="+mn-lt"/>
                <a:ea typeface="+mn-ea"/>
                <a:cs typeface="+mn-cs"/>
              </a:rPr>
              <a:t> </a:t>
            </a:r>
            <a:r>
              <a:rPr lang="en-US" sz="1200" b="1" i="0" u="none" strike="noStrike" kern="1200" baseline="30000" dirty="0">
                <a:solidFill>
                  <a:schemeClr val="tx1"/>
                </a:solidFill>
                <a:latin typeface="+mn-lt"/>
                <a:ea typeface="+mn-ea"/>
                <a:cs typeface="+mn-cs"/>
              </a:rPr>
              <a:t>20</a:t>
            </a:r>
            <a:r>
              <a:rPr lang="en-US" sz="1200" b="0" i="0" u="none" strike="noStrike" kern="1200" baseline="0" dirty="0">
                <a:solidFill>
                  <a:schemeClr val="tx1"/>
                </a:solidFill>
                <a:latin typeface="+mn-lt"/>
                <a:ea typeface="+mn-ea"/>
                <a:cs typeface="+mn-cs"/>
              </a:rPr>
              <a:t> But when he had considered this, behold, an angel of the Lord appeared to him in a dream, saying, </a:t>
            </a:r>
            <a:r>
              <a:rPr lang="en-US" sz="1200" b="1" i="0" u="none" strike="noStrike" kern="1200" baseline="0" dirty="0">
                <a:solidFill>
                  <a:schemeClr val="tx1"/>
                </a:solidFill>
                <a:latin typeface="+mn-lt"/>
                <a:ea typeface="+mn-ea"/>
                <a:cs typeface="+mn-cs"/>
              </a:rPr>
              <a:t>"Joseph, son of David</a:t>
            </a:r>
            <a:r>
              <a:rPr lang="en-US" sz="1200" b="0" i="0" u="none" strike="noStrike" kern="1200" baseline="0" dirty="0">
                <a:solidFill>
                  <a:schemeClr val="tx1"/>
                </a:solidFill>
                <a:latin typeface="+mn-lt"/>
                <a:ea typeface="+mn-ea"/>
                <a:cs typeface="+mn-cs"/>
              </a:rPr>
              <a:t>, do not be afraid to take Mary as your wife; for that which has been conceived in her is of the Holy Spirit.</a:t>
            </a:r>
          </a:p>
          <a:p>
            <a:pPr rtl="0"/>
            <a:r>
              <a:rPr lang="en-US" sz="1200" b="0" i="0" u="none" strike="noStrike" kern="1200" baseline="0" dirty="0">
                <a:solidFill>
                  <a:schemeClr val="tx1"/>
                </a:solidFill>
                <a:latin typeface="+mn-lt"/>
                <a:ea typeface="+mn-ea"/>
                <a:cs typeface="+mn-cs"/>
              </a:rPr>
              <a:t>NAS Matt. 9:27  And as Jesus passed on from there, two blind men followed Him, crying out, and saying, "Have mercy on us, Son of David!"</a:t>
            </a:r>
          </a:p>
          <a:p>
            <a:pPr rtl="0"/>
            <a:r>
              <a:rPr lang="en-US" sz="1200" b="0" i="0" u="none" strike="noStrike" kern="1200" baseline="0" dirty="0">
                <a:solidFill>
                  <a:schemeClr val="tx1"/>
                </a:solidFill>
                <a:latin typeface="+mn-lt"/>
                <a:ea typeface="+mn-ea"/>
                <a:cs typeface="+mn-cs"/>
              </a:rPr>
              <a:t>NAS Matt. 12:23  And all the multitudes were amazed, and </a:t>
            </a:r>
            <a:r>
              <a:rPr lang="en-US" sz="1200" b="0" i="1" u="none" strike="noStrike" kern="1200" baseline="0" dirty="0">
                <a:solidFill>
                  <a:schemeClr val="tx1"/>
                </a:solidFill>
                <a:latin typeface="+mn-lt"/>
                <a:ea typeface="+mn-ea"/>
                <a:cs typeface="+mn-cs"/>
              </a:rPr>
              <a:t>began </a:t>
            </a:r>
            <a:r>
              <a:rPr lang="en-US" sz="1200" b="0" i="0" u="none" strike="noStrike" kern="1200" baseline="0" dirty="0">
                <a:solidFill>
                  <a:schemeClr val="tx1"/>
                </a:solidFill>
                <a:latin typeface="+mn-lt"/>
                <a:ea typeface="+mn-ea"/>
                <a:cs typeface="+mn-cs"/>
              </a:rPr>
              <a:t>to say, "This </a:t>
            </a:r>
            <a:r>
              <a:rPr lang="en-US" sz="1200" b="0" i="1" u="none" strike="noStrike" kern="1200" baseline="0" dirty="0">
                <a:solidFill>
                  <a:schemeClr val="tx1"/>
                </a:solidFill>
                <a:latin typeface="+mn-lt"/>
                <a:ea typeface="+mn-ea"/>
                <a:cs typeface="+mn-cs"/>
              </a:rPr>
              <a:t>man </a:t>
            </a:r>
            <a:r>
              <a:rPr lang="en-US" sz="1200" b="0" i="0" u="none" strike="noStrike" kern="1200" baseline="0" dirty="0">
                <a:solidFill>
                  <a:schemeClr val="tx1"/>
                </a:solidFill>
                <a:latin typeface="+mn-lt"/>
                <a:ea typeface="+mn-ea"/>
                <a:cs typeface="+mn-cs"/>
              </a:rPr>
              <a:t>cannot be the Son of David, can he?"</a:t>
            </a:r>
          </a:p>
          <a:p>
            <a:pPr rtl="0"/>
            <a:r>
              <a:rPr lang="en-US" sz="1200" b="0" i="0" u="none" strike="noStrike" kern="1200" baseline="0" dirty="0">
                <a:solidFill>
                  <a:schemeClr val="tx1"/>
                </a:solidFill>
                <a:latin typeface="+mn-lt"/>
                <a:ea typeface="+mn-ea"/>
                <a:cs typeface="+mn-cs"/>
              </a:rPr>
              <a:t>NAS Matt. 15:22  And behold, a Canaanite woman came out from that region, and </a:t>
            </a:r>
            <a:r>
              <a:rPr lang="en-US" sz="1200" b="0" i="1" u="none" strike="noStrike" kern="1200" baseline="0" dirty="0">
                <a:solidFill>
                  <a:schemeClr val="tx1"/>
                </a:solidFill>
                <a:latin typeface="+mn-lt"/>
                <a:ea typeface="+mn-ea"/>
                <a:cs typeface="+mn-cs"/>
              </a:rPr>
              <a:t>began </a:t>
            </a:r>
            <a:r>
              <a:rPr lang="en-US" sz="1200" b="0" i="0" u="none" strike="noStrike" kern="1200" baseline="0" dirty="0">
                <a:solidFill>
                  <a:schemeClr val="tx1"/>
                </a:solidFill>
                <a:latin typeface="+mn-lt"/>
                <a:ea typeface="+mn-ea"/>
                <a:cs typeface="+mn-cs"/>
              </a:rPr>
              <a:t>to cry out, saying, "Have mercy on me, O Lord, Son of David; my daughter is cruelly demon-possessed."</a:t>
            </a:r>
          </a:p>
          <a:p>
            <a:pPr rtl="0"/>
            <a:r>
              <a:rPr lang="en-US" sz="1200" b="0" i="0" u="none" strike="noStrike" kern="1200" baseline="0" dirty="0">
                <a:solidFill>
                  <a:schemeClr val="tx1"/>
                </a:solidFill>
                <a:latin typeface="+mn-lt"/>
                <a:ea typeface="+mn-ea"/>
                <a:cs typeface="+mn-cs"/>
              </a:rPr>
              <a:t>NAS Matt. 20:30  And behold, two blind men sitting by the road, hearing that Jesus was passing by, cried out, saying, "Lord, have mercy on us, Son of David!"</a:t>
            </a:r>
          </a:p>
          <a:p>
            <a:pPr rtl="0"/>
            <a:r>
              <a:rPr lang="en-US" sz="1200" b="0" i="0" u="none" strike="noStrike" kern="1200" baseline="0" dirty="0">
                <a:solidFill>
                  <a:schemeClr val="tx1"/>
                </a:solidFill>
                <a:latin typeface="+mn-lt"/>
                <a:ea typeface="+mn-ea"/>
                <a:cs typeface="+mn-cs"/>
              </a:rPr>
              <a:t>NAS Matt. 20:31  And the multitude sternly told them to be quiet; but they cried out all the more, saying, "Lord, have mercy on us, Son of David!"</a:t>
            </a:r>
          </a:p>
          <a:p>
            <a:pPr rtl="0"/>
            <a:r>
              <a:rPr lang="en-US" sz="1200" b="0" i="0" u="none" strike="noStrike" kern="1200" baseline="0" dirty="0">
                <a:solidFill>
                  <a:schemeClr val="tx1"/>
                </a:solidFill>
                <a:latin typeface="+mn-lt"/>
                <a:ea typeface="+mn-ea"/>
                <a:cs typeface="+mn-cs"/>
              </a:rPr>
              <a:t>NAS Matt. 21:9  And the multitudes going before Him, and those who followed after were crying out, saying, "Hosanna to the Son of David; Blessed is He who comes in the name of the Lord; Hosanna in the highest!"</a:t>
            </a:r>
          </a:p>
          <a:p>
            <a:pPr rtl="0"/>
            <a:r>
              <a:rPr lang="en-US" sz="1200" b="0" i="0" u="none" strike="noStrike" kern="1200" baseline="0" dirty="0">
                <a:solidFill>
                  <a:schemeClr val="tx1"/>
                </a:solidFill>
                <a:latin typeface="+mn-lt"/>
                <a:ea typeface="+mn-ea"/>
                <a:cs typeface="+mn-cs"/>
              </a:rPr>
              <a:t>NAS Matt. 21:15  But when the chief priests and the scribes saw the wonderful things that He had done, and the children who were crying out in the temple and saying, "Hosanna to the Son of David," they became indignant,</a:t>
            </a:r>
          </a:p>
          <a:p>
            <a:pPr rtl="0"/>
            <a:r>
              <a:rPr lang="en-US" sz="1200" b="0" i="0" u="none" strike="noStrike" kern="1200" baseline="0" dirty="0">
                <a:solidFill>
                  <a:schemeClr val="tx1"/>
                </a:solidFill>
                <a:latin typeface="+mn-lt"/>
                <a:ea typeface="+mn-ea"/>
                <a:cs typeface="+mn-cs"/>
              </a:rPr>
              <a:t>NAS Matt. 22:42  saying, "What do you think about the Christ, whose son is He?" They said to Him, "</a:t>
            </a:r>
            <a:r>
              <a:rPr lang="en-US" sz="1200" b="0" i="1" u="none" strike="noStrike" kern="1200" baseline="0" dirty="0">
                <a:solidFill>
                  <a:schemeClr val="tx1"/>
                </a:solidFill>
                <a:latin typeface="+mn-lt"/>
                <a:ea typeface="+mn-ea"/>
                <a:cs typeface="+mn-cs"/>
              </a:rPr>
              <a:t>The son</a:t>
            </a:r>
            <a:r>
              <a:rPr lang="en-US" sz="1200" b="0" i="0" u="none" strike="noStrike" kern="1200" baseline="0" dirty="0">
                <a:solidFill>
                  <a:schemeClr val="tx1"/>
                </a:solidFill>
                <a:latin typeface="+mn-lt"/>
                <a:ea typeface="+mn-ea"/>
                <a:cs typeface="+mn-cs"/>
              </a:rPr>
              <a:t> of David."</a:t>
            </a:r>
          </a:p>
          <a:p>
            <a:pPr rtl="0"/>
            <a:r>
              <a:rPr lang="en-US" sz="1200" b="0" i="0" u="none" strike="noStrike" kern="1200" baseline="0" dirty="0">
                <a:solidFill>
                  <a:schemeClr val="tx1"/>
                </a:solidFill>
                <a:latin typeface="+mn-lt"/>
                <a:ea typeface="+mn-ea"/>
                <a:cs typeface="+mn-cs"/>
              </a:rPr>
              <a:t>NAS Mk. 10:47  And when he heard that it was Jesus the Nazarene, he began to cry out and say, "Jesus, Son of David, have mercy on me!"</a:t>
            </a:r>
          </a:p>
          <a:p>
            <a:pPr rtl="0"/>
            <a:r>
              <a:rPr lang="en-US" sz="1200" b="0" i="0" u="none" strike="noStrike" kern="1200" baseline="0" dirty="0">
                <a:solidFill>
                  <a:schemeClr val="tx1"/>
                </a:solidFill>
                <a:latin typeface="+mn-lt"/>
                <a:ea typeface="+mn-ea"/>
                <a:cs typeface="+mn-cs"/>
              </a:rPr>
              <a:t>NAS Mk. 10:48  And many were sternly telling him to be quiet, but he kept crying out all the more, "Son of David, have mercy on me!"</a:t>
            </a:r>
          </a:p>
          <a:p>
            <a:pPr rtl="0"/>
            <a:r>
              <a:rPr lang="en-US" sz="1200" b="0" i="0" u="none" strike="noStrike" kern="1200" baseline="0" dirty="0">
                <a:solidFill>
                  <a:schemeClr val="tx1"/>
                </a:solidFill>
                <a:latin typeface="+mn-lt"/>
                <a:ea typeface="+mn-ea"/>
                <a:cs typeface="+mn-cs"/>
              </a:rPr>
              <a:t>NAS Mk. 12:35  And Jesus answering </a:t>
            </a:r>
            <a:r>
              <a:rPr lang="en-US" sz="1200" b="0" i="1" u="none" strike="noStrike" kern="1200" baseline="0" dirty="0">
                <a:solidFill>
                  <a:schemeClr val="tx1"/>
                </a:solidFill>
                <a:latin typeface="+mn-lt"/>
                <a:ea typeface="+mn-ea"/>
                <a:cs typeface="+mn-cs"/>
              </a:rPr>
              <a:t>began </a:t>
            </a:r>
            <a:r>
              <a:rPr lang="en-US" sz="1200" b="0" i="0" u="none" strike="noStrike" kern="1200" baseline="0" dirty="0">
                <a:solidFill>
                  <a:schemeClr val="tx1"/>
                </a:solidFill>
                <a:latin typeface="+mn-lt"/>
                <a:ea typeface="+mn-ea"/>
                <a:cs typeface="+mn-cs"/>
              </a:rPr>
              <a:t>to say, as He taught in the temple, "How </a:t>
            </a:r>
            <a:r>
              <a:rPr lang="en-US" sz="1200" b="0" i="1" u="none" strike="noStrike" kern="1200" baseline="0" dirty="0">
                <a:solidFill>
                  <a:schemeClr val="tx1"/>
                </a:solidFill>
                <a:latin typeface="+mn-lt"/>
                <a:ea typeface="+mn-ea"/>
                <a:cs typeface="+mn-cs"/>
              </a:rPr>
              <a:t>is it that </a:t>
            </a:r>
            <a:r>
              <a:rPr lang="en-US" sz="1200" b="0" i="0" u="none" strike="noStrike" kern="1200" baseline="0" dirty="0">
                <a:solidFill>
                  <a:schemeClr val="tx1"/>
                </a:solidFill>
                <a:latin typeface="+mn-lt"/>
                <a:ea typeface="+mn-ea"/>
                <a:cs typeface="+mn-cs"/>
              </a:rPr>
              <a:t>the scribes say that the Christ is the son of David?</a:t>
            </a:r>
          </a:p>
          <a:p>
            <a:pPr rtl="0"/>
            <a:r>
              <a:rPr lang="en-US" sz="1200" b="1" i="0" u="none" strike="noStrike" kern="1200" baseline="0" dirty="0">
                <a:solidFill>
                  <a:schemeClr val="tx1"/>
                </a:solidFill>
                <a:latin typeface="+mn-lt"/>
                <a:ea typeface="+mn-ea"/>
                <a:cs typeface="+mn-cs"/>
              </a:rPr>
              <a:t>NAS Lk. 3:31  </a:t>
            </a:r>
            <a:r>
              <a:rPr lang="en-US" sz="1200" b="0" i="0" u="none" strike="noStrike" kern="1200" baseline="0" dirty="0">
                <a:solidFill>
                  <a:schemeClr val="tx1"/>
                </a:solidFill>
                <a:latin typeface="+mn-lt"/>
                <a:ea typeface="+mn-ea"/>
                <a:cs typeface="+mn-cs"/>
              </a:rPr>
              <a:t>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0" i="0" u="none" strike="noStrike" kern="1200" baseline="0" dirty="0" err="1">
                <a:solidFill>
                  <a:schemeClr val="tx1"/>
                </a:solidFill>
                <a:latin typeface="+mn-lt"/>
                <a:ea typeface="+mn-ea"/>
                <a:cs typeface="+mn-cs"/>
              </a:rPr>
              <a:t>Melea</a:t>
            </a:r>
            <a:r>
              <a:rPr lang="en-US" sz="1200" b="0" i="0" u="none" strike="noStrike" kern="1200" baseline="0" dirty="0">
                <a:solidFill>
                  <a:schemeClr val="tx1"/>
                </a:solidFill>
                <a:latin typeface="+mn-lt"/>
                <a:ea typeface="+mn-ea"/>
                <a:cs typeface="+mn-cs"/>
              </a:rPr>
              <a:t>, 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0" i="0" u="none" strike="noStrike" kern="1200" baseline="0" dirty="0" err="1">
                <a:solidFill>
                  <a:schemeClr val="tx1"/>
                </a:solidFill>
                <a:latin typeface="+mn-lt"/>
                <a:ea typeface="+mn-ea"/>
                <a:cs typeface="+mn-cs"/>
              </a:rPr>
              <a:t>Menna</a:t>
            </a:r>
            <a:r>
              <a:rPr lang="en-US" sz="1200" b="0" i="0" u="none" strike="noStrike" kern="1200" baseline="0" dirty="0">
                <a:solidFill>
                  <a:schemeClr val="tx1"/>
                </a:solidFill>
                <a:latin typeface="+mn-lt"/>
                <a:ea typeface="+mn-ea"/>
                <a:cs typeface="+mn-cs"/>
              </a:rPr>
              <a:t>, 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0" i="0" u="none" strike="noStrike" kern="1200" baseline="0" dirty="0" err="1">
                <a:solidFill>
                  <a:schemeClr val="tx1"/>
                </a:solidFill>
                <a:latin typeface="+mn-lt"/>
                <a:ea typeface="+mn-ea"/>
                <a:cs typeface="+mn-cs"/>
              </a:rPr>
              <a:t>Mattatha</a:t>
            </a:r>
            <a:r>
              <a:rPr lang="en-US" sz="1200" b="0" i="0" u="none" strike="noStrike" kern="1200" baseline="0" dirty="0">
                <a:solidFill>
                  <a:schemeClr val="tx1"/>
                </a:solidFill>
                <a:latin typeface="+mn-lt"/>
                <a:ea typeface="+mn-ea"/>
                <a:cs typeface="+mn-cs"/>
              </a:rPr>
              <a:t>, 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1" i="0" u="none" strike="noStrike" kern="1200" baseline="0" dirty="0">
                <a:solidFill>
                  <a:schemeClr val="tx1"/>
                </a:solidFill>
                <a:latin typeface="+mn-lt"/>
                <a:ea typeface="+mn-ea"/>
                <a:cs typeface="+mn-cs"/>
              </a:rPr>
              <a:t>Nathan</a:t>
            </a:r>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the </a:t>
            </a:r>
            <a:r>
              <a:rPr lang="en-US" sz="1200" b="1" i="1" u="none" strike="noStrike" kern="1200" baseline="0" dirty="0">
                <a:solidFill>
                  <a:schemeClr val="tx1"/>
                </a:solidFill>
                <a:latin typeface="+mn-lt"/>
                <a:ea typeface="+mn-ea"/>
                <a:cs typeface="+mn-cs"/>
              </a:rPr>
              <a:t>son</a:t>
            </a:r>
            <a:r>
              <a:rPr lang="en-US" sz="1200" b="1" i="0" u="none" strike="noStrike" kern="1200" baseline="0" dirty="0">
                <a:solidFill>
                  <a:schemeClr val="tx1"/>
                </a:solidFill>
                <a:latin typeface="+mn-lt"/>
                <a:ea typeface="+mn-ea"/>
                <a:cs typeface="+mn-cs"/>
              </a:rPr>
              <a:t> of David</a:t>
            </a:r>
            <a:r>
              <a:rPr lang="en-US" sz="1200" b="0" i="0" u="none" strike="noStrike" kern="1200" baseline="0" dirty="0">
                <a:solidFill>
                  <a:schemeClr val="tx1"/>
                </a:solidFill>
                <a:latin typeface="+mn-lt"/>
                <a:ea typeface="+mn-ea"/>
                <a:cs typeface="+mn-cs"/>
              </a:rPr>
              <a:t>,</a:t>
            </a:r>
          </a:p>
          <a:p>
            <a:pPr rtl="0"/>
            <a:r>
              <a:rPr lang="en-US" sz="1200" b="0" i="0" u="none" strike="noStrike" kern="1200" baseline="0" dirty="0">
                <a:solidFill>
                  <a:schemeClr val="tx1"/>
                </a:solidFill>
                <a:latin typeface="+mn-lt"/>
                <a:ea typeface="+mn-ea"/>
                <a:cs typeface="+mn-cs"/>
              </a:rPr>
              <a:t>NAS Lk. 18:38  And he called out, saying, "Jesus, Son of David, have mercy on me!"</a:t>
            </a:r>
          </a:p>
          <a:p>
            <a:pPr rtl="0"/>
            <a:r>
              <a:rPr lang="en-US" sz="1200" b="0" i="0" u="none" strike="noStrike" kern="1200" baseline="0" dirty="0">
                <a:solidFill>
                  <a:schemeClr val="tx1"/>
                </a:solidFill>
                <a:latin typeface="+mn-lt"/>
                <a:ea typeface="+mn-ea"/>
                <a:cs typeface="+mn-cs"/>
              </a:rPr>
              <a:t>NAS Lk. 18:39  And those who led the way were sternly telling him to be quiet; but he kept crying out all the more, "Son of David, have mercy on me!"</a:t>
            </a:r>
          </a:p>
          <a:p>
            <a:pPr rtl="0"/>
            <a:endParaRPr lang="en-US" sz="1200" b="0" i="0" u="none" strike="noStrike" baseline="0" dirty="0"/>
          </a:p>
        </p:txBody>
      </p:sp>
      <p:sp>
        <p:nvSpPr>
          <p:cNvPr id="4" name="Slide Number Placeholder 3"/>
          <p:cNvSpPr>
            <a:spLocks noGrp="1"/>
          </p:cNvSpPr>
          <p:nvPr>
            <p:ph type="sldNum" sz="quarter" idx="5"/>
          </p:nvPr>
        </p:nvSpPr>
        <p:spPr/>
        <p:txBody>
          <a:bodyPr/>
          <a:lstStyle/>
          <a:p>
            <a:fld id="{FF264CD9-C54A-451C-B56E-C9DA90D83B13}" type="slidenum">
              <a:rPr lang="en-US" smtClean="0"/>
              <a:t>74</a:t>
            </a:fld>
            <a:endParaRPr lang="en-US"/>
          </a:p>
        </p:txBody>
      </p:sp>
    </p:spTree>
    <p:extLst>
      <p:ext uri="{BB962C8B-B14F-4D97-AF65-F5344CB8AC3E}">
        <p14:creationId xmlns:p14="http://schemas.microsoft.com/office/powerpoint/2010/main" val="1004503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FF00"/>
                </a:solidFill>
                <a:effectLst>
                  <a:outerShdw blurRad="38100" dist="38100" dir="2700000" algn="tl">
                    <a:srgbClr val="000000">
                      <a:alpha val="43137"/>
                    </a:srgbClr>
                  </a:outerShdw>
                </a:effectLst>
              </a:rPr>
              <a:t>“Son of David” in the New Testament</a:t>
            </a:r>
          </a:p>
          <a:p>
            <a:endParaRPr lang="en-US" b="1" dirty="0">
              <a:solidFill>
                <a:srgbClr val="FFFF00"/>
              </a:solidFill>
              <a:effectLst>
                <a:outerShdw blurRad="38100" dist="38100" dir="2700000" algn="tl">
                  <a:srgbClr val="000000">
                    <a:alpha val="43137"/>
                  </a:srgbClr>
                </a:outerShdw>
              </a:effectLst>
            </a:endParaRPr>
          </a:p>
          <a:p>
            <a:pPr rtl="0"/>
            <a:r>
              <a:rPr lang="en-US" sz="1200" b="0" i="0" u="none" strike="noStrike" kern="1200" baseline="0" dirty="0">
                <a:solidFill>
                  <a:schemeClr val="tx1"/>
                </a:solidFill>
                <a:latin typeface="+mn-lt"/>
                <a:ea typeface="+mn-ea"/>
                <a:cs typeface="+mn-cs"/>
              </a:rPr>
              <a:t>NAS Matt. 1:1  The book of the genealogy of Jesus Christ, the son of David, the son of Abraham.</a:t>
            </a:r>
          </a:p>
          <a:p>
            <a:pPr rtl="0"/>
            <a:r>
              <a:rPr lang="en-US" sz="1200" b="0" i="0" u="none" strike="noStrike" kern="1200" baseline="0" dirty="0">
                <a:solidFill>
                  <a:schemeClr val="tx1"/>
                </a:solidFill>
                <a:latin typeface="+mn-lt"/>
                <a:ea typeface="+mn-ea"/>
                <a:cs typeface="+mn-cs"/>
              </a:rPr>
              <a:t> </a:t>
            </a:r>
            <a:r>
              <a:rPr lang="en-US" sz="1200" b="1" i="0" u="none" strike="noStrike" kern="1200" baseline="30000" dirty="0">
                <a:solidFill>
                  <a:schemeClr val="tx1"/>
                </a:solidFill>
                <a:latin typeface="+mn-lt"/>
                <a:ea typeface="+mn-ea"/>
                <a:cs typeface="+mn-cs"/>
              </a:rPr>
              <a:t>20</a:t>
            </a:r>
            <a:r>
              <a:rPr lang="en-US" sz="1200" b="0" i="0" u="none" strike="noStrike" kern="1200" baseline="0" dirty="0">
                <a:solidFill>
                  <a:schemeClr val="tx1"/>
                </a:solidFill>
                <a:latin typeface="+mn-lt"/>
                <a:ea typeface="+mn-ea"/>
                <a:cs typeface="+mn-cs"/>
              </a:rPr>
              <a:t> But when he had considered this, behold, an angel of the Lord appeared to him in a dream, saying, </a:t>
            </a:r>
            <a:r>
              <a:rPr lang="en-US" sz="1200" b="1" i="0" u="none" strike="noStrike" kern="1200" baseline="0" dirty="0">
                <a:solidFill>
                  <a:schemeClr val="tx1"/>
                </a:solidFill>
                <a:latin typeface="+mn-lt"/>
                <a:ea typeface="+mn-ea"/>
                <a:cs typeface="+mn-cs"/>
              </a:rPr>
              <a:t>"Joseph, son of David</a:t>
            </a:r>
            <a:r>
              <a:rPr lang="en-US" sz="1200" b="0" i="0" u="none" strike="noStrike" kern="1200" baseline="0" dirty="0">
                <a:solidFill>
                  <a:schemeClr val="tx1"/>
                </a:solidFill>
                <a:latin typeface="+mn-lt"/>
                <a:ea typeface="+mn-ea"/>
                <a:cs typeface="+mn-cs"/>
              </a:rPr>
              <a:t>, do not be afraid to take Mary as your wife; for that which has been conceived in her is of the Holy Spirit.</a:t>
            </a:r>
          </a:p>
          <a:p>
            <a:pPr rtl="0"/>
            <a:r>
              <a:rPr lang="en-US" sz="1200" b="0" i="0" u="none" strike="noStrike" kern="1200" baseline="0" dirty="0">
                <a:solidFill>
                  <a:schemeClr val="tx1"/>
                </a:solidFill>
                <a:latin typeface="+mn-lt"/>
                <a:ea typeface="+mn-ea"/>
                <a:cs typeface="+mn-cs"/>
              </a:rPr>
              <a:t>NAS Matt. 9:27  And as Jesus passed on from there, two blind men followed Him, crying out, and saying, "Have mercy on us, Son of David!"</a:t>
            </a:r>
          </a:p>
          <a:p>
            <a:pPr rtl="0"/>
            <a:r>
              <a:rPr lang="en-US" sz="1200" b="0" i="0" u="none" strike="noStrike" kern="1200" baseline="0" dirty="0">
                <a:solidFill>
                  <a:schemeClr val="tx1"/>
                </a:solidFill>
                <a:latin typeface="+mn-lt"/>
                <a:ea typeface="+mn-ea"/>
                <a:cs typeface="+mn-cs"/>
              </a:rPr>
              <a:t>NAS Matt. 12:23  And all the multitudes were amazed, and </a:t>
            </a:r>
            <a:r>
              <a:rPr lang="en-US" sz="1200" b="0" i="1" u="none" strike="noStrike" kern="1200" baseline="0" dirty="0">
                <a:solidFill>
                  <a:schemeClr val="tx1"/>
                </a:solidFill>
                <a:latin typeface="+mn-lt"/>
                <a:ea typeface="+mn-ea"/>
                <a:cs typeface="+mn-cs"/>
              </a:rPr>
              <a:t>began </a:t>
            </a:r>
            <a:r>
              <a:rPr lang="en-US" sz="1200" b="0" i="0" u="none" strike="noStrike" kern="1200" baseline="0" dirty="0">
                <a:solidFill>
                  <a:schemeClr val="tx1"/>
                </a:solidFill>
                <a:latin typeface="+mn-lt"/>
                <a:ea typeface="+mn-ea"/>
                <a:cs typeface="+mn-cs"/>
              </a:rPr>
              <a:t>to say, "This </a:t>
            </a:r>
            <a:r>
              <a:rPr lang="en-US" sz="1200" b="0" i="1" u="none" strike="noStrike" kern="1200" baseline="0" dirty="0">
                <a:solidFill>
                  <a:schemeClr val="tx1"/>
                </a:solidFill>
                <a:latin typeface="+mn-lt"/>
                <a:ea typeface="+mn-ea"/>
                <a:cs typeface="+mn-cs"/>
              </a:rPr>
              <a:t>man </a:t>
            </a:r>
            <a:r>
              <a:rPr lang="en-US" sz="1200" b="0" i="0" u="none" strike="noStrike" kern="1200" baseline="0" dirty="0">
                <a:solidFill>
                  <a:schemeClr val="tx1"/>
                </a:solidFill>
                <a:latin typeface="+mn-lt"/>
                <a:ea typeface="+mn-ea"/>
                <a:cs typeface="+mn-cs"/>
              </a:rPr>
              <a:t>cannot be the Son of David, can he?"</a:t>
            </a:r>
          </a:p>
          <a:p>
            <a:pPr rtl="0"/>
            <a:r>
              <a:rPr lang="en-US" sz="1200" b="0" i="0" u="none" strike="noStrike" kern="1200" baseline="0" dirty="0">
                <a:solidFill>
                  <a:schemeClr val="tx1"/>
                </a:solidFill>
                <a:latin typeface="+mn-lt"/>
                <a:ea typeface="+mn-ea"/>
                <a:cs typeface="+mn-cs"/>
              </a:rPr>
              <a:t>NAS Matt. 15:22  And behold, a Canaanite woman came out from that region, and </a:t>
            </a:r>
            <a:r>
              <a:rPr lang="en-US" sz="1200" b="0" i="1" u="none" strike="noStrike" kern="1200" baseline="0" dirty="0">
                <a:solidFill>
                  <a:schemeClr val="tx1"/>
                </a:solidFill>
                <a:latin typeface="+mn-lt"/>
                <a:ea typeface="+mn-ea"/>
                <a:cs typeface="+mn-cs"/>
              </a:rPr>
              <a:t>began </a:t>
            </a:r>
            <a:r>
              <a:rPr lang="en-US" sz="1200" b="0" i="0" u="none" strike="noStrike" kern="1200" baseline="0" dirty="0">
                <a:solidFill>
                  <a:schemeClr val="tx1"/>
                </a:solidFill>
                <a:latin typeface="+mn-lt"/>
                <a:ea typeface="+mn-ea"/>
                <a:cs typeface="+mn-cs"/>
              </a:rPr>
              <a:t>to cry out, saying, "Have mercy on me, O Lord, Son of David; my daughter is cruelly demon-possessed."</a:t>
            </a:r>
          </a:p>
          <a:p>
            <a:pPr rtl="0"/>
            <a:r>
              <a:rPr lang="en-US" sz="1200" b="0" i="0" u="none" strike="noStrike" kern="1200" baseline="0" dirty="0">
                <a:solidFill>
                  <a:schemeClr val="tx1"/>
                </a:solidFill>
                <a:latin typeface="+mn-lt"/>
                <a:ea typeface="+mn-ea"/>
                <a:cs typeface="+mn-cs"/>
              </a:rPr>
              <a:t>NAS Matt. 20:30  And behold, two blind men sitting by the road, hearing that Jesus was passing by, cried out, saying, "Lord, have mercy on us, Son of David!"</a:t>
            </a:r>
          </a:p>
          <a:p>
            <a:pPr rtl="0"/>
            <a:r>
              <a:rPr lang="en-US" sz="1200" b="0" i="0" u="none" strike="noStrike" kern="1200" baseline="0" dirty="0">
                <a:solidFill>
                  <a:schemeClr val="tx1"/>
                </a:solidFill>
                <a:latin typeface="+mn-lt"/>
                <a:ea typeface="+mn-ea"/>
                <a:cs typeface="+mn-cs"/>
              </a:rPr>
              <a:t>NAS Matt. 20:31  And the multitude sternly told them to be quiet; but they cried out all the more, saying, "Lord, have mercy on us, Son of David!"</a:t>
            </a:r>
          </a:p>
          <a:p>
            <a:pPr rtl="0"/>
            <a:r>
              <a:rPr lang="en-US" sz="1200" b="0" i="0" u="none" strike="noStrike" kern="1200" baseline="0" dirty="0">
                <a:solidFill>
                  <a:schemeClr val="tx1"/>
                </a:solidFill>
                <a:latin typeface="+mn-lt"/>
                <a:ea typeface="+mn-ea"/>
                <a:cs typeface="+mn-cs"/>
              </a:rPr>
              <a:t>NAS Matt. 21:9  And the multitudes going before Him, and those who followed after were crying out, saying, "Hosanna to the Son of David; Blessed is He who comes in the name of the Lord; Hosanna in the highest!"</a:t>
            </a:r>
          </a:p>
          <a:p>
            <a:pPr rtl="0"/>
            <a:r>
              <a:rPr lang="en-US" sz="1200" b="0" i="0" u="none" strike="noStrike" kern="1200" baseline="0" dirty="0">
                <a:solidFill>
                  <a:schemeClr val="tx1"/>
                </a:solidFill>
                <a:latin typeface="+mn-lt"/>
                <a:ea typeface="+mn-ea"/>
                <a:cs typeface="+mn-cs"/>
              </a:rPr>
              <a:t>NAS Matt. 21:15  But when the chief priests and the scribes saw the wonderful things that He had done, and the children who were crying out in the temple and saying, "Hosanna to the Son of David," they became indignant,</a:t>
            </a:r>
          </a:p>
          <a:p>
            <a:pPr rtl="0"/>
            <a:r>
              <a:rPr lang="en-US" sz="1200" b="0" i="0" u="none" strike="noStrike" kern="1200" baseline="0" dirty="0">
                <a:solidFill>
                  <a:schemeClr val="tx1"/>
                </a:solidFill>
                <a:latin typeface="+mn-lt"/>
                <a:ea typeface="+mn-ea"/>
                <a:cs typeface="+mn-cs"/>
              </a:rPr>
              <a:t>NAS Matt. 22:42  saying, "What do you think about the Christ, whose son is He?" They said to Him, "</a:t>
            </a:r>
            <a:r>
              <a:rPr lang="en-US" sz="1200" b="0" i="1" u="none" strike="noStrike" kern="1200" baseline="0" dirty="0">
                <a:solidFill>
                  <a:schemeClr val="tx1"/>
                </a:solidFill>
                <a:latin typeface="+mn-lt"/>
                <a:ea typeface="+mn-ea"/>
                <a:cs typeface="+mn-cs"/>
              </a:rPr>
              <a:t>The son</a:t>
            </a:r>
            <a:r>
              <a:rPr lang="en-US" sz="1200" b="0" i="0" u="none" strike="noStrike" kern="1200" baseline="0" dirty="0">
                <a:solidFill>
                  <a:schemeClr val="tx1"/>
                </a:solidFill>
                <a:latin typeface="+mn-lt"/>
                <a:ea typeface="+mn-ea"/>
                <a:cs typeface="+mn-cs"/>
              </a:rPr>
              <a:t> of David."</a:t>
            </a:r>
          </a:p>
          <a:p>
            <a:pPr rtl="0"/>
            <a:r>
              <a:rPr lang="en-US" sz="1200" b="0" i="0" u="none" strike="noStrike" kern="1200" baseline="0" dirty="0">
                <a:solidFill>
                  <a:schemeClr val="tx1"/>
                </a:solidFill>
                <a:latin typeface="+mn-lt"/>
                <a:ea typeface="+mn-ea"/>
                <a:cs typeface="+mn-cs"/>
              </a:rPr>
              <a:t>NAS Mk. 10:47  And when he heard that it was Jesus the Nazarene, he began to cry out and say, "Jesus, Son of David, have mercy on me!"</a:t>
            </a:r>
          </a:p>
          <a:p>
            <a:pPr rtl="0"/>
            <a:r>
              <a:rPr lang="en-US" sz="1200" b="0" i="0" u="none" strike="noStrike" kern="1200" baseline="0" dirty="0">
                <a:solidFill>
                  <a:schemeClr val="tx1"/>
                </a:solidFill>
                <a:latin typeface="+mn-lt"/>
                <a:ea typeface="+mn-ea"/>
                <a:cs typeface="+mn-cs"/>
              </a:rPr>
              <a:t>NAS Mk. 10:48  And many were sternly telling him to be quiet, but he kept crying out all the more, "Son of David, have mercy on me!"</a:t>
            </a:r>
          </a:p>
          <a:p>
            <a:pPr rtl="0"/>
            <a:r>
              <a:rPr lang="en-US" sz="1200" b="0" i="0" u="none" strike="noStrike" kern="1200" baseline="0" dirty="0">
                <a:solidFill>
                  <a:schemeClr val="tx1"/>
                </a:solidFill>
                <a:latin typeface="+mn-lt"/>
                <a:ea typeface="+mn-ea"/>
                <a:cs typeface="+mn-cs"/>
              </a:rPr>
              <a:t>NAS Mk. 12:35  And Jesus answering </a:t>
            </a:r>
            <a:r>
              <a:rPr lang="en-US" sz="1200" b="0" i="1" u="none" strike="noStrike" kern="1200" baseline="0" dirty="0">
                <a:solidFill>
                  <a:schemeClr val="tx1"/>
                </a:solidFill>
                <a:latin typeface="+mn-lt"/>
                <a:ea typeface="+mn-ea"/>
                <a:cs typeface="+mn-cs"/>
              </a:rPr>
              <a:t>began </a:t>
            </a:r>
            <a:r>
              <a:rPr lang="en-US" sz="1200" b="0" i="0" u="none" strike="noStrike" kern="1200" baseline="0" dirty="0">
                <a:solidFill>
                  <a:schemeClr val="tx1"/>
                </a:solidFill>
                <a:latin typeface="+mn-lt"/>
                <a:ea typeface="+mn-ea"/>
                <a:cs typeface="+mn-cs"/>
              </a:rPr>
              <a:t>to say, as He taught in the temple, "How </a:t>
            </a:r>
            <a:r>
              <a:rPr lang="en-US" sz="1200" b="0" i="1" u="none" strike="noStrike" kern="1200" baseline="0" dirty="0">
                <a:solidFill>
                  <a:schemeClr val="tx1"/>
                </a:solidFill>
                <a:latin typeface="+mn-lt"/>
                <a:ea typeface="+mn-ea"/>
                <a:cs typeface="+mn-cs"/>
              </a:rPr>
              <a:t>is it that </a:t>
            </a:r>
            <a:r>
              <a:rPr lang="en-US" sz="1200" b="0" i="0" u="none" strike="noStrike" kern="1200" baseline="0" dirty="0">
                <a:solidFill>
                  <a:schemeClr val="tx1"/>
                </a:solidFill>
                <a:latin typeface="+mn-lt"/>
                <a:ea typeface="+mn-ea"/>
                <a:cs typeface="+mn-cs"/>
              </a:rPr>
              <a:t>the scribes say that the Christ is the son of David?</a:t>
            </a:r>
          </a:p>
          <a:p>
            <a:pPr rtl="0"/>
            <a:r>
              <a:rPr lang="en-US" sz="1200" b="1" i="0" u="none" strike="noStrike" kern="1200" baseline="0" dirty="0">
                <a:solidFill>
                  <a:schemeClr val="tx1"/>
                </a:solidFill>
                <a:latin typeface="+mn-lt"/>
                <a:ea typeface="+mn-ea"/>
                <a:cs typeface="+mn-cs"/>
              </a:rPr>
              <a:t>NAS Lk. 3:31  </a:t>
            </a:r>
            <a:r>
              <a:rPr lang="en-US" sz="1200" b="0" i="0" u="none" strike="noStrike" kern="1200" baseline="0" dirty="0">
                <a:solidFill>
                  <a:schemeClr val="tx1"/>
                </a:solidFill>
                <a:latin typeface="+mn-lt"/>
                <a:ea typeface="+mn-ea"/>
                <a:cs typeface="+mn-cs"/>
              </a:rPr>
              <a:t>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0" i="0" u="none" strike="noStrike" kern="1200" baseline="0" dirty="0" err="1">
                <a:solidFill>
                  <a:schemeClr val="tx1"/>
                </a:solidFill>
                <a:latin typeface="+mn-lt"/>
                <a:ea typeface="+mn-ea"/>
                <a:cs typeface="+mn-cs"/>
              </a:rPr>
              <a:t>Melea</a:t>
            </a:r>
            <a:r>
              <a:rPr lang="en-US" sz="1200" b="0" i="0" u="none" strike="noStrike" kern="1200" baseline="0" dirty="0">
                <a:solidFill>
                  <a:schemeClr val="tx1"/>
                </a:solidFill>
                <a:latin typeface="+mn-lt"/>
                <a:ea typeface="+mn-ea"/>
                <a:cs typeface="+mn-cs"/>
              </a:rPr>
              <a:t>, 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0" i="0" u="none" strike="noStrike" kern="1200" baseline="0" dirty="0" err="1">
                <a:solidFill>
                  <a:schemeClr val="tx1"/>
                </a:solidFill>
                <a:latin typeface="+mn-lt"/>
                <a:ea typeface="+mn-ea"/>
                <a:cs typeface="+mn-cs"/>
              </a:rPr>
              <a:t>Menna</a:t>
            </a:r>
            <a:r>
              <a:rPr lang="en-US" sz="1200" b="0" i="0" u="none" strike="noStrike" kern="1200" baseline="0" dirty="0">
                <a:solidFill>
                  <a:schemeClr val="tx1"/>
                </a:solidFill>
                <a:latin typeface="+mn-lt"/>
                <a:ea typeface="+mn-ea"/>
                <a:cs typeface="+mn-cs"/>
              </a:rPr>
              <a:t>, 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0" i="0" u="none" strike="noStrike" kern="1200" baseline="0" dirty="0" err="1">
                <a:solidFill>
                  <a:schemeClr val="tx1"/>
                </a:solidFill>
                <a:latin typeface="+mn-lt"/>
                <a:ea typeface="+mn-ea"/>
                <a:cs typeface="+mn-cs"/>
              </a:rPr>
              <a:t>Mattatha</a:t>
            </a:r>
            <a:r>
              <a:rPr lang="en-US" sz="1200" b="0" i="0" u="none" strike="noStrike" kern="1200" baseline="0" dirty="0">
                <a:solidFill>
                  <a:schemeClr val="tx1"/>
                </a:solidFill>
                <a:latin typeface="+mn-lt"/>
                <a:ea typeface="+mn-ea"/>
                <a:cs typeface="+mn-cs"/>
              </a:rPr>
              <a:t>, the </a:t>
            </a:r>
            <a:r>
              <a:rPr lang="en-US" sz="1200" b="0" i="1" u="none" strike="noStrike" kern="1200" baseline="0" dirty="0">
                <a:solidFill>
                  <a:schemeClr val="tx1"/>
                </a:solidFill>
                <a:latin typeface="+mn-lt"/>
                <a:ea typeface="+mn-ea"/>
                <a:cs typeface="+mn-cs"/>
              </a:rPr>
              <a:t>son </a:t>
            </a:r>
            <a:r>
              <a:rPr lang="en-US" sz="1200" b="0" i="0" u="none" strike="noStrike" kern="1200" baseline="0" dirty="0">
                <a:solidFill>
                  <a:schemeClr val="tx1"/>
                </a:solidFill>
                <a:latin typeface="+mn-lt"/>
                <a:ea typeface="+mn-ea"/>
                <a:cs typeface="+mn-cs"/>
              </a:rPr>
              <a:t>of </a:t>
            </a:r>
            <a:r>
              <a:rPr lang="en-US" sz="1200" b="1" i="0" u="none" strike="noStrike" kern="1200" baseline="0" dirty="0">
                <a:solidFill>
                  <a:schemeClr val="tx1"/>
                </a:solidFill>
                <a:latin typeface="+mn-lt"/>
                <a:ea typeface="+mn-ea"/>
                <a:cs typeface="+mn-cs"/>
              </a:rPr>
              <a:t>Nathan</a:t>
            </a:r>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the </a:t>
            </a:r>
            <a:r>
              <a:rPr lang="en-US" sz="1200" b="1" i="1" u="none" strike="noStrike" kern="1200" baseline="0" dirty="0">
                <a:solidFill>
                  <a:schemeClr val="tx1"/>
                </a:solidFill>
                <a:latin typeface="+mn-lt"/>
                <a:ea typeface="+mn-ea"/>
                <a:cs typeface="+mn-cs"/>
              </a:rPr>
              <a:t>son</a:t>
            </a:r>
            <a:r>
              <a:rPr lang="en-US" sz="1200" b="1" i="0" u="none" strike="noStrike" kern="1200" baseline="0" dirty="0">
                <a:solidFill>
                  <a:schemeClr val="tx1"/>
                </a:solidFill>
                <a:latin typeface="+mn-lt"/>
                <a:ea typeface="+mn-ea"/>
                <a:cs typeface="+mn-cs"/>
              </a:rPr>
              <a:t> of David</a:t>
            </a:r>
            <a:r>
              <a:rPr lang="en-US" sz="1200" b="0" i="0" u="none" strike="noStrike" kern="1200" baseline="0" dirty="0">
                <a:solidFill>
                  <a:schemeClr val="tx1"/>
                </a:solidFill>
                <a:latin typeface="+mn-lt"/>
                <a:ea typeface="+mn-ea"/>
                <a:cs typeface="+mn-cs"/>
              </a:rPr>
              <a:t>,</a:t>
            </a:r>
          </a:p>
          <a:p>
            <a:pPr rtl="0"/>
            <a:r>
              <a:rPr lang="en-US" sz="1200" b="0" i="0" u="none" strike="noStrike" kern="1200" baseline="0" dirty="0">
                <a:solidFill>
                  <a:schemeClr val="tx1"/>
                </a:solidFill>
                <a:latin typeface="+mn-lt"/>
                <a:ea typeface="+mn-ea"/>
                <a:cs typeface="+mn-cs"/>
              </a:rPr>
              <a:t>NAS Lk. 18:38  And he called out, saying, "Jesus, Son of David, have mercy on me!"</a:t>
            </a:r>
          </a:p>
          <a:p>
            <a:pPr rtl="0"/>
            <a:r>
              <a:rPr lang="en-US" sz="1200" b="0" i="0" u="none" strike="noStrike" kern="1200" baseline="0" dirty="0">
                <a:solidFill>
                  <a:schemeClr val="tx1"/>
                </a:solidFill>
                <a:latin typeface="+mn-lt"/>
                <a:ea typeface="+mn-ea"/>
                <a:cs typeface="+mn-cs"/>
              </a:rPr>
              <a:t>NAS Lk. 18:39  And those who led the way were sternly telling him to be quiet; but he kept crying out all the more, "Son of David, have mercy on me!"</a:t>
            </a:r>
          </a:p>
          <a:p>
            <a:pPr rtl="0"/>
            <a:endParaRPr lang="en-US" sz="1200" b="0" i="0" u="none" strike="noStrike" baseline="0" dirty="0"/>
          </a:p>
        </p:txBody>
      </p:sp>
      <p:sp>
        <p:nvSpPr>
          <p:cNvPr id="4" name="Slide Number Placeholder 3"/>
          <p:cNvSpPr>
            <a:spLocks noGrp="1"/>
          </p:cNvSpPr>
          <p:nvPr>
            <p:ph type="sldNum" sz="quarter" idx="5"/>
          </p:nvPr>
        </p:nvSpPr>
        <p:spPr/>
        <p:txBody>
          <a:bodyPr/>
          <a:lstStyle/>
          <a:p>
            <a:fld id="{FF264CD9-C54A-451C-B56E-C9DA90D83B13}" type="slidenum">
              <a:rPr lang="en-US" smtClean="0"/>
              <a:t>75</a:t>
            </a:fld>
            <a:endParaRPr lang="en-US"/>
          </a:p>
        </p:txBody>
      </p:sp>
    </p:spTree>
    <p:extLst>
      <p:ext uri="{BB962C8B-B14F-4D97-AF65-F5344CB8AC3E}">
        <p14:creationId xmlns:p14="http://schemas.microsoft.com/office/powerpoint/2010/main" val="888397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2C3F3E95-1E47-4470-AEA3-05C2280CFE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30CAF43E-F767-4C0E-AB67-D545CBF3E7C3}" type="slidenum">
              <a:rPr lang="en-US" altLang="en-US" smtClean="0"/>
              <a:pPr/>
              <a:t>18</a:t>
            </a:fld>
            <a:endParaRPr lang="en-US" altLang="en-US"/>
          </a:p>
        </p:txBody>
      </p:sp>
      <p:sp>
        <p:nvSpPr>
          <p:cNvPr id="88067" name="Rectangle 2">
            <a:extLst>
              <a:ext uri="{FF2B5EF4-FFF2-40B4-BE49-F238E27FC236}">
                <a16:creationId xmlns:a16="http://schemas.microsoft.com/office/drawing/2014/main" id="{AEC1AD7C-EE32-4351-9C1D-A0B3D4C48007}"/>
              </a:ext>
            </a:extLst>
          </p:cNvPr>
          <p:cNvSpPr>
            <a:spLocks noGrp="1" noRot="1" noChangeAspect="1" noChangeArrowheads="1" noTextEdit="1"/>
          </p:cNvSpPr>
          <p:nvPr>
            <p:ph type="sldImg"/>
          </p:nvPr>
        </p:nvSpPr>
        <p:spPr>
          <a:ln/>
        </p:spPr>
      </p:sp>
      <p:sp>
        <p:nvSpPr>
          <p:cNvPr id="88068" name="Rectangle 3">
            <a:extLst>
              <a:ext uri="{FF2B5EF4-FFF2-40B4-BE49-F238E27FC236}">
                <a16:creationId xmlns:a16="http://schemas.microsoft.com/office/drawing/2014/main" id="{367038C0-2883-492D-8C43-F9E867D664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30111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2C3F3E95-1E47-4470-AEA3-05C2280CFE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30CAF43E-F767-4C0E-AB67-D545CBF3E7C3}" type="slidenum">
              <a:rPr lang="en-US" altLang="en-US" smtClean="0"/>
              <a:pPr/>
              <a:t>19</a:t>
            </a:fld>
            <a:endParaRPr lang="en-US" altLang="en-US"/>
          </a:p>
        </p:txBody>
      </p:sp>
      <p:sp>
        <p:nvSpPr>
          <p:cNvPr id="88067" name="Rectangle 2">
            <a:extLst>
              <a:ext uri="{FF2B5EF4-FFF2-40B4-BE49-F238E27FC236}">
                <a16:creationId xmlns:a16="http://schemas.microsoft.com/office/drawing/2014/main" id="{AEC1AD7C-EE32-4351-9C1D-A0B3D4C48007}"/>
              </a:ext>
            </a:extLst>
          </p:cNvPr>
          <p:cNvSpPr>
            <a:spLocks noGrp="1" noRot="1" noChangeAspect="1" noChangeArrowheads="1" noTextEdit="1"/>
          </p:cNvSpPr>
          <p:nvPr>
            <p:ph type="sldImg"/>
          </p:nvPr>
        </p:nvSpPr>
        <p:spPr>
          <a:ln/>
        </p:spPr>
      </p:sp>
      <p:sp>
        <p:nvSpPr>
          <p:cNvPr id="88068" name="Rectangle 3">
            <a:extLst>
              <a:ext uri="{FF2B5EF4-FFF2-40B4-BE49-F238E27FC236}">
                <a16:creationId xmlns:a16="http://schemas.microsoft.com/office/drawing/2014/main" id="{367038C0-2883-492D-8C43-F9E867D664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72230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93334604-9D22-4A7D-8413-B656DB8995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58EEF61E-2EB4-493C-8017-7B8DB1DD9D35}" type="slidenum">
              <a:rPr lang="en-US" altLang="en-US" smtClean="0"/>
              <a:pPr/>
              <a:t>21</a:t>
            </a:fld>
            <a:endParaRPr lang="en-US" altLang="en-US"/>
          </a:p>
        </p:txBody>
      </p:sp>
      <p:sp>
        <p:nvSpPr>
          <p:cNvPr id="68611" name="Rectangle 2">
            <a:extLst>
              <a:ext uri="{FF2B5EF4-FFF2-40B4-BE49-F238E27FC236}">
                <a16:creationId xmlns:a16="http://schemas.microsoft.com/office/drawing/2014/main" id="{004B5349-FC78-4FBB-A405-AC910C8267AF}"/>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C53E0EB6-8507-4157-B332-69AF60EA1B8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CD13D45A-07D2-485A-97F7-060446303C0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a:solidFill>
                  <a:schemeClr val="tx1"/>
                </a:solidFill>
                <a:latin typeface="Arial" panose="020B0604020202020204" pitchFamily="34" charset="0"/>
              </a:defRPr>
            </a:lvl1pPr>
            <a:lvl2pPr marL="679450" indent="-258763" defTabSz="882650">
              <a:defRPr>
                <a:solidFill>
                  <a:schemeClr val="tx1"/>
                </a:solidFill>
                <a:latin typeface="Arial" panose="020B0604020202020204" pitchFamily="34" charset="0"/>
              </a:defRPr>
            </a:lvl2pPr>
            <a:lvl3pPr marL="1046163" indent="-207963" defTabSz="882650">
              <a:defRPr>
                <a:solidFill>
                  <a:schemeClr val="tx1"/>
                </a:solidFill>
                <a:latin typeface="Arial" panose="020B0604020202020204" pitchFamily="34" charset="0"/>
              </a:defRPr>
            </a:lvl3pPr>
            <a:lvl4pPr marL="1463675" indent="-207963" defTabSz="882650">
              <a:defRPr>
                <a:solidFill>
                  <a:schemeClr val="tx1"/>
                </a:solidFill>
                <a:latin typeface="Arial" panose="020B0604020202020204" pitchFamily="34" charset="0"/>
              </a:defRPr>
            </a:lvl4pPr>
            <a:lvl5pPr marL="1882775" indent="-207963" defTabSz="882650">
              <a:defRPr>
                <a:solidFill>
                  <a:schemeClr val="tx1"/>
                </a:solidFill>
                <a:latin typeface="Arial" panose="020B0604020202020204" pitchFamily="34" charset="0"/>
              </a:defRPr>
            </a:lvl5pPr>
            <a:lvl6pPr marL="2339975" indent="-207963" defTabSz="882650" eaLnBrk="0" fontAlgn="base" hangingPunct="0">
              <a:spcBef>
                <a:spcPct val="0"/>
              </a:spcBef>
              <a:spcAft>
                <a:spcPct val="0"/>
              </a:spcAft>
              <a:defRPr>
                <a:solidFill>
                  <a:schemeClr val="tx1"/>
                </a:solidFill>
                <a:latin typeface="Arial" panose="020B0604020202020204" pitchFamily="34" charset="0"/>
              </a:defRPr>
            </a:lvl6pPr>
            <a:lvl7pPr marL="2797175" indent="-207963" defTabSz="882650" eaLnBrk="0" fontAlgn="base" hangingPunct="0">
              <a:spcBef>
                <a:spcPct val="0"/>
              </a:spcBef>
              <a:spcAft>
                <a:spcPct val="0"/>
              </a:spcAft>
              <a:defRPr>
                <a:solidFill>
                  <a:schemeClr val="tx1"/>
                </a:solidFill>
                <a:latin typeface="Arial" panose="020B0604020202020204" pitchFamily="34" charset="0"/>
              </a:defRPr>
            </a:lvl7pPr>
            <a:lvl8pPr marL="3254375" indent="-207963" defTabSz="882650" eaLnBrk="0" fontAlgn="base" hangingPunct="0">
              <a:spcBef>
                <a:spcPct val="0"/>
              </a:spcBef>
              <a:spcAft>
                <a:spcPct val="0"/>
              </a:spcAft>
              <a:defRPr>
                <a:solidFill>
                  <a:schemeClr val="tx1"/>
                </a:solidFill>
                <a:latin typeface="Arial" panose="020B0604020202020204" pitchFamily="34" charset="0"/>
              </a:defRPr>
            </a:lvl8pPr>
            <a:lvl9pPr marL="3711575" indent="-207963" defTabSz="882650" eaLnBrk="0" fontAlgn="base" hangingPunct="0">
              <a:spcBef>
                <a:spcPct val="0"/>
              </a:spcBef>
              <a:spcAft>
                <a:spcPct val="0"/>
              </a:spcAft>
              <a:defRPr>
                <a:solidFill>
                  <a:schemeClr val="tx1"/>
                </a:solidFill>
                <a:latin typeface="Arial" panose="020B0604020202020204" pitchFamily="34" charset="0"/>
              </a:defRPr>
            </a:lvl9pPr>
          </a:lstStyle>
          <a:p>
            <a:fld id="{3FDB67FB-38BA-44DD-854F-62B824E67E26}" type="slidenum">
              <a:rPr lang="en-US" altLang="en-US" sz="1200" smtClean="0">
                <a:solidFill>
                  <a:srgbClr val="000000"/>
                </a:solidFill>
              </a:rPr>
              <a:pPr/>
              <a:t>24</a:t>
            </a:fld>
            <a:endParaRPr lang="en-US" altLang="en-US" sz="1200">
              <a:solidFill>
                <a:srgbClr val="000000"/>
              </a:solidFill>
            </a:endParaRPr>
          </a:p>
        </p:txBody>
      </p:sp>
      <p:sp>
        <p:nvSpPr>
          <p:cNvPr id="71683" name="Rectangle 2">
            <a:extLst>
              <a:ext uri="{FF2B5EF4-FFF2-40B4-BE49-F238E27FC236}">
                <a16:creationId xmlns:a16="http://schemas.microsoft.com/office/drawing/2014/main" id="{AECE8A89-CF2C-4F9F-96F5-D0D5D06BF08F}"/>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DC0FF350-4F5D-4B97-AC45-A5A4D09F267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EEEDDD1B-D4BF-48A5-9EDF-1F0FDF14845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a:solidFill>
                  <a:schemeClr val="tx1"/>
                </a:solidFill>
                <a:latin typeface="Arial" panose="020B0604020202020204" pitchFamily="34" charset="0"/>
              </a:defRPr>
            </a:lvl1pPr>
            <a:lvl2pPr marL="679450" indent="-258763" defTabSz="882650">
              <a:defRPr>
                <a:solidFill>
                  <a:schemeClr val="tx1"/>
                </a:solidFill>
                <a:latin typeface="Arial" panose="020B0604020202020204" pitchFamily="34" charset="0"/>
              </a:defRPr>
            </a:lvl2pPr>
            <a:lvl3pPr marL="1046163" indent="-207963" defTabSz="882650">
              <a:defRPr>
                <a:solidFill>
                  <a:schemeClr val="tx1"/>
                </a:solidFill>
                <a:latin typeface="Arial" panose="020B0604020202020204" pitchFamily="34" charset="0"/>
              </a:defRPr>
            </a:lvl3pPr>
            <a:lvl4pPr marL="1463675" indent="-207963" defTabSz="882650">
              <a:defRPr>
                <a:solidFill>
                  <a:schemeClr val="tx1"/>
                </a:solidFill>
                <a:latin typeface="Arial" panose="020B0604020202020204" pitchFamily="34" charset="0"/>
              </a:defRPr>
            </a:lvl4pPr>
            <a:lvl5pPr marL="1882775" indent="-207963" defTabSz="882650">
              <a:defRPr>
                <a:solidFill>
                  <a:schemeClr val="tx1"/>
                </a:solidFill>
                <a:latin typeface="Arial" panose="020B0604020202020204" pitchFamily="34" charset="0"/>
              </a:defRPr>
            </a:lvl5pPr>
            <a:lvl6pPr marL="2339975" indent="-207963" defTabSz="882650" eaLnBrk="0" fontAlgn="base" hangingPunct="0">
              <a:spcBef>
                <a:spcPct val="0"/>
              </a:spcBef>
              <a:spcAft>
                <a:spcPct val="0"/>
              </a:spcAft>
              <a:defRPr>
                <a:solidFill>
                  <a:schemeClr val="tx1"/>
                </a:solidFill>
                <a:latin typeface="Arial" panose="020B0604020202020204" pitchFamily="34" charset="0"/>
              </a:defRPr>
            </a:lvl6pPr>
            <a:lvl7pPr marL="2797175" indent="-207963" defTabSz="882650" eaLnBrk="0" fontAlgn="base" hangingPunct="0">
              <a:spcBef>
                <a:spcPct val="0"/>
              </a:spcBef>
              <a:spcAft>
                <a:spcPct val="0"/>
              </a:spcAft>
              <a:defRPr>
                <a:solidFill>
                  <a:schemeClr val="tx1"/>
                </a:solidFill>
                <a:latin typeface="Arial" panose="020B0604020202020204" pitchFamily="34" charset="0"/>
              </a:defRPr>
            </a:lvl7pPr>
            <a:lvl8pPr marL="3254375" indent="-207963" defTabSz="882650" eaLnBrk="0" fontAlgn="base" hangingPunct="0">
              <a:spcBef>
                <a:spcPct val="0"/>
              </a:spcBef>
              <a:spcAft>
                <a:spcPct val="0"/>
              </a:spcAft>
              <a:defRPr>
                <a:solidFill>
                  <a:schemeClr val="tx1"/>
                </a:solidFill>
                <a:latin typeface="Arial" panose="020B0604020202020204" pitchFamily="34" charset="0"/>
              </a:defRPr>
            </a:lvl8pPr>
            <a:lvl9pPr marL="3711575" indent="-207963" defTabSz="882650" eaLnBrk="0" fontAlgn="base" hangingPunct="0">
              <a:spcBef>
                <a:spcPct val="0"/>
              </a:spcBef>
              <a:spcAft>
                <a:spcPct val="0"/>
              </a:spcAft>
              <a:defRPr>
                <a:solidFill>
                  <a:schemeClr val="tx1"/>
                </a:solidFill>
                <a:latin typeface="Arial" panose="020B0604020202020204" pitchFamily="34" charset="0"/>
              </a:defRPr>
            </a:lvl9pPr>
          </a:lstStyle>
          <a:p>
            <a:fld id="{558124A9-DEB1-4241-BD65-FCC109523433}" type="slidenum">
              <a:rPr lang="en-US" altLang="en-US" sz="1200" smtClean="0">
                <a:solidFill>
                  <a:srgbClr val="000000"/>
                </a:solidFill>
              </a:rPr>
              <a:pPr/>
              <a:t>25</a:t>
            </a:fld>
            <a:endParaRPr lang="en-US" altLang="en-US" sz="1200">
              <a:solidFill>
                <a:srgbClr val="000000"/>
              </a:solidFill>
            </a:endParaRPr>
          </a:p>
        </p:txBody>
      </p:sp>
      <p:sp>
        <p:nvSpPr>
          <p:cNvPr id="73731" name="Rectangle 2">
            <a:extLst>
              <a:ext uri="{FF2B5EF4-FFF2-40B4-BE49-F238E27FC236}">
                <a16:creationId xmlns:a16="http://schemas.microsoft.com/office/drawing/2014/main" id="{A14F43E6-0FB8-4596-81AF-6D0FA231A738}"/>
              </a:ext>
            </a:extLst>
          </p:cNvPr>
          <p:cNvSpPr>
            <a:spLocks noGrp="1" noRot="1" noChangeAspect="1" noChangeArrowheads="1" noTextEdit="1"/>
          </p:cNvSpPr>
          <p:nvPr>
            <p:ph type="sldImg"/>
          </p:nvPr>
        </p:nvSpPr>
        <p:spPr>
          <a:ln/>
        </p:spPr>
      </p:sp>
      <p:sp>
        <p:nvSpPr>
          <p:cNvPr id="73732" name="Rectangle 3">
            <a:extLst>
              <a:ext uri="{FF2B5EF4-FFF2-40B4-BE49-F238E27FC236}">
                <a16:creationId xmlns:a16="http://schemas.microsoft.com/office/drawing/2014/main" id="{52AAD085-B46A-47B3-9FB8-ADE681092EB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“Evil Spirit” Used a total of ten times in the Bible (</a:t>
            </a:r>
            <a:r>
              <a:rPr lang="en-US"/>
              <a:t>2x in 1 Sam 16:23</a:t>
            </a:r>
          </a:p>
          <a:p>
            <a:endParaRPr lang="en-US" dirty="0"/>
          </a:p>
          <a:p>
            <a:r>
              <a:rPr lang="en-US" b="1" dirty="0"/>
              <a:t>Outside of 1 Samuel</a:t>
            </a:r>
          </a:p>
          <a:p>
            <a:r>
              <a:rPr lang="en-US" dirty="0"/>
              <a:t>Judges 9:23 </a:t>
            </a:r>
          </a:p>
          <a:p>
            <a:endParaRPr lang="en-US" dirty="0"/>
          </a:p>
          <a:p>
            <a:r>
              <a:rPr lang="en-US" b="1" dirty="0"/>
              <a:t>New Testament </a:t>
            </a:r>
            <a:r>
              <a:rPr lang="en-US" dirty="0"/>
              <a:t>see Acts 19:15-16 </a:t>
            </a:r>
            <a:r>
              <a:rPr lang="en-US" dirty="0" err="1"/>
              <a:t>evile</a:t>
            </a:r>
            <a:r>
              <a:rPr lang="en-US" dirty="0"/>
              <a:t> spirits are associated with sickness and as enemies of Jesus and His followers.</a:t>
            </a:r>
          </a:p>
        </p:txBody>
      </p:sp>
      <p:sp>
        <p:nvSpPr>
          <p:cNvPr id="4" name="Slide Number Placeholder 3"/>
          <p:cNvSpPr>
            <a:spLocks noGrp="1"/>
          </p:cNvSpPr>
          <p:nvPr>
            <p:ph type="sldNum" sz="quarter" idx="5"/>
          </p:nvPr>
        </p:nvSpPr>
        <p:spPr/>
        <p:txBody>
          <a:bodyPr/>
          <a:lstStyle/>
          <a:p>
            <a:fld id="{FF264CD9-C54A-451C-B56E-C9DA90D83B13}" type="slidenum">
              <a:rPr lang="en-US" smtClean="0"/>
              <a:t>30</a:t>
            </a:fld>
            <a:endParaRPr lang="en-US"/>
          </a:p>
        </p:txBody>
      </p:sp>
    </p:spTree>
    <p:extLst>
      <p:ext uri="{BB962C8B-B14F-4D97-AF65-F5344CB8AC3E}">
        <p14:creationId xmlns:p14="http://schemas.microsoft.com/office/powerpoint/2010/main" val="3265948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B56A9EE8-BEDA-4FFD-832E-48FE1ECE39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panose="020B0604020202020204" pitchFamily="34" charset="0"/>
              </a:defRPr>
            </a:lvl1pPr>
            <a:lvl2pPr marL="709613" indent="-271463" defTabSz="923925">
              <a:defRPr>
                <a:solidFill>
                  <a:schemeClr val="tx1"/>
                </a:solidFill>
                <a:latin typeface="Arial" panose="020B0604020202020204" pitchFamily="34" charset="0"/>
              </a:defRPr>
            </a:lvl2pPr>
            <a:lvl3pPr marL="1093788" indent="-217488" defTabSz="923925">
              <a:defRPr>
                <a:solidFill>
                  <a:schemeClr val="tx1"/>
                </a:solidFill>
                <a:latin typeface="Arial" panose="020B0604020202020204" pitchFamily="34" charset="0"/>
              </a:defRPr>
            </a:lvl3pPr>
            <a:lvl4pPr marL="1530350" indent="-217488" defTabSz="923925">
              <a:defRPr>
                <a:solidFill>
                  <a:schemeClr val="tx1"/>
                </a:solidFill>
                <a:latin typeface="Arial" panose="020B0604020202020204" pitchFamily="34" charset="0"/>
              </a:defRPr>
            </a:lvl4pPr>
            <a:lvl5pPr marL="1968500" indent="-217488" defTabSz="923925">
              <a:defRPr>
                <a:solidFill>
                  <a:schemeClr val="tx1"/>
                </a:solidFill>
                <a:latin typeface="Arial" panose="020B0604020202020204" pitchFamily="34" charset="0"/>
              </a:defRPr>
            </a:lvl5pPr>
            <a:lvl6pPr marL="2425700" indent="-217488" defTabSz="923925" eaLnBrk="0" fontAlgn="base" hangingPunct="0">
              <a:spcBef>
                <a:spcPct val="0"/>
              </a:spcBef>
              <a:spcAft>
                <a:spcPct val="0"/>
              </a:spcAft>
              <a:defRPr>
                <a:solidFill>
                  <a:schemeClr val="tx1"/>
                </a:solidFill>
                <a:latin typeface="Arial" panose="020B0604020202020204" pitchFamily="34" charset="0"/>
              </a:defRPr>
            </a:lvl6pPr>
            <a:lvl7pPr marL="2882900" indent="-217488" defTabSz="923925" eaLnBrk="0" fontAlgn="base" hangingPunct="0">
              <a:spcBef>
                <a:spcPct val="0"/>
              </a:spcBef>
              <a:spcAft>
                <a:spcPct val="0"/>
              </a:spcAft>
              <a:defRPr>
                <a:solidFill>
                  <a:schemeClr val="tx1"/>
                </a:solidFill>
                <a:latin typeface="Arial" panose="020B0604020202020204" pitchFamily="34" charset="0"/>
              </a:defRPr>
            </a:lvl7pPr>
            <a:lvl8pPr marL="3340100" indent="-217488" defTabSz="923925" eaLnBrk="0" fontAlgn="base" hangingPunct="0">
              <a:spcBef>
                <a:spcPct val="0"/>
              </a:spcBef>
              <a:spcAft>
                <a:spcPct val="0"/>
              </a:spcAft>
              <a:defRPr>
                <a:solidFill>
                  <a:schemeClr val="tx1"/>
                </a:solidFill>
                <a:latin typeface="Arial" panose="020B0604020202020204" pitchFamily="34" charset="0"/>
              </a:defRPr>
            </a:lvl8pPr>
            <a:lvl9pPr marL="3797300" indent="-217488" defTabSz="923925" eaLnBrk="0" fontAlgn="base" hangingPunct="0">
              <a:spcBef>
                <a:spcPct val="0"/>
              </a:spcBef>
              <a:spcAft>
                <a:spcPct val="0"/>
              </a:spcAft>
              <a:defRPr>
                <a:solidFill>
                  <a:schemeClr val="tx1"/>
                </a:solidFill>
                <a:latin typeface="Arial" panose="020B0604020202020204" pitchFamily="34" charset="0"/>
              </a:defRPr>
            </a:lvl9pPr>
          </a:lstStyle>
          <a:p>
            <a:fld id="{9D020503-CE8D-47B3-9373-AAE627322784}" type="slidenum">
              <a:rPr lang="en-US" altLang="en-US" smtClean="0"/>
              <a:pPr/>
              <a:t>34</a:t>
            </a:fld>
            <a:endParaRPr lang="en-US" altLang="en-US"/>
          </a:p>
        </p:txBody>
      </p:sp>
      <p:sp>
        <p:nvSpPr>
          <p:cNvPr id="80899" name="Rectangle 2">
            <a:extLst>
              <a:ext uri="{FF2B5EF4-FFF2-40B4-BE49-F238E27FC236}">
                <a16:creationId xmlns:a16="http://schemas.microsoft.com/office/drawing/2014/main" id="{CE005897-256C-44B2-9A31-30097DC32A69}"/>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9878E12D-CC18-4497-A987-30F977AD4B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latin typeface="Arial" panose="020B0604020202020204" pitchFamily="34" charset="0"/>
              </a:rPr>
              <a:t>Additional Scriptures:</a:t>
            </a:r>
          </a:p>
          <a:p>
            <a:pPr eaLnBrk="1" hangingPunct="1"/>
            <a:r>
              <a:rPr lang="en-US" altLang="en-US">
                <a:latin typeface="Arial" panose="020B0604020202020204" pitchFamily="34" charset="0"/>
              </a:rPr>
              <a:t>8. 1 Samuel 23:1-4    David inquired of the Lord whether to fight the Philistines.</a:t>
            </a:r>
          </a:p>
          <a:p>
            <a:pPr eaLnBrk="1" hangingPunct="1"/>
            <a:r>
              <a:rPr lang="en-US" altLang="en-US">
                <a:latin typeface="Arial" panose="020B0604020202020204" pitchFamily="34" charset="0"/>
              </a:rPr>
              <a:t>    1 Samuel 30:8       David inquired of the Lord whether to fight the Amalekites</a:t>
            </a:r>
          </a:p>
          <a:p>
            <a:pPr eaLnBrk="1" hangingPunct="1"/>
            <a:r>
              <a:rPr lang="en-US" altLang="en-US">
                <a:latin typeface="Arial" panose="020B0604020202020204" pitchFamily="34" charset="0"/>
              </a:rPr>
              <a:t>    2 Samuel 5:19       David inquired of the Lord whether to fight the Philistines.</a:t>
            </a:r>
          </a:p>
          <a:p>
            <a:pPr eaLnBrk="1" hangingPunct="1"/>
            <a:r>
              <a:rPr lang="en-US" altLang="en-US">
                <a:latin typeface="Arial" panose="020B0604020202020204" pitchFamily="34" charset="0"/>
              </a:rPr>
              <a:t>    2 Samuel </a:t>
            </a:r>
            <a:r>
              <a:rPr lang="en-US" altLang="en-US" sz="100">
                <a:latin typeface="Arial" panose="020B0604020202020204" pitchFamily="34" charset="0"/>
              </a:rPr>
              <a:t>5:22-25  David</a:t>
            </a:r>
            <a:r>
              <a:rPr lang="en-US" altLang="en-US">
                <a:latin typeface="Arial" panose="020B0604020202020204" pitchFamily="34" charset="0"/>
              </a:rPr>
              <a:t> inquired of the Lord whether to fight the Philistines. </a:t>
            </a:r>
          </a:p>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5E2EF81F-F2A9-49F0-86F4-D05DABBD2857}"/>
              </a:ext>
            </a:extLst>
          </p:cNvPr>
          <p:cNvSpPr>
            <a:spLocks noGrp="1" noChangeArrowheads="1"/>
          </p:cNvSpPr>
          <p:nvPr>
            <p:ph type="dt" sz="half" idx="10"/>
          </p:nvPr>
        </p:nvSpPr>
        <p:spPr>
          <a:ln/>
        </p:spPr>
        <p:txBody>
          <a:bodyPr/>
          <a:lstStyle>
            <a:lvl1pPr>
              <a:defRPr/>
            </a:lvl1pPr>
          </a:lstStyle>
          <a:p>
            <a:pPr>
              <a:defRPr/>
            </a:pPr>
            <a:fld id="{62652643-24E5-476D-9FAF-85831CC5044F}" type="datetime1">
              <a:rPr lang="en-US"/>
              <a:pPr>
                <a:defRPr/>
              </a:pPr>
              <a:t>4/18/2024</a:t>
            </a:fld>
            <a:endParaRPr lang="en-US"/>
          </a:p>
        </p:txBody>
      </p:sp>
      <p:sp>
        <p:nvSpPr>
          <p:cNvPr id="5" name="Rectangle 5">
            <a:extLst>
              <a:ext uri="{FF2B5EF4-FFF2-40B4-BE49-F238E27FC236}">
                <a16:creationId xmlns:a16="http://schemas.microsoft.com/office/drawing/2014/main" id="{172F50B0-FEBF-42D7-8A1C-CADB626A0CE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8F438E7-B749-4E90-95DC-6CD19FA1D75A}"/>
              </a:ext>
            </a:extLst>
          </p:cNvPr>
          <p:cNvSpPr>
            <a:spLocks noGrp="1" noChangeArrowheads="1"/>
          </p:cNvSpPr>
          <p:nvPr>
            <p:ph type="sldNum" sz="quarter" idx="12"/>
          </p:nvPr>
        </p:nvSpPr>
        <p:spPr>
          <a:ln/>
        </p:spPr>
        <p:txBody>
          <a:bodyPr/>
          <a:lstStyle>
            <a:lvl1pPr>
              <a:defRPr/>
            </a:lvl1pPr>
          </a:lstStyle>
          <a:p>
            <a:pPr>
              <a:defRPr/>
            </a:pPr>
            <a:fld id="{E86C61E3-0BF1-4385-A627-F6AB6649D0E0}" type="slidenum">
              <a:rPr lang="en-US" altLang="en-US"/>
              <a:pPr>
                <a:defRPr/>
              </a:pPr>
              <a:t>‹#›</a:t>
            </a:fld>
            <a:endParaRPr lang="en-US" altLang="en-US"/>
          </a:p>
        </p:txBody>
      </p:sp>
    </p:spTree>
    <p:extLst>
      <p:ext uri="{BB962C8B-B14F-4D97-AF65-F5344CB8AC3E}">
        <p14:creationId xmlns:p14="http://schemas.microsoft.com/office/powerpoint/2010/main" val="4230166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6EF5BEF-EC29-43C2-BBEE-1E06608EBF20}"/>
              </a:ext>
            </a:extLst>
          </p:cNvPr>
          <p:cNvSpPr>
            <a:spLocks noGrp="1" noChangeArrowheads="1"/>
          </p:cNvSpPr>
          <p:nvPr>
            <p:ph type="dt" sz="half" idx="10"/>
          </p:nvPr>
        </p:nvSpPr>
        <p:spPr>
          <a:ln/>
        </p:spPr>
        <p:txBody>
          <a:bodyPr/>
          <a:lstStyle>
            <a:lvl1pPr>
              <a:defRPr/>
            </a:lvl1pPr>
          </a:lstStyle>
          <a:p>
            <a:pPr>
              <a:defRPr/>
            </a:pPr>
            <a:fld id="{3C0A5753-6128-4CCA-80FC-F61CC222B6FE}" type="datetime1">
              <a:rPr lang="en-US"/>
              <a:pPr>
                <a:defRPr/>
              </a:pPr>
              <a:t>4/18/2024</a:t>
            </a:fld>
            <a:endParaRPr lang="en-US"/>
          </a:p>
        </p:txBody>
      </p:sp>
      <p:sp>
        <p:nvSpPr>
          <p:cNvPr id="5" name="Rectangle 5">
            <a:extLst>
              <a:ext uri="{FF2B5EF4-FFF2-40B4-BE49-F238E27FC236}">
                <a16:creationId xmlns:a16="http://schemas.microsoft.com/office/drawing/2014/main" id="{416605B0-8AF7-4E73-90D2-2A833B33D28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1A8ABF1-9FC3-4396-838C-C98BF234945C}"/>
              </a:ext>
            </a:extLst>
          </p:cNvPr>
          <p:cNvSpPr>
            <a:spLocks noGrp="1" noChangeArrowheads="1"/>
          </p:cNvSpPr>
          <p:nvPr>
            <p:ph type="sldNum" sz="quarter" idx="12"/>
          </p:nvPr>
        </p:nvSpPr>
        <p:spPr>
          <a:ln/>
        </p:spPr>
        <p:txBody>
          <a:bodyPr/>
          <a:lstStyle>
            <a:lvl1pPr>
              <a:defRPr/>
            </a:lvl1pPr>
          </a:lstStyle>
          <a:p>
            <a:pPr>
              <a:defRPr/>
            </a:pPr>
            <a:fld id="{1BB68571-8973-4050-8741-5AD04685F5FE}" type="slidenum">
              <a:rPr lang="en-US" altLang="en-US"/>
              <a:pPr>
                <a:defRPr/>
              </a:pPr>
              <a:t>‹#›</a:t>
            </a:fld>
            <a:endParaRPr lang="en-US" altLang="en-US"/>
          </a:p>
        </p:txBody>
      </p:sp>
    </p:spTree>
    <p:extLst>
      <p:ext uri="{BB962C8B-B14F-4D97-AF65-F5344CB8AC3E}">
        <p14:creationId xmlns:p14="http://schemas.microsoft.com/office/powerpoint/2010/main" val="495893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21F4B78-5D15-4539-948E-20DF1CD8630A}"/>
              </a:ext>
            </a:extLst>
          </p:cNvPr>
          <p:cNvSpPr>
            <a:spLocks noGrp="1" noChangeArrowheads="1"/>
          </p:cNvSpPr>
          <p:nvPr>
            <p:ph type="dt" sz="half" idx="10"/>
          </p:nvPr>
        </p:nvSpPr>
        <p:spPr>
          <a:ln/>
        </p:spPr>
        <p:txBody>
          <a:bodyPr/>
          <a:lstStyle>
            <a:lvl1pPr>
              <a:defRPr/>
            </a:lvl1pPr>
          </a:lstStyle>
          <a:p>
            <a:pPr>
              <a:defRPr/>
            </a:pPr>
            <a:fld id="{741E3C45-79F6-4160-BF59-3E32CFE080C4}" type="datetime1">
              <a:rPr lang="en-US"/>
              <a:pPr>
                <a:defRPr/>
              </a:pPr>
              <a:t>4/18/2024</a:t>
            </a:fld>
            <a:endParaRPr lang="en-US"/>
          </a:p>
        </p:txBody>
      </p:sp>
      <p:sp>
        <p:nvSpPr>
          <p:cNvPr id="5" name="Rectangle 5">
            <a:extLst>
              <a:ext uri="{FF2B5EF4-FFF2-40B4-BE49-F238E27FC236}">
                <a16:creationId xmlns:a16="http://schemas.microsoft.com/office/drawing/2014/main" id="{C6EABBF9-959C-4BB7-A11E-4002A3E765E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D2846E3-3879-4E8C-B134-D85F3C5D90CE}"/>
              </a:ext>
            </a:extLst>
          </p:cNvPr>
          <p:cNvSpPr>
            <a:spLocks noGrp="1" noChangeArrowheads="1"/>
          </p:cNvSpPr>
          <p:nvPr>
            <p:ph type="sldNum" sz="quarter" idx="12"/>
          </p:nvPr>
        </p:nvSpPr>
        <p:spPr>
          <a:ln/>
        </p:spPr>
        <p:txBody>
          <a:bodyPr/>
          <a:lstStyle>
            <a:lvl1pPr>
              <a:defRPr/>
            </a:lvl1pPr>
          </a:lstStyle>
          <a:p>
            <a:pPr>
              <a:defRPr/>
            </a:pPr>
            <a:fld id="{0DF08FF4-559B-456E-BD9A-62975F868426}" type="slidenum">
              <a:rPr lang="en-US" altLang="en-US"/>
              <a:pPr>
                <a:defRPr/>
              </a:pPr>
              <a:t>‹#›</a:t>
            </a:fld>
            <a:endParaRPr lang="en-US" altLang="en-US"/>
          </a:p>
        </p:txBody>
      </p:sp>
    </p:spTree>
    <p:extLst>
      <p:ext uri="{BB962C8B-B14F-4D97-AF65-F5344CB8AC3E}">
        <p14:creationId xmlns:p14="http://schemas.microsoft.com/office/powerpoint/2010/main" val="3274319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841AA93-A853-4169-9CE6-DFEE74F8DD60}"/>
              </a:ext>
            </a:extLst>
          </p:cNvPr>
          <p:cNvSpPr>
            <a:spLocks noGrp="1" noChangeArrowheads="1"/>
          </p:cNvSpPr>
          <p:nvPr>
            <p:ph type="dt" sz="half" idx="10"/>
          </p:nvPr>
        </p:nvSpPr>
        <p:spPr>
          <a:ln/>
        </p:spPr>
        <p:txBody>
          <a:bodyPr/>
          <a:lstStyle>
            <a:lvl1pPr>
              <a:defRPr/>
            </a:lvl1pPr>
          </a:lstStyle>
          <a:p>
            <a:pPr>
              <a:defRPr/>
            </a:pPr>
            <a:fld id="{74990987-4BD4-4D13-87D1-2D413D6BBE21}" type="datetime1">
              <a:rPr lang="en-US"/>
              <a:pPr>
                <a:defRPr/>
              </a:pPr>
              <a:t>4/18/2024</a:t>
            </a:fld>
            <a:endParaRPr lang="en-US"/>
          </a:p>
        </p:txBody>
      </p:sp>
      <p:sp>
        <p:nvSpPr>
          <p:cNvPr id="6" name="Rectangle 5">
            <a:extLst>
              <a:ext uri="{FF2B5EF4-FFF2-40B4-BE49-F238E27FC236}">
                <a16:creationId xmlns:a16="http://schemas.microsoft.com/office/drawing/2014/main" id="{406FDE99-17EC-4478-8440-615B5DE17F1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81801E8-967F-4C64-B58C-A691D16E2336}"/>
              </a:ext>
            </a:extLst>
          </p:cNvPr>
          <p:cNvSpPr>
            <a:spLocks noGrp="1" noChangeArrowheads="1"/>
          </p:cNvSpPr>
          <p:nvPr>
            <p:ph type="sldNum" sz="quarter" idx="12"/>
          </p:nvPr>
        </p:nvSpPr>
        <p:spPr>
          <a:ln/>
        </p:spPr>
        <p:txBody>
          <a:bodyPr/>
          <a:lstStyle>
            <a:lvl1pPr>
              <a:defRPr/>
            </a:lvl1pPr>
          </a:lstStyle>
          <a:p>
            <a:pPr>
              <a:defRPr/>
            </a:pPr>
            <a:fld id="{14FEFC51-910D-4025-A4BE-5ED589F12F37}" type="slidenum">
              <a:rPr lang="en-US" altLang="en-US"/>
              <a:pPr>
                <a:defRPr/>
              </a:pPr>
              <a:t>‹#›</a:t>
            </a:fld>
            <a:endParaRPr lang="en-US" altLang="en-US"/>
          </a:p>
        </p:txBody>
      </p:sp>
    </p:spTree>
    <p:extLst>
      <p:ext uri="{BB962C8B-B14F-4D97-AF65-F5344CB8AC3E}">
        <p14:creationId xmlns:p14="http://schemas.microsoft.com/office/powerpoint/2010/main" val="1465125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525963"/>
          </a:xfrm>
        </p:spPr>
        <p:txBody>
          <a:bodyPr/>
          <a:lstStyle/>
          <a:p>
            <a:pPr lvl="0"/>
            <a:endParaRPr lang="en-US" noProof="0"/>
          </a:p>
        </p:txBody>
      </p:sp>
      <p:sp>
        <p:nvSpPr>
          <p:cNvPr id="4" name="Rectangle 4">
            <a:extLst>
              <a:ext uri="{FF2B5EF4-FFF2-40B4-BE49-F238E27FC236}">
                <a16:creationId xmlns:a16="http://schemas.microsoft.com/office/drawing/2014/main" id="{CF699037-4D0B-4356-A8F9-CC4D73307FA4}"/>
              </a:ext>
            </a:extLst>
          </p:cNvPr>
          <p:cNvSpPr>
            <a:spLocks noGrp="1" noChangeArrowheads="1"/>
          </p:cNvSpPr>
          <p:nvPr>
            <p:ph type="dt" sz="half" idx="10"/>
          </p:nvPr>
        </p:nvSpPr>
        <p:spPr>
          <a:ln/>
        </p:spPr>
        <p:txBody>
          <a:bodyPr/>
          <a:lstStyle>
            <a:lvl1pPr>
              <a:defRPr/>
            </a:lvl1pPr>
          </a:lstStyle>
          <a:p>
            <a:pPr>
              <a:defRPr/>
            </a:pPr>
            <a:fld id="{217D7A6C-06E4-44AD-BA74-7942C407C42C}" type="datetime1">
              <a:rPr lang="en-US"/>
              <a:pPr>
                <a:defRPr/>
              </a:pPr>
              <a:t>4/18/2024</a:t>
            </a:fld>
            <a:endParaRPr lang="en-US"/>
          </a:p>
        </p:txBody>
      </p:sp>
      <p:sp>
        <p:nvSpPr>
          <p:cNvPr id="5" name="Rectangle 5">
            <a:extLst>
              <a:ext uri="{FF2B5EF4-FFF2-40B4-BE49-F238E27FC236}">
                <a16:creationId xmlns:a16="http://schemas.microsoft.com/office/drawing/2014/main" id="{BCAF8523-DEC3-4CCF-AED6-C23F26E36EC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B4838FB-96F6-4A06-8B2D-30896169B518}"/>
              </a:ext>
            </a:extLst>
          </p:cNvPr>
          <p:cNvSpPr>
            <a:spLocks noGrp="1" noChangeArrowheads="1"/>
          </p:cNvSpPr>
          <p:nvPr>
            <p:ph type="sldNum" sz="quarter" idx="12"/>
          </p:nvPr>
        </p:nvSpPr>
        <p:spPr>
          <a:ln/>
        </p:spPr>
        <p:txBody>
          <a:bodyPr/>
          <a:lstStyle>
            <a:lvl1pPr>
              <a:defRPr/>
            </a:lvl1pPr>
          </a:lstStyle>
          <a:p>
            <a:pPr>
              <a:defRPr/>
            </a:pPr>
            <a:fld id="{367F630E-F998-44FB-B5EE-AB67B954D24A}" type="slidenum">
              <a:rPr lang="en-US" altLang="en-US"/>
              <a:pPr>
                <a:defRPr/>
              </a:pPr>
              <a:t>‹#›</a:t>
            </a:fld>
            <a:endParaRPr lang="en-US" altLang="en-US"/>
          </a:p>
        </p:txBody>
      </p:sp>
    </p:spTree>
    <p:extLst>
      <p:ext uri="{BB962C8B-B14F-4D97-AF65-F5344CB8AC3E}">
        <p14:creationId xmlns:p14="http://schemas.microsoft.com/office/powerpoint/2010/main" val="2287350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CF08F-2AE6-4CE6-9D09-CD649417D5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987D93-A8EE-4F00-984D-B0D488E75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0ED635-4654-4D54-9A83-B0A24B3F2082}"/>
              </a:ext>
            </a:extLst>
          </p:cNvPr>
          <p:cNvSpPr>
            <a:spLocks noGrp="1"/>
          </p:cNvSpPr>
          <p:nvPr>
            <p:ph type="dt" sz="half" idx="10"/>
          </p:nvPr>
        </p:nvSpPr>
        <p:spPr/>
        <p:txBody>
          <a:bodyPr/>
          <a:lstStyle/>
          <a:p>
            <a:fld id="{48A87A34-81AB-432B-8DAE-1953F412C126}" type="datetimeFigureOut">
              <a:rPr lang="en-US" smtClean="0"/>
              <a:t>4/18/2024</a:t>
            </a:fld>
            <a:endParaRPr lang="en-US" dirty="0"/>
          </a:p>
        </p:txBody>
      </p:sp>
      <p:sp>
        <p:nvSpPr>
          <p:cNvPr id="5" name="Footer Placeholder 4">
            <a:extLst>
              <a:ext uri="{FF2B5EF4-FFF2-40B4-BE49-F238E27FC236}">
                <a16:creationId xmlns:a16="http://schemas.microsoft.com/office/drawing/2014/main" id="{0E04027C-67BC-4C23-A1DF-D4484CD941C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70A919-12AF-4D76-9672-34F4E868BDF1}"/>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58296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DE835-5BD6-4F39-8E8F-53A0DE9C3D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A0EE37-0DAA-467C-9EF6-78E23A07867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BBCBC3-F879-43F0-91F7-3B922AF44D5C}"/>
              </a:ext>
            </a:extLst>
          </p:cNvPr>
          <p:cNvSpPr>
            <a:spLocks noGrp="1"/>
          </p:cNvSpPr>
          <p:nvPr>
            <p:ph type="dt" sz="half" idx="10"/>
          </p:nvPr>
        </p:nvSpPr>
        <p:spPr/>
        <p:txBody>
          <a:bodyPr/>
          <a:lstStyle/>
          <a:p>
            <a:fld id="{48A87A34-81AB-432B-8DAE-1953F412C126}" type="datetimeFigureOut">
              <a:rPr lang="en-US" smtClean="0"/>
              <a:pPr/>
              <a:t>4/18/2024</a:t>
            </a:fld>
            <a:endParaRPr lang="en-US" dirty="0"/>
          </a:p>
        </p:txBody>
      </p:sp>
      <p:sp>
        <p:nvSpPr>
          <p:cNvPr id="5" name="Footer Placeholder 4">
            <a:extLst>
              <a:ext uri="{FF2B5EF4-FFF2-40B4-BE49-F238E27FC236}">
                <a16:creationId xmlns:a16="http://schemas.microsoft.com/office/drawing/2014/main" id="{8295F960-D139-4314-B7A8-13E1155236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3FE2C7C-F030-49B5-BAB2-1B6E036F0961}"/>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14298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532D6-20B0-43D0-9796-C9CB5A5519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D8310F-1D7B-4908-83F3-35D391369E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B37BF69-D2CD-4EE6-B4D0-4804624E83F5}"/>
              </a:ext>
            </a:extLst>
          </p:cNvPr>
          <p:cNvSpPr>
            <a:spLocks noGrp="1"/>
          </p:cNvSpPr>
          <p:nvPr>
            <p:ph type="dt" sz="half" idx="10"/>
          </p:nvPr>
        </p:nvSpPr>
        <p:spPr/>
        <p:txBody>
          <a:bodyPr/>
          <a:lstStyle/>
          <a:p>
            <a:fld id="{48A87A34-81AB-432B-8DAE-1953F412C126}" type="datetimeFigureOut">
              <a:rPr lang="en-US" smtClean="0"/>
              <a:t>4/18/2024</a:t>
            </a:fld>
            <a:endParaRPr lang="en-US" dirty="0"/>
          </a:p>
        </p:txBody>
      </p:sp>
      <p:sp>
        <p:nvSpPr>
          <p:cNvPr id="5" name="Footer Placeholder 4">
            <a:extLst>
              <a:ext uri="{FF2B5EF4-FFF2-40B4-BE49-F238E27FC236}">
                <a16:creationId xmlns:a16="http://schemas.microsoft.com/office/drawing/2014/main" id="{C4B6D60D-BB84-446C-9E8F-0C656701EE3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BE1D237-F243-4469-AA9F-E91A083372D7}"/>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13649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BEFCE-7439-4234-ABE4-E89145BFB7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6FC9A9-18C2-4A45-AE9E-38B9B8FC0EE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7042B7-3314-4E0A-B39C-7D9812DEB81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CC534D-FF1E-4832-AAA2-810CEAEF5136}"/>
              </a:ext>
            </a:extLst>
          </p:cNvPr>
          <p:cNvSpPr>
            <a:spLocks noGrp="1"/>
          </p:cNvSpPr>
          <p:nvPr>
            <p:ph type="dt" sz="half" idx="10"/>
          </p:nvPr>
        </p:nvSpPr>
        <p:spPr/>
        <p:txBody>
          <a:bodyPr/>
          <a:lstStyle/>
          <a:p>
            <a:fld id="{48A87A34-81AB-432B-8DAE-1953F412C126}" type="datetimeFigureOut">
              <a:rPr lang="en-US" smtClean="0"/>
              <a:pPr/>
              <a:t>4/18/2024</a:t>
            </a:fld>
            <a:endParaRPr lang="en-US" dirty="0"/>
          </a:p>
        </p:txBody>
      </p:sp>
      <p:sp>
        <p:nvSpPr>
          <p:cNvPr id="6" name="Footer Placeholder 5">
            <a:extLst>
              <a:ext uri="{FF2B5EF4-FFF2-40B4-BE49-F238E27FC236}">
                <a16:creationId xmlns:a16="http://schemas.microsoft.com/office/drawing/2014/main" id="{8208832B-3A9E-441E-A082-2809807E142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D7FAF5E-3C17-45C4-A8D6-935CDCDD60AA}"/>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51163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991BB-D36E-4C2C-8947-F887FAF405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988FB7C-2EAA-460D-A553-EF72476192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AA40B8A-38D8-4C2B-8C99-FDDF907064A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840BB01-AB76-428F-9CAB-896C23EF7E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55878A2-A239-41DC-8C42-FBA4182E44F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F4CF45-BE90-4FB4-812E-A2F215FB9B5D}"/>
              </a:ext>
            </a:extLst>
          </p:cNvPr>
          <p:cNvSpPr>
            <a:spLocks noGrp="1"/>
          </p:cNvSpPr>
          <p:nvPr>
            <p:ph type="dt" sz="half" idx="10"/>
          </p:nvPr>
        </p:nvSpPr>
        <p:spPr/>
        <p:txBody>
          <a:bodyPr/>
          <a:lstStyle/>
          <a:p>
            <a:fld id="{48A87A34-81AB-432B-8DAE-1953F412C126}" type="datetimeFigureOut">
              <a:rPr lang="en-US" smtClean="0"/>
              <a:pPr/>
              <a:t>4/18/2024</a:t>
            </a:fld>
            <a:endParaRPr lang="en-US" dirty="0"/>
          </a:p>
        </p:txBody>
      </p:sp>
      <p:sp>
        <p:nvSpPr>
          <p:cNvPr id="8" name="Footer Placeholder 7">
            <a:extLst>
              <a:ext uri="{FF2B5EF4-FFF2-40B4-BE49-F238E27FC236}">
                <a16:creationId xmlns:a16="http://schemas.microsoft.com/office/drawing/2014/main" id="{3334E321-F825-4875-8DD6-5FD6F8A499D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7BE6C4-2E82-4D4D-B014-EAF1EAEA34E2}"/>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14158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2563A-90A8-4D64-B654-09DA95508A1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570A43-706E-41BE-98EE-BB46527F1792}"/>
              </a:ext>
            </a:extLst>
          </p:cNvPr>
          <p:cNvSpPr>
            <a:spLocks noGrp="1"/>
          </p:cNvSpPr>
          <p:nvPr>
            <p:ph type="dt" sz="half" idx="10"/>
          </p:nvPr>
        </p:nvSpPr>
        <p:spPr/>
        <p:txBody>
          <a:bodyPr/>
          <a:lstStyle/>
          <a:p>
            <a:fld id="{48A87A34-81AB-432B-8DAE-1953F412C126}" type="datetimeFigureOut">
              <a:rPr lang="en-US" smtClean="0"/>
              <a:t>4/18/2024</a:t>
            </a:fld>
            <a:endParaRPr lang="en-US" dirty="0"/>
          </a:p>
        </p:txBody>
      </p:sp>
      <p:sp>
        <p:nvSpPr>
          <p:cNvPr id="4" name="Footer Placeholder 3">
            <a:extLst>
              <a:ext uri="{FF2B5EF4-FFF2-40B4-BE49-F238E27FC236}">
                <a16:creationId xmlns:a16="http://schemas.microsoft.com/office/drawing/2014/main" id="{1A021D05-AB28-446B-BA5E-775D832C6E5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290A6E8-8AC9-4522-B0E4-D6048D0045CB}"/>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769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600EF7A-C49D-4B61-8B57-AEADBCD6D393}"/>
              </a:ext>
            </a:extLst>
          </p:cNvPr>
          <p:cNvSpPr>
            <a:spLocks noGrp="1" noChangeArrowheads="1"/>
          </p:cNvSpPr>
          <p:nvPr>
            <p:ph type="dt" sz="half" idx="10"/>
          </p:nvPr>
        </p:nvSpPr>
        <p:spPr>
          <a:ln/>
        </p:spPr>
        <p:txBody>
          <a:bodyPr/>
          <a:lstStyle>
            <a:lvl1pPr>
              <a:defRPr/>
            </a:lvl1pPr>
          </a:lstStyle>
          <a:p>
            <a:pPr>
              <a:defRPr/>
            </a:pPr>
            <a:fld id="{4C5BFFA3-76EB-498F-BED6-52AB6DAB9C93}" type="datetime1">
              <a:rPr lang="en-US"/>
              <a:pPr>
                <a:defRPr/>
              </a:pPr>
              <a:t>4/18/2024</a:t>
            </a:fld>
            <a:endParaRPr lang="en-US"/>
          </a:p>
        </p:txBody>
      </p:sp>
      <p:sp>
        <p:nvSpPr>
          <p:cNvPr id="5" name="Rectangle 5">
            <a:extLst>
              <a:ext uri="{FF2B5EF4-FFF2-40B4-BE49-F238E27FC236}">
                <a16:creationId xmlns:a16="http://schemas.microsoft.com/office/drawing/2014/main" id="{C9A0CCF4-08F8-4CE1-8011-2FE598C692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352CC2F-20D0-44D4-9E44-A518C4695B69}"/>
              </a:ext>
            </a:extLst>
          </p:cNvPr>
          <p:cNvSpPr>
            <a:spLocks noGrp="1" noChangeArrowheads="1"/>
          </p:cNvSpPr>
          <p:nvPr>
            <p:ph type="sldNum" sz="quarter" idx="12"/>
          </p:nvPr>
        </p:nvSpPr>
        <p:spPr>
          <a:ln/>
        </p:spPr>
        <p:txBody>
          <a:bodyPr/>
          <a:lstStyle>
            <a:lvl1pPr>
              <a:defRPr/>
            </a:lvl1pPr>
          </a:lstStyle>
          <a:p>
            <a:pPr>
              <a:defRPr/>
            </a:pPr>
            <a:fld id="{F55656F5-88CB-4B2C-9C25-2BC2096ABBD2}" type="slidenum">
              <a:rPr lang="en-US" altLang="en-US"/>
              <a:pPr>
                <a:defRPr/>
              </a:pPr>
              <a:t>‹#›</a:t>
            </a:fld>
            <a:endParaRPr lang="en-US" altLang="en-US"/>
          </a:p>
        </p:txBody>
      </p:sp>
    </p:spTree>
    <p:extLst>
      <p:ext uri="{BB962C8B-B14F-4D97-AF65-F5344CB8AC3E}">
        <p14:creationId xmlns:p14="http://schemas.microsoft.com/office/powerpoint/2010/main" val="466282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BF770-4D96-4D84-9353-86AA98942926}"/>
              </a:ext>
            </a:extLst>
          </p:cNvPr>
          <p:cNvSpPr>
            <a:spLocks noGrp="1"/>
          </p:cNvSpPr>
          <p:nvPr>
            <p:ph type="dt" sz="half" idx="10"/>
          </p:nvPr>
        </p:nvSpPr>
        <p:spPr/>
        <p:txBody>
          <a:bodyPr/>
          <a:lstStyle/>
          <a:p>
            <a:fld id="{48A87A34-81AB-432B-8DAE-1953F412C126}" type="datetimeFigureOut">
              <a:rPr lang="en-US" smtClean="0"/>
              <a:t>4/18/2024</a:t>
            </a:fld>
            <a:endParaRPr lang="en-US" dirty="0"/>
          </a:p>
        </p:txBody>
      </p:sp>
      <p:sp>
        <p:nvSpPr>
          <p:cNvPr id="3" name="Footer Placeholder 2">
            <a:extLst>
              <a:ext uri="{FF2B5EF4-FFF2-40B4-BE49-F238E27FC236}">
                <a16:creationId xmlns:a16="http://schemas.microsoft.com/office/drawing/2014/main" id="{F1579CFF-F313-4D02-98BD-C4F79427633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60372EF-CF58-48B2-A6B4-BFBF0574C88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856315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8262-ED35-46D5-BB90-A2A2D2ACBB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46E155-DB5F-4B2E-9A55-FC99AD242F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9E17E92-FE55-4F05-8BE0-2E2C62B995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23C25AD-7E21-4A8B-9376-E40CD5890B20}"/>
              </a:ext>
            </a:extLst>
          </p:cNvPr>
          <p:cNvSpPr>
            <a:spLocks noGrp="1"/>
          </p:cNvSpPr>
          <p:nvPr>
            <p:ph type="dt" sz="half" idx="10"/>
          </p:nvPr>
        </p:nvSpPr>
        <p:spPr/>
        <p:txBody>
          <a:bodyPr/>
          <a:lstStyle/>
          <a:p>
            <a:fld id="{48A87A34-81AB-432B-8DAE-1953F412C126}" type="datetimeFigureOut">
              <a:rPr lang="en-US" smtClean="0"/>
              <a:pPr/>
              <a:t>4/18/2024</a:t>
            </a:fld>
            <a:endParaRPr lang="en-US" dirty="0"/>
          </a:p>
        </p:txBody>
      </p:sp>
      <p:sp>
        <p:nvSpPr>
          <p:cNvPr id="6" name="Footer Placeholder 5">
            <a:extLst>
              <a:ext uri="{FF2B5EF4-FFF2-40B4-BE49-F238E27FC236}">
                <a16:creationId xmlns:a16="http://schemas.microsoft.com/office/drawing/2014/main" id="{BA95FF5B-A492-42F0-A306-1800DA5CACF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99C88E5-EA3D-45DC-964F-A743CBD6D61C}"/>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701030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F4ACD-3874-4FF5-81E1-D533C99649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B8CBED-1777-41F1-B045-C3CCF580B5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A2881E6-24CB-41B4-A73F-CA2D742137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02C9052-BCA9-4DE4-A4C2-13353644C7D6}"/>
              </a:ext>
            </a:extLst>
          </p:cNvPr>
          <p:cNvSpPr>
            <a:spLocks noGrp="1"/>
          </p:cNvSpPr>
          <p:nvPr>
            <p:ph type="dt" sz="half" idx="10"/>
          </p:nvPr>
        </p:nvSpPr>
        <p:spPr/>
        <p:txBody>
          <a:bodyPr/>
          <a:lstStyle/>
          <a:p>
            <a:fld id="{48A87A34-81AB-432B-8DAE-1953F412C126}" type="datetimeFigureOut">
              <a:rPr lang="en-US" smtClean="0"/>
              <a:t>4/18/2024</a:t>
            </a:fld>
            <a:endParaRPr lang="en-US" dirty="0"/>
          </a:p>
        </p:txBody>
      </p:sp>
      <p:sp>
        <p:nvSpPr>
          <p:cNvPr id="6" name="Footer Placeholder 5">
            <a:extLst>
              <a:ext uri="{FF2B5EF4-FFF2-40B4-BE49-F238E27FC236}">
                <a16:creationId xmlns:a16="http://schemas.microsoft.com/office/drawing/2014/main" id="{D343D20F-FADC-41FD-9681-93983B6F978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469BC1C-9109-466E-95BE-CEC3F3699D11}"/>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02771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A0173-321E-4E82-8579-3776651B686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8B38841-4ECB-44D9-9A71-C02B8560473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F88FB-4180-45AC-9242-1ED0A81E2E20}"/>
              </a:ext>
            </a:extLst>
          </p:cNvPr>
          <p:cNvSpPr>
            <a:spLocks noGrp="1"/>
          </p:cNvSpPr>
          <p:nvPr>
            <p:ph type="dt" sz="half" idx="10"/>
          </p:nvPr>
        </p:nvSpPr>
        <p:spPr/>
        <p:txBody>
          <a:bodyPr/>
          <a:lstStyle/>
          <a:p>
            <a:fld id="{48A87A34-81AB-432B-8DAE-1953F412C126}" type="datetimeFigureOut">
              <a:rPr lang="en-US" smtClean="0"/>
              <a:pPr/>
              <a:t>4/18/2024</a:t>
            </a:fld>
            <a:endParaRPr lang="en-US" dirty="0"/>
          </a:p>
        </p:txBody>
      </p:sp>
      <p:sp>
        <p:nvSpPr>
          <p:cNvPr id="5" name="Footer Placeholder 4">
            <a:extLst>
              <a:ext uri="{FF2B5EF4-FFF2-40B4-BE49-F238E27FC236}">
                <a16:creationId xmlns:a16="http://schemas.microsoft.com/office/drawing/2014/main" id="{9AA6F882-4E43-4550-8BEC-8835574F578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9137469-D88B-4894-8C35-E02F923B451E}"/>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106599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8A4D70-D1D2-4F02-9F0D-4EDC0E6FC6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DD127DE-4590-45EC-8648-5FE994FE225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616451-79BD-47CF-B6AC-077A5FE12C89}"/>
              </a:ext>
            </a:extLst>
          </p:cNvPr>
          <p:cNvSpPr>
            <a:spLocks noGrp="1"/>
          </p:cNvSpPr>
          <p:nvPr>
            <p:ph type="dt" sz="half" idx="10"/>
          </p:nvPr>
        </p:nvSpPr>
        <p:spPr/>
        <p:txBody>
          <a:bodyPr/>
          <a:lstStyle/>
          <a:p>
            <a:fld id="{48A87A34-81AB-432B-8DAE-1953F412C126}" type="datetimeFigureOut">
              <a:rPr lang="en-US" smtClean="0"/>
              <a:pPr/>
              <a:t>4/18/2024</a:t>
            </a:fld>
            <a:endParaRPr lang="en-US" dirty="0"/>
          </a:p>
        </p:txBody>
      </p:sp>
      <p:sp>
        <p:nvSpPr>
          <p:cNvPr id="5" name="Footer Placeholder 4">
            <a:extLst>
              <a:ext uri="{FF2B5EF4-FFF2-40B4-BE49-F238E27FC236}">
                <a16:creationId xmlns:a16="http://schemas.microsoft.com/office/drawing/2014/main" id="{C2A8473E-19FF-4846-B319-06D927E1887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BF87F6F-FBA9-4EB2-B9BC-BB90FE4FA8C6}"/>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435975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93788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901D512-702E-4C9A-895F-544B5EA84B59}"/>
              </a:ext>
            </a:extLst>
          </p:cNvPr>
          <p:cNvSpPr>
            <a:spLocks noGrp="1" noChangeArrowheads="1"/>
          </p:cNvSpPr>
          <p:nvPr>
            <p:ph type="dt" sz="half" idx="10"/>
          </p:nvPr>
        </p:nvSpPr>
        <p:spPr>
          <a:ln/>
        </p:spPr>
        <p:txBody>
          <a:bodyPr/>
          <a:lstStyle>
            <a:lvl1pPr>
              <a:defRPr/>
            </a:lvl1pPr>
          </a:lstStyle>
          <a:p>
            <a:pPr>
              <a:defRPr/>
            </a:pPr>
            <a:fld id="{F862D588-0B9F-47FD-9BEA-683D50735292}" type="datetime1">
              <a:rPr lang="en-US"/>
              <a:pPr>
                <a:defRPr/>
              </a:pPr>
              <a:t>4/18/2024</a:t>
            </a:fld>
            <a:endParaRPr lang="en-US"/>
          </a:p>
        </p:txBody>
      </p:sp>
      <p:sp>
        <p:nvSpPr>
          <p:cNvPr id="5" name="Rectangle 5">
            <a:extLst>
              <a:ext uri="{FF2B5EF4-FFF2-40B4-BE49-F238E27FC236}">
                <a16:creationId xmlns:a16="http://schemas.microsoft.com/office/drawing/2014/main" id="{4F5DC18D-8F5D-442A-864A-9DA954E972B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BDAA57F-5906-4828-B2F4-C360399D505C}"/>
              </a:ext>
            </a:extLst>
          </p:cNvPr>
          <p:cNvSpPr>
            <a:spLocks noGrp="1" noChangeArrowheads="1"/>
          </p:cNvSpPr>
          <p:nvPr>
            <p:ph type="sldNum" sz="quarter" idx="12"/>
          </p:nvPr>
        </p:nvSpPr>
        <p:spPr>
          <a:ln/>
        </p:spPr>
        <p:txBody>
          <a:bodyPr/>
          <a:lstStyle>
            <a:lvl1pPr>
              <a:defRPr/>
            </a:lvl1pPr>
          </a:lstStyle>
          <a:p>
            <a:pPr>
              <a:defRPr/>
            </a:pPr>
            <a:fld id="{A1DA490B-C259-46FD-ABBC-2572F528FA72}" type="slidenum">
              <a:rPr lang="en-US" altLang="en-US"/>
              <a:pPr>
                <a:defRPr/>
              </a:pPr>
              <a:t>‹#›</a:t>
            </a:fld>
            <a:endParaRPr lang="en-US" altLang="en-US"/>
          </a:p>
        </p:txBody>
      </p:sp>
    </p:spTree>
    <p:extLst>
      <p:ext uri="{BB962C8B-B14F-4D97-AF65-F5344CB8AC3E}">
        <p14:creationId xmlns:p14="http://schemas.microsoft.com/office/powerpoint/2010/main" val="461755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51173C7-9CF5-437B-B79C-DCB0DDAC13CE}"/>
              </a:ext>
            </a:extLst>
          </p:cNvPr>
          <p:cNvSpPr>
            <a:spLocks noGrp="1" noChangeArrowheads="1"/>
          </p:cNvSpPr>
          <p:nvPr>
            <p:ph type="dt" sz="half" idx="10"/>
          </p:nvPr>
        </p:nvSpPr>
        <p:spPr>
          <a:ln/>
        </p:spPr>
        <p:txBody>
          <a:bodyPr/>
          <a:lstStyle>
            <a:lvl1pPr>
              <a:defRPr/>
            </a:lvl1pPr>
          </a:lstStyle>
          <a:p>
            <a:pPr>
              <a:defRPr/>
            </a:pPr>
            <a:fld id="{EE81E0DA-FBDA-4D9E-8C72-D6C09E09A9ED}" type="datetime1">
              <a:rPr lang="en-US"/>
              <a:pPr>
                <a:defRPr/>
              </a:pPr>
              <a:t>4/18/2024</a:t>
            </a:fld>
            <a:endParaRPr lang="en-US"/>
          </a:p>
        </p:txBody>
      </p:sp>
      <p:sp>
        <p:nvSpPr>
          <p:cNvPr id="6" name="Rectangle 5">
            <a:extLst>
              <a:ext uri="{FF2B5EF4-FFF2-40B4-BE49-F238E27FC236}">
                <a16:creationId xmlns:a16="http://schemas.microsoft.com/office/drawing/2014/main" id="{75C58F21-F8F5-4E11-ABE2-30ABFBABD50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262A2DE-4520-4E57-92E1-9DDAB50AE8DF}"/>
              </a:ext>
            </a:extLst>
          </p:cNvPr>
          <p:cNvSpPr>
            <a:spLocks noGrp="1" noChangeArrowheads="1"/>
          </p:cNvSpPr>
          <p:nvPr>
            <p:ph type="sldNum" sz="quarter" idx="12"/>
          </p:nvPr>
        </p:nvSpPr>
        <p:spPr>
          <a:ln/>
        </p:spPr>
        <p:txBody>
          <a:bodyPr/>
          <a:lstStyle>
            <a:lvl1pPr>
              <a:defRPr/>
            </a:lvl1pPr>
          </a:lstStyle>
          <a:p>
            <a:pPr>
              <a:defRPr/>
            </a:pPr>
            <a:fld id="{E0D53F2B-4A94-4C83-91DB-5410F6D6CBC2}" type="slidenum">
              <a:rPr lang="en-US" altLang="en-US"/>
              <a:pPr>
                <a:defRPr/>
              </a:pPr>
              <a:t>‹#›</a:t>
            </a:fld>
            <a:endParaRPr lang="en-US" altLang="en-US"/>
          </a:p>
        </p:txBody>
      </p:sp>
    </p:spTree>
    <p:extLst>
      <p:ext uri="{BB962C8B-B14F-4D97-AF65-F5344CB8AC3E}">
        <p14:creationId xmlns:p14="http://schemas.microsoft.com/office/powerpoint/2010/main" val="3282034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80743CED-7527-43B5-8D52-9374128D4BFB}"/>
              </a:ext>
            </a:extLst>
          </p:cNvPr>
          <p:cNvSpPr>
            <a:spLocks noGrp="1" noChangeArrowheads="1"/>
          </p:cNvSpPr>
          <p:nvPr>
            <p:ph type="dt" sz="half" idx="10"/>
          </p:nvPr>
        </p:nvSpPr>
        <p:spPr>
          <a:ln/>
        </p:spPr>
        <p:txBody>
          <a:bodyPr/>
          <a:lstStyle>
            <a:lvl1pPr>
              <a:defRPr/>
            </a:lvl1pPr>
          </a:lstStyle>
          <a:p>
            <a:pPr>
              <a:defRPr/>
            </a:pPr>
            <a:fld id="{E76A1A7C-1FE6-4F90-8BEE-A8619CE50F5F}" type="datetime1">
              <a:rPr lang="en-US"/>
              <a:pPr>
                <a:defRPr/>
              </a:pPr>
              <a:t>4/18/2024</a:t>
            </a:fld>
            <a:endParaRPr lang="en-US"/>
          </a:p>
        </p:txBody>
      </p:sp>
      <p:sp>
        <p:nvSpPr>
          <p:cNvPr id="8" name="Rectangle 5">
            <a:extLst>
              <a:ext uri="{FF2B5EF4-FFF2-40B4-BE49-F238E27FC236}">
                <a16:creationId xmlns:a16="http://schemas.microsoft.com/office/drawing/2014/main" id="{EBAB100E-C289-4560-AA71-8DD5BFCD3F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3A392C5-5C71-4DD7-9EFE-82648BEFE5CE}"/>
              </a:ext>
            </a:extLst>
          </p:cNvPr>
          <p:cNvSpPr>
            <a:spLocks noGrp="1" noChangeArrowheads="1"/>
          </p:cNvSpPr>
          <p:nvPr>
            <p:ph type="sldNum" sz="quarter" idx="12"/>
          </p:nvPr>
        </p:nvSpPr>
        <p:spPr>
          <a:ln/>
        </p:spPr>
        <p:txBody>
          <a:bodyPr/>
          <a:lstStyle>
            <a:lvl1pPr>
              <a:defRPr/>
            </a:lvl1pPr>
          </a:lstStyle>
          <a:p>
            <a:pPr>
              <a:defRPr/>
            </a:pPr>
            <a:fld id="{9C9D677E-B664-46EB-8680-F3A4EC4C1EC4}" type="slidenum">
              <a:rPr lang="en-US" altLang="en-US"/>
              <a:pPr>
                <a:defRPr/>
              </a:pPr>
              <a:t>‹#›</a:t>
            </a:fld>
            <a:endParaRPr lang="en-US" altLang="en-US"/>
          </a:p>
        </p:txBody>
      </p:sp>
    </p:spTree>
    <p:extLst>
      <p:ext uri="{BB962C8B-B14F-4D97-AF65-F5344CB8AC3E}">
        <p14:creationId xmlns:p14="http://schemas.microsoft.com/office/powerpoint/2010/main" val="3011149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DC9C1EA3-2AEF-4878-87D3-B40D85A0932E}"/>
              </a:ext>
            </a:extLst>
          </p:cNvPr>
          <p:cNvSpPr>
            <a:spLocks noGrp="1" noChangeArrowheads="1"/>
          </p:cNvSpPr>
          <p:nvPr>
            <p:ph type="dt" sz="half" idx="10"/>
          </p:nvPr>
        </p:nvSpPr>
        <p:spPr>
          <a:ln/>
        </p:spPr>
        <p:txBody>
          <a:bodyPr/>
          <a:lstStyle>
            <a:lvl1pPr>
              <a:defRPr/>
            </a:lvl1pPr>
          </a:lstStyle>
          <a:p>
            <a:pPr>
              <a:defRPr/>
            </a:pPr>
            <a:fld id="{B62CECFE-F299-4D33-BCAD-D96A8DF931D6}" type="datetime1">
              <a:rPr lang="en-US"/>
              <a:pPr>
                <a:defRPr/>
              </a:pPr>
              <a:t>4/18/2024</a:t>
            </a:fld>
            <a:endParaRPr lang="en-US"/>
          </a:p>
        </p:txBody>
      </p:sp>
      <p:sp>
        <p:nvSpPr>
          <p:cNvPr id="4" name="Rectangle 5">
            <a:extLst>
              <a:ext uri="{FF2B5EF4-FFF2-40B4-BE49-F238E27FC236}">
                <a16:creationId xmlns:a16="http://schemas.microsoft.com/office/drawing/2014/main" id="{4CB077FD-2E96-4000-BD6A-1501600383C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08929754-1517-4E16-A2F3-A00AE6D534AE}"/>
              </a:ext>
            </a:extLst>
          </p:cNvPr>
          <p:cNvSpPr>
            <a:spLocks noGrp="1" noChangeArrowheads="1"/>
          </p:cNvSpPr>
          <p:nvPr>
            <p:ph type="sldNum" sz="quarter" idx="12"/>
          </p:nvPr>
        </p:nvSpPr>
        <p:spPr>
          <a:ln/>
        </p:spPr>
        <p:txBody>
          <a:bodyPr/>
          <a:lstStyle>
            <a:lvl1pPr>
              <a:defRPr/>
            </a:lvl1pPr>
          </a:lstStyle>
          <a:p>
            <a:pPr>
              <a:defRPr/>
            </a:pPr>
            <a:fld id="{0C732499-F67F-43B3-AF1B-2582CB2BA965}" type="slidenum">
              <a:rPr lang="en-US" altLang="en-US"/>
              <a:pPr>
                <a:defRPr/>
              </a:pPr>
              <a:t>‹#›</a:t>
            </a:fld>
            <a:endParaRPr lang="en-US" altLang="en-US"/>
          </a:p>
        </p:txBody>
      </p:sp>
    </p:spTree>
    <p:extLst>
      <p:ext uri="{BB962C8B-B14F-4D97-AF65-F5344CB8AC3E}">
        <p14:creationId xmlns:p14="http://schemas.microsoft.com/office/powerpoint/2010/main" val="3098914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934CED7-4DCC-4415-B280-F60E487AC171}"/>
              </a:ext>
            </a:extLst>
          </p:cNvPr>
          <p:cNvSpPr>
            <a:spLocks noGrp="1" noChangeArrowheads="1"/>
          </p:cNvSpPr>
          <p:nvPr>
            <p:ph type="dt" sz="half" idx="10"/>
          </p:nvPr>
        </p:nvSpPr>
        <p:spPr>
          <a:ln/>
        </p:spPr>
        <p:txBody>
          <a:bodyPr/>
          <a:lstStyle>
            <a:lvl1pPr>
              <a:defRPr/>
            </a:lvl1pPr>
          </a:lstStyle>
          <a:p>
            <a:pPr>
              <a:defRPr/>
            </a:pPr>
            <a:fld id="{559AA243-9BB1-4160-BC7F-48A924047F18}" type="datetime1">
              <a:rPr lang="en-US"/>
              <a:pPr>
                <a:defRPr/>
              </a:pPr>
              <a:t>4/18/2024</a:t>
            </a:fld>
            <a:endParaRPr lang="en-US"/>
          </a:p>
        </p:txBody>
      </p:sp>
      <p:sp>
        <p:nvSpPr>
          <p:cNvPr id="3" name="Rectangle 5">
            <a:extLst>
              <a:ext uri="{FF2B5EF4-FFF2-40B4-BE49-F238E27FC236}">
                <a16:creationId xmlns:a16="http://schemas.microsoft.com/office/drawing/2014/main" id="{857C7FAA-D790-431D-A3F5-9393DF685B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45E54E95-2D99-46B8-84B5-090EE19CBB7B}"/>
              </a:ext>
            </a:extLst>
          </p:cNvPr>
          <p:cNvSpPr>
            <a:spLocks noGrp="1" noChangeArrowheads="1"/>
          </p:cNvSpPr>
          <p:nvPr>
            <p:ph type="sldNum" sz="quarter" idx="12"/>
          </p:nvPr>
        </p:nvSpPr>
        <p:spPr>
          <a:ln/>
        </p:spPr>
        <p:txBody>
          <a:bodyPr/>
          <a:lstStyle>
            <a:lvl1pPr>
              <a:defRPr/>
            </a:lvl1pPr>
          </a:lstStyle>
          <a:p>
            <a:pPr>
              <a:defRPr/>
            </a:pPr>
            <a:fld id="{7D057793-79AE-4E8B-9FED-1F0684F1B3A0}" type="slidenum">
              <a:rPr lang="en-US" altLang="en-US"/>
              <a:pPr>
                <a:defRPr/>
              </a:pPr>
              <a:t>‹#›</a:t>
            </a:fld>
            <a:endParaRPr lang="en-US" altLang="en-US"/>
          </a:p>
        </p:txBody>
      </p:sp>
    </p:spTree>
    <p:extLst>
      <p:ext uri="{BB962C8B-B14F-4D97-AF65-F5344CB8AC3E}">
        <p14:creationId xmlns:p14="http://schemas.microsoft.com/office/powerpoint/2010/main" val="4037326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31BED27-96DC-4B8C-BB12-71633498B5A5}"/>
              </a:ext>
            </a:extLst>
          </p:cNvPr>
          <p:cNvSpPr>
            <a:spLocks noGrp="1" noChangeArrowheads="1"/>
          </p:cNvSpPr>
          <p:nvPr>
            <p:ph type="dt" sz="half" idx="10"/>
          </p:nvPr>
        </p:nvSpPr>
        <p:spPr>
          <a:ln/>
        </p:spPr>
        <p:txBody>
          <a:bodyPr/>
          <a:lstStyle>
            <a:lvl1pPr>
              <a:defRPr/>
            </a:lvl1pPr>
          </a:lstStyle>
          <a:p>
            <a:pPr>
              <a:defRPr/>
            </a:pPr>
            <a:fld id="{752CCCF1-DE2A-4DE3-AB95-61C9E3122378}" type="datetime1">
              <a:rPr lang="en-US"/>
              <a:pPr>
                <a:defRPr/>
              </a:pPr>
              <a:t>4/18/2024</a:t>
            </a:fld>
            <a:endParaRPr lang="en-US"/>
          </a:p>
        </p:txBody>
      </p:sp>
      <p:sp>
        <p:nvSpPr>
          <p:cNvPr id="6" name="Rectangle 5">
            <a:extLst>
              <a:ext uri="{FF2B5EF4-FFF2-40B4-BE49-F238E27FC236}">
                <a16:creationId xmlns:a16="http://schemas.microsoft.com/office/drawing/2014/main" id="{59580DD4-10E2-439E-A5A3-F691523401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2B4F0BB8-25C7-4C46-9688-A55DC7F05AC3}"/>
              </a:ext>
            </a:extLst>
          </p:cNvPr>
          <p:cNvSpPr>
            <a:spLocks noGrp="1" noChangeArrowheads="1"/>
          </p:cNvSpPr>
          <p:nvPr>
            <p:ph type="sldNum" sz="quarter" idx="12"/>
          </p:nvPr>
        </p:nvSpPr>
        <p:spPr>
          <a:ln/>
        </p:spPr>
        <p:txBody>
          <a:bodyPr/>
          <a:lstStyle>
            <a:lvl1pPr>
              <a:defRPr/>
            </a:lvl1pPr>
          </a:lstStyle>
          <a:p>
            <a:pPr>
              <a:defRPr/>
            </a:pPr>
            <a:fld id="{189BBE4F-515E-4F34-93AA-AD33103624F6}" type="slidenum">
              <a:rPr lang="en-US" altLang="en-US"/>
              <a:pPr>
                <a:defRPr/>
              </a:pPr>
              <a:t>‹#›</a:t>
            </a:fld>
            <a:endParaRPr lang="en-US" altLang="en-US"/>
          </a:p>
        </p:txBody>
      </p:sp>
    </p:spTree>
    <p:extLst>
      <p:ext uri="{BB962C8B-B14F-4D97-AF65-F5344CB8AC3E}">
        <p14:creationId xmlns:p14="http://schemas.microsoft.com/office/powerpoint/2010/main" val="2651355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846EE6D-52F0-42D7-B1C2-F53723E0F3D8}"/>
              </a:ext>
            </a:extLst>
          </p:cNvPr>
          <p:cNvSpPr>
            <a:spLocks noGrp="1" noChangeArrowheads="1"/>
          </p:cNvSpPr>
          <p:nvPr>
            <p:ph type="dt" sz="half" idx="10"/>
          </p:nvPr>
        </p:nvSpPr>
        <p:spPr>
          <a:ln/>
        </p:spPr>
        <p:txBody>
          <a:bodyPr/>
          <a:lstStyle>
            <a:lvl1pPr>
              <a:defRPr/>
            </a:lvl1pPr>
          </a:lstStyle>
          <a:p>
            <a:pPr>
              <a:defRPr/>
            </a:pPr>
            <a:fld id="{4269A038-19E5-4DA4-957A-A6E63B3EB21F}" type="datetime1">
              <a:rPr lang="en-US"/>
              <a:pPr>
                <a:defRPr/>
              </a:pPr>
              <a:t>4/18/2024</a:t>
            </a:fld>
            <a:endParaRPr lang="en-US"/>
          </a:p>
        </p:txBody>
      </p:sp>
      <p:sp>
        <p:nvSpPr>
          <p:cNvPr id="6" name="Rectangle 5">
            <a:extLst>
              <a:ext uri="{FF2B5EF4-FFF2-40B4-BE49-F238E27FC236}">
                <a16:creationId xmlns:a16="http://schemas.microsoft.com/office/drawing/2014/main" id="{FCC11401-6283-450E-AC57-9731E03029B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9EF9253-17F5-4D7B-ACBA-80D287BF2316}"/>
              </a:ext>
            </a:extLst>
          </p:cNvPr>
          <p:cNvSpPr>
            <a:spLocks noGrp="1" noChangeArrowheads="1"/>
          </p:cNvSpPr>
          <p:nvPr>
            <p:ph type="sldNum" sz="quarter" idx="12"/>
          </p:nvPr>
        </p:nvSpPr>
        <p:spPr>
          <a:ln/>
        </p:spPr>
        <p:txBody>
          <a:bodyPr/>
          <a:lstStyle>
            <a:lvl1pPr>
              <a:defRPr/>
            </a:lvl1pPr>
          </a:lstStyle>
          <a:p>
            <a:pPr>
              <a:defRPr/>
            </a:pPr>
            <a:fld id="{57B735D7-837E-4E50-BED4-51258978FA59}" type="slidenum">
              <a:rPr lang="en-US" altLang="en-US"/>
              <a:pPr>
                <a:defRPr/>
              </a:pPr>
              <a:t>‹#›</a:t>
            </a:fld>
            <a:endParaRPr lang="en-US" altLang="en-US"/>
          </a:p>
        </p:txBody>
      </p:sp>
    </p:spTree>
    <p:extLst>
      <p:ext uri="{BB962C8B-B14F-4D97-AF65-F5344CB8AC3E}">
        <p14:creationId xmlns:p14="http://schemas.microsoft.com/office/powerpoint/2010/main" val="910004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0000"/>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2D73775-CC7E-4956-8CC1-61F59B36A645}"/>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DCE4B5F-C737-40E2-AEE9-7602AB06B40B}"/>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FFDF15C-D73E-4649-B463-27817989688C}"/>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fld id="{CDD9808C-CDB4-45E9-AFAA-BB0E5FE2BF22}" type="datetime1">
              <a:rPr lang="en-US"/>
              <a:pPr>
                <a:defRPr/>
              </a:pPr>
              <a:t>4/18/2024</a:t>
            </a:fld>
            <a:endParaRPr lang="en-US"/>
          </a:p>
        </p:txBody>
      </p:sp>
      <p:sp>
        <p:nvSpPr>
          <p:cNvPr id="1029" name="Rectangle 5">
            <a:extLst>
              <a:ext uri="{FF2B5EF4-FFF2-40B4-BE49-F238E27FC236}">
                <a16:creationId xmlns:a16="http://schemas.microsoft.com/office/drawing/2014/main" id="{62AD0961-8B32-46E2-B305-2C69BE795035}"/>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30" name="Rectangle 6">
            <a:extLst>
              <a:ext uri="{FF2B5EF4-FFF2-40B4-BE49-F238E27FC236}">
                <a16:creationId xmlns:a16="http://schemas.microsoft.com/office/drawing/2014/main" id="{3A1830DB-ED7C-490E-85C5-031D9548522E}"/>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25A7FB5-7F7C-4D53-95BE-62B2E1A2C6D2}" type="slidenum">
              <a:rPr lang="en-US" altLang="en-US"/>
              <a:pPr>
                <a:defRPr/>
              </a:pPr>
              <a:t>‹#›</a:t>
            </a:fld>
            <a:endParaRPr lang="en-US" altLang="en-US"/>
          </a:p>
        </p:txBody>
      </p:sp>
    </p:spTree>
    <p:extLst>
      <p:ext uri="{BB962C8B-B14F-4D97-AF65-F5344CB8AC3E}">
        <p14:creationId xmlns:p14="http://schemas.microsoft.com/office/powerpoint/2010/main" val="30283106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9058B8-90C2-4C68-BAB1-97EBBDF789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65F14B-CF1D-4BD1-96AF-F380C6681B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3A7BA8-499B-4EA0-B078-14A0BC98AD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4/18/2024</a:t>
            </a:fld>
            <a:endParaRPr lang="en-US" dirty="0"/>
          </a:p>
        </p:txBody>
      </p:sp>
      <p:sp>
        <p:nvSpPr>
          <p:cNvPr id="5" name="Footer Placeholder 4">
            <a:extLst>
              <a:ext uri="{FF2B5EF4-FFF2-40B4-BE49-F238E27FC236}">
                <a16:creationId xmlns:a16="http://schemas.microsoft.com/office/drawing/2014/main" id="{FC735695-F7AA-4D02-BFB4-D1DDA4C66E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5AC8191-ED94-4B27-9814-A0D29D1BF7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4501692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ref.ly/logosres/nac07?ref=Bible.1Sa16.14-20&amp;off=9&amp;ctx=leave+him.%0a16%3a14%E2%80%9320+~David%E2%80%99s+new+status+b" TargetMode="External"/><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hyperlink" Target="https://ref.ly/logosres/dicthintbbl?ref=Page.p+718&amp;off=3155&amp;ctx=a+larger+narrative.%0a~Message+of+1%E2%80%932+Samue" TargetMode="Externa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ref.ly/logosres/dicthintbbl?ref=Page.p+718&amp;off=3155&amp;ctx=a+larger+narrative.%0a~Message+of+1%E2%80%932+Samue" TargetMode="Externa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048BB-9C30-4CFA-ACB5-8BF3AD6D21C7}"/>
              </a:ext>
            </a:extLst>
          </p:cNvPr>
          <p:cNvSpPr>
            <a:spLocks noGrp="1"/>
          </p:cNvSpPr>
          <p:nvPr>
            <p:ph type="ctrTitle"/>
          </p:nvPr>
        </p:nvSpPr>
        <p:spPr>
          <a:xfrm>
            <a:off x="526472" y="302821"/>
            <a:ext cx="11139055" cy="4435614"/>
          </a:xfrm>
          <a:solidFill>
            <a:srgbClr val="A82000"/>
          </a:solidFill>
          <a:ln w="76200">
            <a:solidFill>
              <a:schemeClr val="bg1">
                <a:lumMod val="50000"/>
              </a:schemeClr>
            </a:solidFill>
          </a:ln>
        </p:spPr>
        <p:txBody>
          <a:bodyPr anchor="ctr">
            <a:normAutofit/>
          </a:bodyPr>
          <a:lstStyle/>
          <a:p>
            <a:r>
              <a:rPr lang="en-US" b="1" cap="all" dirty="0">
                <a:solidFill>
                  <a:schemeClr val="bg1"/>
                </a:solidFill>
                <a:effectLst>
                  <a:outerShdw blurRad="38100" dist="38100" dir="2700000" algn="tl">
                    <a:srgbClr val="000000">
                      <a:alpha val="43137"/>
                    </a:srgbClr>
                  </a:outerShdw>
                </a:effectLst>
              </a:rPr>
              <a:t>The theology of </a:t>
            </a:r>
            <a:br>
              <a:rPr lang="en-US" b="1" cap="all" dirty="0">
                <a:solidFill>
                  <a:schemeClr val="bg1"/>
                </a:solidFill>
                <a:effectLst>
                  <a:outerShdw blurRad="38100" dist="38100" dir="2700000" algn="tl">
                    <a:srgbClr val="000000">
                      <a:alpha val="43137"/>
                    </a:srgbClr>
                  </a:outerShdw>
                </a:effectLst>
              </a:rPr>
            </a:br>
            <a:r>
              <a:rPr lang="en-US" b="1" cap="all" dirty="0">
                <a:solidFill>
                  <a:schemeClr val="bg1"/>
                </a:solidFill>
                <a:effectLst>
                  <a:outerShdw blurRad="38100" dist="38100" dir="2700000" algn="tl">
                    <a:srgbClr val="000000">
                      <a:alpha val="43137"/>
                    </a:srgbClr>
                  </a:outerShdw>
                </a:effectLst>
              </a:rPr>
              <a:t>1 &amp; 2 Samuel</a:t>
            </a:r>
            <a:br>
              <a:rPr lang="en-US" b="1" cap="all" dirty="0">
                <a:solidFill>
                  <a:schemeClr val="bg1"/>
                </a:solidFill>
                <a:effectLst>
                  <a:outerShdw blurRad="38100" dist="38100" dir="2700000" algn="tl">
                    <a:srgbClr val="000000">
                      <a:alpha val="43137"/>
                    </a:srgbClr>
                  </a:outerShdw>
                </a:effectLst>
              </a:rPr>
            </a:br>
            <a:r>
              <a:rPr lang="en-US" sz="1800" b="1" cap="all" dirty="0">
                <a:solidFill>
                  <a:srgbClr val="FFC000"/>
                </a:solidFill>
                <a:effectLst>
                  <a:outerShdw blurRad="38100" dist="38100" dir="2700000" algn="tl">
                    <a:srgbClr val="000000">
                      <a:alpha val="43137"/>
                    </a:srgbClr>
                  </a:outerShdw>
                </a:effectLst>
              </a:rPr>
              <a:t>.</a:t>
            </a:r>
            <a:br>
              <a:rPr lang="en-US" b="1" cap="all" dirty="0">
                <a:solidFill>
                  <a:schemeClr val="bg1"/>
                </a:solidFill>
                <a:effectLst>
                  <a:outerShdw blurRad="38100" dist="38100" dir="2700000" algn="tl">
                    <a:srgbClr val="000000">
                      <a:alpha val="43137"/>
                    </a:srgbClr>
                  </a:outerShdw>
                </a:effectLst>
              </a:rPr>
            </a:br>
            <a:r>
              <a:rPr lang="en-US" b="1" cap="all" dirty="0">
                <a:solidFill>
                  <a:srgbClr val="FFFF00"/>
                </a:solidFill>
                <a:effectLst>
                  <a:outerShdw blurRad="38100" dist="38100" dir="2700000" algn="tl">
                    <a:srgbClr val="000000">
                      <a:alpha val="43137"/>
                    </a:srgbClr>
                  </a:outerShdw>
                </a:effectLst>
              </a:rPr>
              <a:t>“The Quest for a king”</a:t>
            </a:r>
            <a:br>
              <a:rPr lang="en-US" sz="100" b="1" cap="all" dirty="0">
                <a:solidFill>
                  <a:srgbClr val="FFFF00"/>
                </a:solidFill>
                <a:effectLst>
                  <a:outerShdw blurRad="38100" dist="38100" dir="2700000" algn="tl">
                    <a:srgbClr val="000000">
                      <a:alpha val="43137"/>
                    </a:srgbClr>
                  </a:outerShdw>
                </a:effectLst>
              </a:rPr>
            </a:br>
            <a:br>
              <a:rPr lang="en-US" b="1" cap="all" dirty="0">
                <a:solidFill>
                  <a:srgbClr val="FFFF00"/>
                </a:solidFill>
                <a:effectLst>
                  <a:outerShdw blurRad="38100" dist="38100" dir="2700000" algn="tl">
                    <a:srgbClr val="000000">
                      <a:alpha val="43137"/>
                    </a:srgbClr>
                  </a:outerShdw>
                </a:effectLst>
                <a:highlight>
                  <a:srgbClr val="A82000"/>
                </a:highlight>
              </a:rPr>
            </a:br>
            <a:r>
              <a:rPr lang="en-US" sz="5400" b="1" cap="all" dirty="0">
                <a:solidFill>
                  <a:schemeClr val="bg1"/>
                </a:solidFill>
                <a:effectLst>
                  <a:outerShdw blurRad="38100" dist="38100" dir="2700000" algn="tl">
                    <a:srgbClr val="000000">
                      <a:alpha val="43137"/>
                    </a:srgbClr>
                  </a:outerShdw>
                </a:effectLst>
              </a:rPr>
              <a:t>2024 MBC Preaching Conference</a:t>
            </a:r>
            <a:endParaRPr lang="en-US" b="1" cap="all" dirty="0">
              <a:solidFill>
                <a:schemeClr val="bg1"/>
              </a:solidFill>
              <a:effectLst>
                <a:outerShdw blurRad="38100" dist="38100" dir="2700000" algn="tl">
                  <a:srgbClr val="000000">
                    <a:alpha val="43137"/>
                  </a:srgbClr>
                </a:outerShdw>
              </a:effectLst>
            </a:endParaRPr>
          </a:p>
        </p:txBody>
      </p:sp>
      <p:sp>
        <p:nvSpPr>
          <p:cNvPr id="3" name="Subtitle 2">
            <a:extLst>
              <a:ext uri="{FF2B5EF4-FFF2-40B4-BE49-F238E27FC236}">
                <a16:creationId xmlns:a16="http://schemas.microsoft.com/office/drawing/2014/main" id="{BBD14511-4F84-45CE-B428-90D1FDDE382A}"/>
              </a:ext>
            </a:extLst>
          </p:cNvPr>
          <p:cNvSpPr>
            <a:spLocks noGrp="1"/>
          </p:cNvSpPr>
          <p:nvPr>
            <p:ph type="subTitle" idx="1"/>
          </p:nvPr>
        </p:nvSpPr>
        <p:spPr>
          <a:xfrm>
            <a:off x="517235" y="4973643"/>
            <a:ext cx="11139055" cy="1581536"/>
          </a:xfrm>
          <a:ln w="38100">
            <a:solidFill>
              <a:srgbClr val="A82000"/>
            </a:solidFill>
          </a:ln>
        </p:spPr>
        <p:txBody>
          <a:bodyPr anchor="ctr">
            <a:normAutofit fontScale="92500" lnSpcReduction="10000"/>
          </a:bodyPr>
          <a:lstStyle/>
          <a:p>
            <a:r>
              <a:rPr lang="en-US" sz="3600" b="1" dirty="0">
                <a:solidFill>
                  <a:srgbClr val="C00000"/>
                </a:solidFill>
                <a:effectLst>
                  <a:outerShdw blurRad="38100" dist="38100" dir="2700000" algn="tl">
                    <a:srgbClr val="000000">
                      <a:alpha val="43137"/>
                    </a:srgbClr>
                  </a:outerShdw>
                </a:effectLst>
              </a:rPr>
              <a:t>Wayne VanHorn</a:t>
            </a:r>
          </a:p>
          <a:p>
            <a:r>
              <a:rPr lang="en-US" sz="3600" b="1" dirty="0">
                <a:solidFill>
                  <a:srgbClr val="C00000"/>
                </a:solidFill>
                <a:effectLst>
                  <a:outerShdw blurRad="38100" dist="38100" dir="2700000" algn="tl">
                    <a:srgbClr val="000000">
                      <a:alpha val="43137"/>
                    </a:srgbClr>
                  </a:outerShdw>
                </a:effectLst>
              </a:rPr>
              <a:t>Dean of the School of Christian Studies and the Arts</a:t>
            </a:r>
          </a:p>
          <a:p>
            <a:r>
              <a:rPr lang="en-US" sz="3600" b="1" dirty="0">
                <a:solidFill>
                  <a:srgbClr val="C00000"/>
                </a:solidFill>
                <a:effectLst>
                  <a:outerShdw blurRad="38100" dist="38100" dir="2700000" algn="tl">
                    <a:srgbClr val="000000">
                      <a:alpha val="43137"/>
                    </a:srgbClr>
                  </a:outerShdw>
                </a:effectLst>
              </a:rPr>
              <a:t>Mississippi College</a:t>
            </a:r>
          </a:p>
        </p:txBody>
      </p:sp>
      <p:cxnSp>
        <p:nvCxnSpPr>
          <p:cNvPr id="5" name="Straight Connector 4">
            <a:extLst>
              <a:ext uri="{FF2B5EF4-FFF2-40B4-BE49-F238E27FC236}">
                <a16:creationId xmlns:a16="http://schemas.microsoft.com/office/drawing/2014/main" id="{E305DB1C-B093-43C2-A74C-36CF93B0B3F2}"/>
              </a:ext>
            </a:extLst>
          </p:cNvPr>
          <p:cNvCxnSpPr>
            <a:cxnSpLocks/>
          </p:cNvCxnSpPr>
          <p:nvPr/>
        </p:nvCxnSpPr>
        <p:spPr>
          <a:xfrm>
            <a:off x="1016000" y="2184191"/>
            <a:ext cx="9956800" cy="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0633375-E707-482B-898B-4F613019E3C2}"/>
              </a:ext>
            </a:extLst>
          </p:cNvPr>
          <p:cNvCxnSpPr>
            <a:cxnSpLocks/>
          </p:cNvCxnSpPr>
          <p:nvPr/>
        </p:nvCxnSpPr>
        <p:spPr>
          <a:xfrm>
            <a:off x="940499" y="3066557"/>
            <a:ext cx="9956800" cy="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https://mbcb.org/wp-content/uploads/2023/02/Pace_John-200x288.jpg">
            <a:extLst>
              <a:ext uri="{FF2B5EF4-FFF2-40B4-BE49-F238E27FC236}">
                <a16:creationId xmlns:a16="http://schemas.microsoft.com/office/drawing/2014/main" id="{1A97AA8A-30C2-42AE-9D95-4CCF3180A5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1430621663"/>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871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0255C-CE12-4244-A42D-C83F4275DBD5}"/>
              </a:ext>
            </a:extLst>
          </p:cNvPr>
          <p:cNvSpPr>
            <a:spLocks noGrp="1"/>
          </p:cNvSpPr>
          <p:nvPr>
            <p:ph type="title"/>
          </p:nvPr>
        </p:nvSpPr>
        <p:spPr>
          <a:xfrm>
            <a:off x="-137160" y="173737"/>
            <a:ext cx="12463272" cy="484632"/>
          </a:xfrm>
          <a:ln w="38100">
            <a:solidFill>
              <a:srgbClr val="0000FF"/>
            </a:solidFill>
          </a:ln>
        </p:spPr>
        <p:txBody>
          <a:bodyPr>
            <a:normAutofit fontScale="90000"/>
          </a:bodyPr>
          <a:lstStyle/>
          <a:p>
            <a:pPr algn="ctr"/>
            <a:r>
              <a:rPr lang="en-US" b="1" dirty="0">
                <a:solidFill>
                  <a:srgbClr val="0000FF"/>
                </a:solidFill>
                <a:effectLst>
                  <a:outerShdw blurRad="38100" dist="38100" dir="2700000" algn="tl">
                    <a:srgbClr val="000000">
                      <a:alpha val="43137"/>
                    </a:srgbClr>
                  </a:outerShdw>
                </a:effectLst>
              </a:rPr>
              <a:t>Antecedents to the Quest for a King</a:t>
            </a:r>
          </a:p>
        </p:txBody>
      </p:sp>
      <p:sp>
        <p:nvSpPr>
          <p:cNvPr id="3" name="Content Placeholder 2">
            <a:extLst>
              <a:ext uri="{FF2B5EF4-FFF2-40B4-BE49-F238E27FC236}">
                <a16:creationId xmlns:a16="http://schemas.microsoft.com/office/drawing/2014/main" id="{5A32C77A-816E-4A05-9E88-8D46533C624D}"/>
              </a:ext>
            </a:extLst>
          </p:cNvPr>
          <p:cNvSpPr>
            <a:spLocks noGrp="1"/>
          </p:cNvSpPr>
          <p:nvPr>
            <p:ph idx="1"/>
          </p:nvPr>
        </p:nvSpPr>
        <p:spPr>
          <a:xfrm>
            <a:off x="246888" y="1033272"/>
            <a:ext cx="11686032" cy="5650992"/>
          </a:xfrm>
        </p:spPr>
        <p:txBody>
          <a:bodyPr>
            <a:normAutofit lnSpcReduction="10000"/>
          </a:bodyPr>
          <a:lstStyle/>
          <a:p>
            <a:pPr marL="514350" indent="-514350">
              <a:buFont typeface="+mj-lt"/>
              <a:buAutoNum type="arabicPeriod"/>
            </a:pPr>
            <a:r>
              <a:rPr lang="en-US" b="1" dirty="0">
                <a:solidFill>
                  <a:srgbClr val="C00000"/>
                </a:solidFill>
                <a:effectLst>
                  <a:outerShdw blurRad="38100" dist="38100" dir="2700000" algn="tl">
                    <a:srgbClr val="000000">
                      <a:alpha val="43137"/>
                    </a:srgbClr>
                  </a:outerShdw>
                </a:effectLst>
                <a:highlight>
                  <a:srgbClr val="FFFF00"/>
                </a:highlight>
              </a:rPr>
              <a:t>Deuteronomy 17:14-20</a:t>
            </a:r>
            <a:r>
              <a:rPr lang="en-US" dirty="0">
                <a:solidFill>
                  <a:srgbClr val="C00000"/>
                </a:solidFill>
              </a:rPr>
              <a:t> </a:t>
            </a:r>
            <a:r>
              <a:rPr lang="en-US" dirty="0"/>
              <a:t>Moses foreshadowed the quest for a king.</a:t>
            </a:r>
          </a:p>
          <a:p>
            <a:pPr marL="971550" lvl="1" indent="-514350">
              <a:buFont typeface="+mj-lt"/>
              <a:buAutoNum type="alphaLcParenR"/>
            </a:pPr>
            <a:r>
              <a:rPr lang="en-US" dirty="0"/>
              <a:t>“I will set a king over me like all the nations who are around me.” </a:t>
            </a:r>
            <a:r>
              <a:rPr lang="en-US" dirty="0">
                <a:solidFill>
                  <a:srgbClr val="C00000"/>
                </a:solidFill>
                <a:effectLst>
                  <a:outerShdw blurRad="38100" dist="38100" dir="2700000" algn="tl">
                    <a:srgbClr val="000000">
                      <a:alpha val="43137"/>
                    </a:srgbClr>
                  </a:outerShdw>
                </a:effectLst>
              </a:rPr>
              <a:t>17:14</a:t>
            </a:r>
          </a:p>
          <a:p>
            <a:pPr marL="971550" lvl="1" indent="-514350">
              <a:buFont typeface="+mj-lt"/>
              <a:buAutoNum type="alphaLcParenR"/>
            </a:pPr>
            <a:r>
              <a:rPr lang="en-US" dirty="0"/>
              <a:t>“You shall surely set a king over you whom the LORD your God chooses…” </a:t>
            </a:r>
            <a:r>
              <a:rPr lang="en-US" dirty="0">
                <a:solidFill>
                  <a:srgbClr val="C00000"/>
                </a:solidFill>
                <a:effectLst>
                  <a:outerShdw blurRad="38100" dist="38100" dir="2700000" algn="tl">
                    <a:srgbClr val="000000">
                      <a:alpha val="43137"/>
                    </a:srgbClr>
                  </a:outerShdw>
                </a:effectLst>
              </a:rPr>
              <a:t>17:15</a:t>
            </a:r>
          </a:p>
          <a:p>
            <a:pPr marL="971550" lvl="1" indent="-514350">
              <a:buFont typeface="+mj-lt"/>
              <a:buAutoNum type="alphaLcParenR"/>
            </a:pPr>
            <a:r>
              <a:rPr lang="en-US" dirty="0"/>
              <a:t>He shall not multiply horses for himself nor cause the people to return to Egypt </a:t>
            </a:r>
            <a:r>
              <a:rPr lang="en-US" dirty="0">
                <a:solidFill>
                  <a:srgbClr val="C00000"/>
                </a:solidFill>
                <a:effectLst>
                  <a:outerShdw blurRad="38100" dist="38100" dir="2700000" algn="tl">
                    <a:srgbClr val="000000">
                      <a:alpha val="43137"/>
                    </a:srgbClr>
                  </a:outerShdw>
                </a:effectLst>
              </a:rPr>
              <a:t>17:16</a:t>
            </a:r>
          </a:p>
          <a:p>
            <a:pPr marL="971550" lvl="1" indent="-514350">
              <a:buFont typeface="+mj-lt"/>
              <a:buAutoNum type="alphaLcParenR"/>
            </a:pPr>
            <a:r>
              <a:rPr lang="en-US" dirty="0"/>
              <a:t>Neither shall he multiply wives for himself, lest his heart turn away, nor shall he greatly increase silver and gold for himself </a:t>
            </a:r>
            <a:r>
              <a:rPr lang="en-US" dirty="0">
                <a:solidFill>
                  <a:srgbClr val="C00000"/>
                </a:solidFill>
                <a:effectLst>
                  <a:outerShdw blurRad="38100" dist="38100" dir="2700000" algn="tl">
                    <a:srgbClr val="000000">
                      <a:alpha val="43137"/>
                    </a:srgbClr>
                  </a:outerShdw>
                </a:effectLst>
              </a:rPr>
              <a:t>17:17</a:t>
            </a:r>
          </a:p>
          <a:p>
            <a:pPr marL="971550" lvl="1" indent="-514350">
              <a:buFont typeface="+mj-lt"/>
              <a:buAutoNum type="alphaLcParenR"/>
            </a:pPr>
            <a:r>
              <a:rPr lang="en-US" dirty="0"/>
              <a:t>He shall write a “copy of the Law” in the presence of the priests </a:t>
            </a:r>
            <a:r>
              <a:rPr lang="en-US" dirty="0">
                <a:solidFill>
                  <a:srgbClr val="C00000"/>
                </a:solidFill>
                <a:effectLst>
                  <a:outerShdw blurRad="38100" dist="38100" dir="2700000" algn="tl">
                    <a:srgbClr val="000000">
                      <a:alpha val="43137"/>
                    </a:srgbClr>
                  </a:outerShdw>
                </a:effectLst>
              </a:rPr>
              <a:t>17:18</a:t>
            </a:r>
          </a:p>
          <a:p>
            <a:pPr marL="971550" lvl="1" indent="-514350">
              <a:buFont typeface="+mj-lt"/>
              <a:buAutoNum type="alphaLcParenR"/>
            </a:pPr>
            <a:r>
              <a:rPr lang="en-US" dirty="0"/>
              <a:t>The copy shall be with him, to be read by him daily, to fear the LORD by observing the words of this Law and these statutes </a:t>
            </a:r>
            <a:r>
              <a:rPr lang="en-US" dirty="0">
                <a:solidFill>
                  <a:srgbClr val="C00000"/>
                </a:solidFill>
                <a:effectLst>
                  <a:outerShdw blurRad="38100" dist="38100" dir="2700000" algn="tl">
                    <a:srgbClr val="000000">
                      <a:alpha val="43137"/>
                    </a:srgbClr>
                  </a:outerShdw>
                </a:effectLst>
              </a:rPr>
              <a:t>17:19  </a:t>
            </a:r>
            <a:endParaRPr lang="en-US" dirty="0"/>
          </a:p>
          <a:p>
            <a:pPr marL="971550" lvl="1" indent="-514350">
              <a:buFont typeface="+mj-lt"/>
              <a:buAutoNum type="alphaLcParenR"/>
            </a:pPr>
            <a:r>
              <a:rPr lang="en-US" dirty="0"/>
              <a:t>“that his heart may not be lifted above his countrymen and that he may not turn aside from the commandment to the right or the left, in order that he and his sons may continue long in his kingdom in the midst of Israel. </a:t>
            </a:r>
            <a:r>
              <a:rPr lang="en-US" dirty="0">
                <a:solidFill>
                  <a:srgbClr val="C00000"/>
                </a:solidFill>
                <a:effectLst>
                  <a:outerShdw blurRad="38100" dist="38100" dir="2700000" algn="tl">
                    <a:srgbClr val="000000">
                      <a:alpha val="43137"/>
                    </a:srgbClr>
                  </a:outerShdw>
                </a:effectLst>
              </a:rPr>
              <a:t>17:20</a:t>
            </a:r>
          </a:p>
          <a:p>
            <a:pPr marL="514350" indent="-514350">
              <a:buFont typeface="+mj-lt"/>
              <a:buAutoNum type="arabicPeriod"/>
            </a:pPr>
            <a:r>
              <a:rPr lang="en-US" b="1" dirty="0">
                <a:solidFill>
                  <a:srgbClr val="C00000"/>
                </a:solidFill>
                <a:effectLst>
                  <a:outerShdw blurRad="38100" dist="38100" dir="2700000" algn="tl">
                    <a:srgbClr val="000000">
                      <a:alpha val="43137"/>
                    </a:srgbClr>
                  </a:outerShdw>
                </a:effectLst>
                <a:highlight>
                  <a:srgbClr val="FFFF00"/>
                </a:highlight>
              </a:rPr>
              <a:t>Judges 17:6; 18:1; 19:1; 21:25</a:t>
            </a:r>
            <a:r>
              <a:rPr lang="en-US" b="1" dirty="0">
                <a:solidFill>
                  <a:srgbClr val="FF0000"/>
                </a:solidFill>
                <a:effectLst>
                  <a:outerShdw blurRad="38100" dist="38100" dir="2700000" algn="tl">
                    <a:srgbClr val="000000">
                      <a:alpha val="43137"/>
                    </a:srgbClr>
                  </a:outerShdw>
                </a:effectLst>
              </a:rPr>
              <a:t> </a:t>
            </a:r>
            <a:r>
              <a:rPr lang="en-US" dirty="0"/>
              <a:t>“right in </a:t>
            </a:r>
            <a:r>
              <a:rPr lang="en-US" i="1" dirty="0">
                <a:solidFill>
                  <a:srgbClr val="C00000"/>
                </a:solidFill>
                <a:effectLst>
                  <a:outerShdw blurRad="38100" dist="38100" dir="2700000" algn="tl">
                    <a:srgbClr val="000000">
                      <a:alpha val="43137"/>
                    </a:srgbClr>
                  </a:outerShdw>
                </a:effectLst>
              </a:rPr>
              <a:t>their own eyes</a:t>
            </a:r>
            <a:r>
              <a:rPr lang="en-US" dirty="0"/>
              <a:t>” anticipates the refrain in 1 &amp; 2 Kings “he did that which was evil in </a:t>
            </a:r>
            <a:r>
              <a:rPr lang="en-US" i="1" dirty="0">
                <a:solidFill>
                  <a:srgbClr val="C00000"/>
                </a:solidFill>
                <a:effectLst>
                  <a:outerShdw blurRad="38100" dist="38100" dir="2700000" algn="tl">
                    <a:srgbClr val="000000">
                      <a:alpha val="43137"/>
                    </a:srgbClr>
                  </a:outerShdw>
                </a:effectLst>
              </a:rPr>
              <a:t>the eyes of the Lord</a:t>
            </a:r>
            <a:r>
              <a:rPr lang="en-US" dirty="0"/>
              <a:t>” (see “Postscript to the Quest for a King”)</a:t>
            </a:r>
          </a:p>
        </p:txBody>
      </p:sp>
    </p:spTree>
    <p:extLst>
      <p:ext uri="{BB962C8B-B14F-4D97-AF65-F5344CB8AC3E}">
        <p14:creationId xmlns:p14="http://schemas.microsoft.com/office/powerpoint/2010/main" val="7998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3EF26-BD7C-442B-8919-B212EA2D0A89}"/>
              </a:ext>
            </a:extLst>
          </p:cNvPr>
          <p:cNvSpPr>
            <a:spLocks noGrp="1"/>
          </p:cNvSpPr>
          <p:nvPr>
            <p:ph type="title"/>
          </p:nvPr>
        </p:nvSpPr>
        <p:spPr>
          <a:xfrm>
            <a:off x="201168" y="135409"/>
            <a:ext cx="11804904" cy="1197864"/>
          </a:xfrm>
          <a:solidFill>
            <a:schemeClr val="bg1"/>
          </a:solidFill>
          <a:ln w="38100">
            <a:solidFill>
              <a:srgbClr val="0000FF"/>
            </a:solidFill>
          </a:ln>
        </p:spPr>
        <p:txBody>
          <a:bodyPr anchor="t">
            <a:normAutofit fontScale="90000"/>
          </a:bodyPr>
          <a:lstStyle/>
          <a:p>
            <a:pPr algn="ctr"/>
            <a:r>
              <a:rPr lang="en-US" b="1" dirty="0">
                <a:solidFill>
                  <a:srgbClr val="0000FF"/>
                </a:solidFill>
                <a:effectLst>
                  <a:outerShdw blurRad="38100" dist="38100" dir="2700000" algn="tl">
                    <a:srgbClr val="000000">
                      <a:alpha val="43137"/>
                    </a:srgbClr>
                  </a:outerShdw>
                </a:effectLst>
              </a:rPr>
              <a:t>The Quest for a King Draws Near                                           </a:t>
            </a:r>
            <a:r>
              <a:rPr lang="en-US" sz="4000" b="1" dirty="0">
                <a:solidFill>
                  <a:srgbClr val="0000FF"/>
                </a:solidFill>
                <a:effectLst>
                  <a:outerShdw blurRad="38100" dist="38100" dir="2700000" algn="tl">
                    <a:srgbClr val="000000">
                      <a:alpha val="43137"/>
                    </a:srgbClr>
                  </a:outerShdw>
                </a:effectLst>
              </a:rPr>
              <a:t>Eli and His Sons, The Perfect Epitome of Decadent Leadership </a:t>
            </a:r>
            <a:endParaRPr lang="en-US" b="1" dirty="0">
              <a:solidFill>
                <a:srgbClr val="0000FF"/>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10AB3E82-1E5E-47A6-8704-0A4213A6B1FA}"/>
              </a:ext>
            </a:extLst>
          </p:cNvPr>
          <p:cNvSpPr>
            <a:spLocks noGrp="1"/>
          </p:cNvSpPr>
          <p:nvPr>
            <p:ph idx="1"/>
          </p:nvPr>
        </p:nvSpPr>
        <p:spPr>
          <a:xfrm>
            <a:off x="201168" y="1463040"/>
            <a:ext cx="11804904" cy="5230368"/>
          </a:xfrm>
          <a:ln w="38100">
            <a:solidFill>
              <a:srgbClr val="0000FF"/>
            </a:solidFill>
          </a:ln>
        </p:spPr>
        <p:txBody>
          <a:bodyPr anchor="ctr">
            <a:normAutofit/>
          </a:bodyPr>
          <a:lstStyle/>
          <a:p>
            <a:pPr marL="514350" indent="-514350">
              <a:buFont typeface="+mj-lt"/>
              <a:buAutoNum type="arabicPeriod"/>
            </a:pPr>
            <a:r>
              <a:rPr lang="en-US" sz="3200" dirty="0"/>
              <a:t>Eli was the Priest at Shiloh </a:t>
            </a:r>
            <a:r>
              <a:rPr lang="en-US" sz="3200" b="1" dirty="0">
                <a:solidFill>
                  <a:srgbClr val="C00000"/>
                </a:solidFill>
                <a:effectLst>
                  <a:outerShdw blurRad="38100" dist="38100" dir="2700000" algn="tl">
                    <a:srgbClr val="000000">
                      <a:alpha val="43137"/>
                    </a:srgbClr>
                  </a:outerShdw>
                </a:effectLst>
                <a:highlight>
                  <a:srgbClr val="FFFF00"/>
                </a:highlight>
              </a:rPr>
              <a:t>1:9</a:t>
            </a:r>
          </a:p>
          <a:p>
            <a:pPr marL="514350" indent="-514350">
              <a:buFont typeface="+mj-lt"/>
              <a:buAutoNum type="arabicPeriod"/>
            </a:pPr>
            <a:r>
              <a:rPr lang="en-US" sz="3200" dirty="0"/>
              <a:t>His two sons, Hophni &amp; Phinehas were also priests at Shiloh </a:t>
            </a:r>
            <a:r>
              <a:rPr lang="en-US" sz="3200" b="1" dirty="0">
                <a:solidFill>
                  <a:srgbClr val="C00000"/>
                </a:solidFill>
                <a:effectLst>
                  <a:outerShdw blurRad="38100" dist="38100" dir="2700000" algn="tl">
                    <a:srgbClr val="000000">
                      <a:alpha val="43137"/>
                    </a:srgbClr>
                  </a:outerShdw>
                </a:effectLst>
                <a:highlight>
                  <a:srgbClr val="FFFF00"/>
                </a:highlight>
              </a:rPr>
              <a:t>1:3</a:t>
            </a:r>
          </a:p>
          <a:p>
            <a:pPr marL="514350" indent="-514350">
              <a:buFont typeface="+mj-lt"/>
              <a:buAutoNum type="arabicPeriod"/>
            </a:pPr>
            <a:r>
              <a:rPr lang="en-US" sz="3200" dirty="0"/>
              <a:t>The sons of Eli </a:t>
            </a:r>
            <a:r>
              <a:rPr lang="en-US" sz="3200" u="sng" dirty="0">
                <a:uFill>
                  <a:solidFill>
                    <a:srgbClr val="C00000"/>
                  </a:solidFill>
                </a:uFill>
              </a:rPr>
              <a:t>were worthless men</a:t>
            </a:r>
            <a:r>
              <a:rPr lang="en-US" sz="3200" dirty="0"/>
              <a:t>; </a:t>
            </a:r>
            <a:r>
              <a:rPr lang="en-US" sz="3200" i="1" u="sng" dirty="0">
                <a:uFill>
                  <a:solidFill>
                    <a:srgbClr val="C00000"/>
                  </a:solidFill>
                </a:uFill>
              </a:rPr>
              <a:t>they did not know the Lord </a:t>
            </a:r>
            <a:r>
              <a:rPr lang="en-US" sz="3200" b="1" dirty="0">
                <a:solidFill>
                  <a:srgbClr val="C00000"/>
                </a:solidFill>
                <a:effectLst>
                  <a:outerShdw blurRad="38100" dist="38100" dir="2700000" algn="tl">
                    <a:srgbClr val="000000">
                      <a:alpha val="43137"/>
                    </a:srgbClr>
                  </a:outerShdw>
                </a:effectLst>
                <a:highlight>
                  <a:srgbClr val="FFFF00"/>
                </a:highlight>
              </a:rPr>
              <a:t>2:12</a:t>
            </a:r>
          </a:p>
          <a:p>
            <a:pPr marL="514350" indent="-514350">
              <a:buFont typeface="+mj-lt"/>
              <a:buAutoNum type="arabicPeriod"/>
            </a:pPr>
            <a:r>
              <a:rPr lang="en-US" sz="3200" dirty="0"/>
              <a:t>They took the Lord’s portion of the sacrificial meat </a:t>
            </a:r>
            <a:r>
              <a:rPr lang="en-US" sz="3200" b="1" dirty="0">
                <a:solidFill>
                  <a:srgbClr val="C00000"/>
                </a:solidFill>
                <a:effectLst>
                  <a:outerShdw blurRad="38100" dist="38100" dir="2700000" algn="tl">
                    <a:srgbClr val="000000">
                      <a:alpha val="43137"/>
                    </a:srgbClr>
                  </a:outerShdw>
                </a:effectLst>
                <a:highlight>
                  <a:srgbClr val="FFFF00"/>
                </a:highlight>
              </a:rPr>
              <a:t>2:13-17</a:t>
            </a:r>
          </a:p>
          <a:p>
            <a:pPr marL="514350" indent="-514350">
              <a:buFont typeface="+mj-lt"/>
              <a:buAutoNum type="arabicPeriod"/>
            </a:pPr>
            <a:r>
              <a:rPr lang="en-US" sz="3200" dirty="0"/>
              <a:t>They slept with the women of the congregation &amp; had an evil reputation. </a:t>
            </a:r>
            <a:r>
              <a:rPr lang="en-US" sz="3200" b="1" dirty="0">
                <a:solidFill>
                  <a:srgbClr val="C00000"/>
                </a:solidFill>
                <a:effectLst>
                  <a:outerShdw blurRad="38100" dist="38100" dir="2700000" algn="tl">
                    <a:srgbClr val="000000">
                      <a:alpha val="43137"/>
                    </a:srgbClr>
                  </a:outerShdw>
                </a:effectLst>
                <a:highlight>
                  <a:srgbClr val="FFFF00"/>
                </a:highlight>
              </a:rPr>
              <a:t>2:22-25</a:t>
            </a:r>
            <a:r>
              <a:rPr lang="en-US" sz="3200" b="1" dirty="0">
                <a:solidFill>
                  <a:srgbClr val="FF0000"/>
                </a:solidFill>
                <a:effectLst>
                  <a:outerShdw blurRad="38100" dist="38100" dir="2700000" algn="tl">
                    <a:srgbClr val="000000">
                      <a:alpha val="43137"/>
                    </a:srgbClr>
                  </a:outerShdw>
                </a:effectLst>
              </a:rPr>
              <a:t>   </a:t>
            </a:r>
            <a:r>
              <a:rPr lang="en-US" sz="3200" b="1" dirty="0">
                <a:solidFill>
                  <a:srgbClr val="FFFF00"/>
                </a:solidFill>
                <a:effectLst>
                  <a:outerShdw blurRad="38100" dist="38100" dir="2700000" algn="tl">
                    <a:srgbClr val="000000">
                      <a:alpha val="43137"/>
                    </a:srgbClr>
                  </a:outerShdw>
                </a:effectLst>
                <a:highlight>
                  <a:srgbClr val="A82000"/>
                </a:highlight>
              </a:rPr>
              <a:t>Note </a:t>
            </a:r>
            <a:r>
              <a:rPr lang="en-US" sz="3200" b="1" dirty="0">
                <a:solidFill>
                  <a:srgbClr val="C00000"/>
                </a:solidFill>
                <a:effectLst>
                  <a:outerShdw blurRad="38100" dist="38100" dir="2700000" algn="tl">
                    <a:srgbClr val="000000">
                      <a:alpha val="43137"/>
                    </a:srgbClr>
                  </a:outerShdw>
                </a:effectLst>
                <a:highlight>
                  <a:srgbClr val="FFFF00"/>
                </a:highlight>
              </a:rPr>
              <a:t>1 Sam. 2:26</a:t>
            </a:r>
            <a:r>
              <a:rPr lang="en-US" sz="3200" dirty="0"/>
              <a:t> </a:t>
            </a:r>
            <a:r>
              <a:rPr lang="en-US" sz="3200" b="1" i="1" dirty="0">
                <a:solidFill>
                  <a:srgbClr val="0000FF"/>
                </a:solidFill>
                <a:effectLst>
                  <a:outerShdw blurRad="38100" dist="38100" dir="2700000" algn="tl">
                    <a:srgbClr val="000000">
                      <a:alpha val="43137"/>
                    </a:srgbClr>
                  </a:outerShdw>
                </a:effectLst>
              </a:rPr>
              <a:t>a ray of hope </a:t>
            </a:r>
            <a:r>
              <a:rPr lang="en-US" sz="3200" dirty="0"/>
              <a:t>(NT parallel?)</a:t>
            </a:r>
            <a:endParaRPr lang="en-US" sz="3200" dirty="0">
              <a:solidFill>
                <a:srgbClr val="FF0000"/>
              </a:solidFill>
            </a:endParaRPr>
          </a:p>
          <a:p>
            <a:pPr marL="514350" indent="-514350">
              <a:buFont typeface="+mj-lt"/>
              <a:buAutoNum type="arabicPeriod"/>
            </a:pPr>
            <a:r>
              <a:rPr lang="en-US" sz="3200" dirty="0"/>
              <a:t>Eli was complicit in his sons contempt for Yahweh’s sacrifices and offering (</a:t>
            </a:r>
            <a:r>
              <a:rPr lang="en-US" sz="3200" dirty="0">
                <a:solidFill>
                  <a:srgbClr val="C00000"/>
                </a:solidFill>
                <a:effectLst>
                  <a:outerShdw blurRad="38100" dist="38100" dir="2700000" algn="tl">
                    <a:srgbClr val="000000">
                      <a:alpha val="43137"/>
                    </a:srgbClr>
                  </a:outerShdw>
                </a:effectLst>
                <a:highlight>
                  <a:srgbClr val="FFFF00"/>
                </a:highlight>
              </a:rPr>
              <a:t>1:29</a:t>
            </a:r>
            <a:r>
              <a:rPr lang="en-US" sz="3200" dirty="0"/>
              <a:t>) </a:t>
            </a:r>
            <a:r>
              <a:rPr lang="en-US" sz="3200" b="1" dirty="0">
                <a:solidFill>
                  <a:srgbClr val="C00000"/>
                </a:solidFill>
                <a:effectLst>
                  <a:outerShdw blurRad="38100" dist="38100" dir="2700000" algn="tl">
                    <a:srgbClr val="000000">
                      <a:alpha val="43137"/>
                    </a:srgbClr>
                  </a:outerShdw>
                </a:effectLst>
                <a:highlight>
                  <a:srgbClr val="FFFF00"/>
                </a:highlight>
              </a:rPr>
              <a:t>2:27-36</a:t>
            </a:r>
          </a:p>
        </p:txBody>
      </p:sp>
    </p:spTree>
    <p:extLst>
      <p:ext uri="{BB962C8B-B14F-4D97-AF65-F5344CB8AC3E}">
        <p14:creationId xmlns:p14="http://schemas.microsoft.com/office/powerpoint/2010/main" val="68153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AB3E82-1E5E-47A6-8704-0A4213A6B1FA}"/>
              </a:ext>
            </a:extLst>
          </p:cNvPr>
          <p:cNvSpPr>
            <a:spLocks noGrp="1"/>
          </p:cNvSpPr>
          <p:nvPr>
            <p:ph idx="1"/>
          </p:nvPr>
        </p:nvSpPr>
        <p:spPr>
          <a:xfrm>
            <a:off x="201168" y="1196502"/>
            <a:ext cx="11804904" cy="5496906"/>
          </a:xfrm>
          <a:ln w="38100">
            <a:solidFill>
              <a:srgbClr val="0000FF"/>
            </a:solidFill>
          </a:ln>
        </p:spPr>
        <p:txBody>
          <a:bodyPr anchor="ctr">
            <a:normAutofit lnSpcReduction="10000"/>
          </a:bodyPr>
          <a:lstStyle/>
          <a:p>
            <a:pPr marL="514350" indent="-514350">
              <a:lnSpc>
                <a:spcPct val="150000"/>
              </a:lnSpc>
              <a:buFont typeface="+mj-lt"/>
              <a:buAutoNum type="arabicPeriod" startAt="7"/>
            </a:pPr>
            <a:r>
              <a:rPr lang="en-US" sz="3200" dirty="0"/>
              <a:t>Prophecy that sons would die on the same day </a:t>
            </a:r>
            <a:r>
              <a:rPr lang="en-US" sz="3200" b="1" dirty="0">
                <a:solidFill>
                  <a:srgbClr val="C00000"/>
                </a:solidFill>
                <a:effectLst>
                  <a:outerShdw blurRad="38100" dist="38100" dir="2700000" algn="tl">
                    <a:srgbClr val="000000">
                      <a:alpha val="43137"/>
                    </a:srgbClr>
                  </a:outerShdw>
                </a:effectLst>
                <a:highlight>
                  <a:srgbClr val="FFFF00"/>
                </a:highlight>
              </a:rPr>
              <a:t>2:34</a:t>
            </a:r>
          </a:p>
          <a:p>
            <a:pPr marL="514350" indent="-514350">
              <a:lnSpc>
                <a:spcPct val="150000"/>
              </a:lnSpc>
              <a:buFont typeface="+mj-lt"/>
              <a:buAutoNum type="arabicPeriod" startAt="7"/>
            </a:pPr>
            <a:r>
              <a:rPr lang="en-US" sz="3200" dirty="0"/>
              <a:t>Eli’s priesthood will end because of his sons’ wickedness and because </a:t>
            </a:r>
            <a:r>
              <a:rPr lang="en-US" sz="3200" u="sng" dirty="0">
                <a:uFill>
                  <a:solidFill>
                    <a:srgbClr val="C00000"/>
                  </a:solidFill>
                </a:uFill>
              </a:rPr>
              <a:t>Eli did not rebuke them</a:t>
            </a:r>
            <a:r>
              <a:rPr lang="en-US" sz="3200" dirty="0"/>
              <a:t> </a:t>
            </a:r>
            <a:r>
              <a:rPr lang="en-US" sz="3200" b="1" dirty="0">
                <a:solidFill>
                  <a:srgbClr val="C00000"/>
                </a:solidFill>
                <a:effectLst>
                  <a:outerShdw blurRad="38100" dist="38100" dir="2700000" algn="tl">
                    <a:srgbClr val="000000">
                      <a:alpha val="43137"/>
                    </a:srgbClr>
                  </a:outerShdw>
                </a:effectLst>
                <a:highlight>
                  <a:srgbClr val="FFFF00"/>
                </a:highlight>
              </a:rPr>
              <a:t>3:12-14</a:t>
            </a:r>
          </a:p>
          <a:p>
            <a:pPr marL="514350" indent="-514350">
              <a:lnSpc>
                <a:spcPct val="150000"/>
              </a:lnSpc>
              <a:buFont typeface="+mj-lt"/>
              <a:buAutoNum type="arabicPeriod" startAt="7"/>
            </a:pPr>
            <a:r>
              <a:rPr lang="en-US" sz="3200" dirty="0"/>
              <a:t>Eli’s sons were the guardians of the ark of the Lord </a:t>
            </a:r>
            <a:r>
              <a:rPr lang="en-US" sz="3200" b="1" dirty="0">
                <a:solidFill>
                  <a:srgbClr val="C00000"/>
                </a:solidFill>
                <a:effectLst>
                  <a:outerShdw blurRad="38100" dist="38100" dir="2700000" algn="tl">
                    <a:srgbClr val="000000">
                      <a:alpha val="43137"/>
                    </a:srgbClr>
                  </a:outerShdw>
                </a:effectLst>
                <a:highlight>
                  <a:srgbClr val="FFFF00"/>
                </a:highlight>
              </a:rPr>
              <a:t>4:4</a:t>
            </a:r>
            <a:r>
              <a:rPr lang="en-US" sz="3200" dirty="0"/>
              <a:t> </a:t>
            </a:r>
          </a:p>
          <a:p>
            <a:pPr marL="514350" indent="-514350">
              <a:lnSpc>
                <a:spcPct val="150000"/>
              </a:lnSpc>
              <a:buFont typeface="+mj-lt"/>
              <a:buAutoNum type="arabicPeriod" startAt="7"/>
            </a:pPr>
            <a:r>
              <a:rPr lang="en-US" sz="3200" dirty="0"/>
              <a:t> They died when the ark of God was taken by the Philistines </a:t>
            </a:r>
            <a:r>
              <a:rPr lang="en-US" sz="3200" b="1" dirty="0">
                <a:solidFill>
                  <a:srgbClr val="C00000"/>
                </a:solidFill>
                <a:effectLst>
                  <a:outerShdw blurRad="38100" dist="38100" dir="2700000" algn="tl">
                    <a:srgbClr val="000000">
                      <a:alpha val="43137"/>
                    </a:srgbClr>
                  </a:outerShdw>
                </a:effectLst>
                <a:highlight>
                  <a:srgbClr val="FFFF00"/>
                </a:highlight>
              </a:rPr>
              <a:t>4:11</a:t>
            </a:r>
          </a:p>
          <a:p>
            <a:pPr marL="514350" indent="-514350">
              <a:lnSpc>
                <a:spcPct val="150000"/>
              </a:lnSpc>
              <a:buFont typeface="+mj-lt"/>
              <a:buAutoNum type="arabicPeriod" startAt="7"/>
            </a:pPr>
            <a:r>
              <a:rPr lang="en-US" sz="3200" dirty="0"/>
              <a:t> Report from the messenger to Eli of the Philistine victory, Hophni &amp; Phinehas’ deaths, and the loss of the ark to the Philistines </a:t>
            </a:r>
            <a:r>
              <a:rPr lang="en-US" sz="3200" b="1" dirty="0">
                <a:solidFill>
                  <a:srgbClr val="C00000"/>
                </a:solidFill>
                <a:effectLst>
                  <a:outerShdw blurRad="38100" dist="38100" dir="2700000" algn="tl">
                    <a:srgbClr val="000000">
                      <a:alpha val="43137"/>
                    </a:srgbClr>
                  </a:outerShdw>
                </a:effectLst>
                <a:highlight>
                  <a:srgbClr val="FFFF00"/>
                </a:highlight>
              </a:rPr>
              <a:t>4:17</a:t>
            </a:r>
            <a:r>
              <a:rPr lang="en-US" sz="3200" b="1" dirty="0">
                <a:solidFill>
                  <a:srgbClr val="FF0000"/>
                </a:solidFill>
                <a:effectLst>
                  <a:outerShdw blurRad="38100" dist="38100" dir="2700000" algn="tl">
                    <a:srgbClr val="000000">
                      <a:alpha val="43137"/>
                    </a:srgbClr>
                  </a:outerShdw>
                </a:effectLst>
                <a:highlight>
                  <a:srgbClr val="FFFF00"/>
                </a:highlight>
              </a:rPr>
              <a:t>    </a:t>
            </a:r>
          </a:p>
        </p:txBody>
      </p:sp>
      <p:sp>
        <p:nvSpPr>
          <p:cNvPr id="9" name="Title 1">
            <a:extLst>
              <a:ext uri="{FF2B5EF4-FFF2-40B4-BE49-F238E27FC236}">
                <a16:creationId xmlns:a16="http://schemas.microsoft.com/office/drawing/2014/main" id="{7801894B-9BD0-4A5C-877A-C50EB4E80137}"/>
              </a:ext>
            </a:extLst>
          </p:cNvPr>
          <p:cNvSpPr>
            <a:spLocks noGrp="1"/>
          </p:cNvSpPr>
          <p:nvPr>
            <p:ph type="title"/>
          </p:nvPr>
        </p:nvSpPr>
        <p:spPr>
          <a:xfrm>
            <a:off x="201168" y="135409"/>
            <a:ext cx="11804904" cy="905451"/>
          </a:xfrm>
          <a:solidFill>
            <a:schemeClr val="bg1"/>
          </a:solidFill>
          <a:ln w="38100">
            <a:solidFill>
              <a:srgbClr val="0000FF"/>
            </a:solidFill>
          </a:ln>
        </p:spPr>
        <p:txBody>
          <a:bodyPr anchor="t">
            <a:normAutofit fontScale="90000"/>
          </a:bodyPr>
          <a:lstStyle/>
          <a:p>
            <a:pPr algn="ctr"/>
            <a:r>
              <a:rPr lang="en-US" sz="4000" b="1" dirty="0">
                <a:solidFill>
                  <a:srgbClr val="0000FF"/>
                </a:solidFill>
                <a:effectLst>
                  <a:outerShdw blurRad="38100" dist="38100" dir="2700000" algn="tl">
                    <a:srgbClr val="000000">
                      <a:alpha val="43137"/>
                    </a:srgbClr>
                  </a:outerShdw>
                </a:effectLst>
              </a:rPr>
              <a:t>The Quest for a King Draws Near</a:t>
            </a:r>
            <a:r>
              <a:rPr lang="en-US" sz="3600" b="1" dirty="0">
                <a:solidFill>
                  <a:srgbClr val="0000FF"/>
                </a:solidFill>
                <a:effectLst>
                  <a:outerShdw blurRad="38100" dist="38100" dir="2700000" algn="tl">
                    <a:srgbClr val="000000">
                      <a:alpha val="43137"/>
                    </a:srgbClr>
                  </a:outerShdw>
                </a:effectLst>
              </a:rPr>
              <a:t>                                                                    </a:t>
            </a:r>
            <a:r>
              <a:rPr lang="en-US" sz="3200" b="1" dirty="0">
                <a:solidFill>
                  <a:srgbClr val="0000FF"/>
                </a:solidFill>
                <a:effectLst>
                  <a:outerShdw blurRad="38100" dist="38100" dir="2700000" algn="tl">
                    <a:srgbClr val="000000">
                      <a:alpha val="43137"/>
                    </a:srgbClr>
                  </a:outerShdw>
                </a:effectLst>
              </a:rPr>
              <a:t>Eli and His Sons, The Perfect Epitome of Decadent Leadership </a:t>
            </a:r>
            <a:endParaRPr lang="en-US" sz="3600" b="1" dirty="0">
              <a:solidFill>
                <a:srgbClr val="0000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39472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4675CC-51B2-41E8-9D1B-3B00760389CA}"/>
              </a:ext>
            </a:extLst>
          </p:cNvPr>
          <p:cNvSpPr>
            <a:spLocks noGrp="1"/>
          </p:cNvSpPr>
          <p:nvPr>
            <p:ph type="title"/>
          </p:nvPr>
        </p:nvSpPr>
        <p:spPr>
          <a:xfrm>
            <a:off x="433634" y="1297247"/>
            <a:ext cx="11334078" cy="5224143"/>
          </a:xfrm>
          <a:ln w="38100">
            <a:solidFill>
              <a:srgbClr val="C00000"/>
            </a:solidFill>
          </a:ln>
        </p:spPr>
        <p:txBody>
          <a:bodyPr>
            <a:normAutofit/>
          </a:bodyPr>
          <a:lstStyle/>
          <a:p>
            <a:r>
              <a:rPr lang="en-US" b="1" dirty="0"/>
              <a:t>Then Samuel spoke to all the house of Israel, saying, “</a:t>
            </a:r>
            <a:r>
              <a:rPr lang="en-US" b="1" i="1" u="sng" dirty="0">
                <a:highlight>
                  <a:srgbClr val="FFFF00"/>
                </a:highlight>
              </a:rPr>
              <a:t>If</a:t>
            </a:r>
            <a:r>
              <a:rPr lang="en-US" b="1" dirty="0"/>
              <a:t> you return to the LORD </a:t>
            </a:r>
            <a:r>
              <a:rPr lang="en-US" b="1" i="1" u="sng" dirty="0">
                <a:solidFill>
                  <a:srgbClr val="C00000"/>
                </a:solidFill>
                <a:effectLst>
                  <a:outerShdw blurRad="38100" dist="38100" dir="2700000" algn="tl">
                    <a:srgbClr val="000000">
                      <a:alpha val="43137"/>
                    </a:srgbClr>
                  </a:outerShdw>
                </a:effectLst>
              </a:rPr>
              <a:t>with all your heart</a:t>
            </a:r>
            <a:r>
              <a:rPr lang="en-US" b="1" dirty="0"/>
              <a:t>, remove the foreign gods and the Ashtaroth from among you and </a:t>
            </a:r>
            <a:r>
              <a:rPr lang="en-US" b="1" i="1" u="sng" dirty="0">
                <a:solidFill>
                  <a:srgbClr val="C00000"/>
                </a:solidFill>
                <a:effectLst>
                  <a:outerShdw blurRad="38100" dist="38100" dir="2700000" algn="tl">
                    <a:srgbClr val="000000">
                      <a:alpha val="43137"/>
                    </a:srgbClr>
                  </a:outerShdw>
                </a:effectLst>
              </a:rPr>
              <a:t>direct your hearts to the LORD</a:t>
            </a:r>
            <a:r>
              <a:rPr lang="en-US" b="1" dirty="0"/>
              <a:t> and serve Him alone; </a:t>
            </a:r>
            <a:r>
              <a:rPr lang="en-US" b="1" i="1" u="sng" dirty="0">
                <a:highlight>
                  <a:srgbClr val="FFFF00"/>
                </a:highlight>
              </a:rPr>
              <a:t>THEN</a:t>
            </a:r>
            <a:r>
              <a:rPr lang="en-US" b="1" dirty="0"/>
              <a:t> He will deliver you from the hand of the Philistines.” </a:t>
            </a:r>
            <a:br>
              <a:rPr lang="en-US" b="1" dirty="0"/>
            </a:br>
            <a:br>
              <a:rPr lang="en-US" b="1" dirty="0">
                <a:solidFill>
                  <a:schemeClr val="accent2">
                    <a:lumMod val="75000"/>
                  </a:schemeClr>
                </a:solidFill>
                <a:effectLst>
                  <a:outerShdw blurRad="38100" dist="38100" dir="2700000" algn="tl">
                    <a:srgbClr val="000000">
                      <a:alpha val="43137"/>
                    </a:srgbClr>
                  </a:outerShdw>
                </a:effectLst>
              </a:rPr>
            </a:br>
            <a:r>
              <a:rPr lang="en-US" dirty="0">
                <a:solidFill>
                  <a:schemeClr val="accent2">
                    <a:lumMod val="75000"/>
                  </a:schemeClr>
                </a:solidFill>
                <a:effectLst>
                  <a:outerShdw blurRad="38100" dist="38100" dir="2700000" algn="tl">
                    <a:srgbClr val="000000">
                      <a:alpha val="43137"/>
                    </a:srgbClr>
                  </a:outerShdw>
                </a:effectLst>
              </a:rPr>
              <a:t>							   </a:t>
            </a:r>
            <a:r>
              <a:rPr lang="en-US" b="1" dirty="0">
                <a:solidFill>
                  <a:srgbClr val="C00000"/>
                </a:solidFill>
                <a:effectLst>
                  <a:outerShdw blurRad="38100" dist="38100" dir="2700000" algn="tl">
                    <a:srgbClr val="000000">
                      <a:alpha val="43137"/>
                    </a:srgbClr>
                  </a:outerShdw>
                </a:effectLst>
                <a:highlight>
                  <a:srgbClr val="FFFF00"/>
                </a:highlight>
              </a:rPr>
              <a:t>1 Samuel 7:3</a:t>
            </a:r>
            <a:r>
              <a:rPr lang="en-US" b="1" dirty="0"/>
              <a:t>; NASB</a:t>
            </a:r>
          </a:p>
        </p:txBody>
      </p:sp>
      <p:sp>
        <p:nvSpPr>
          <p:cNvPr id="5" name="Heart 4">
            <a:extLst>
              <a:ext uri="{FF2B5EF4-FFF2-40B4-BE49-F238E27FC236}">
                <a16:creationId xmlns:a16="http://schemas.microsoft.com/office/drawing/2014/main" id="{2FF3208E-9A75-4E52-B8EF-CE65941C2B27}"/>
              </a:ext>
            </a:extLst>
          </p:cNvPr>
          <p:cNvSpPr/>
          <p:nvPr/>
        </p:nvSpPr>
        <p:spPr>
          <a:xfrm>
            <a:off x="10880104" y="4476671"/>
            <a:ext cx="1187777" cy="1084082"/>
          </a:xfrm>
          <a:prstGeom prst="heart">
            <a:avLst/>
          </a:prstGeom>
          <a:solidFill>
            <a:srgbClr val="A82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Heart 1">
            <a:extLst>
              <a:ext uri="{FF2B5EF4-FFF2-40B4-BE49-F238E27FC236}">
                <a16:creationId xmlns:a16="http://schemas.microsoft.com/office/drawing/2014/main" id="{035618FB-7E99-4AF4-B70E-099443EC77C0}"/>
              </a:ext>
            </a:extLst>
          </p:cNvPr>
          <p:cNvSpPr/>
          <p:nvPr/>
        </p:nvSpPr>
        <p:spPr>
          <a:xfrm>
            <a:off x="339365" y="386499"/>
            <a:ext cx="1187777" cy="1084082"/>
          </a:xfrm>
          <a:prstGeom prst="heart">
            <a:avLst/>
          </a:prstGeom>
          <a:solidFill>
            <a:srgbClr val="A82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8051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3EF26-BD7C-442B-8919-B212EA2D0A89}"/>
              </a:ext>
            </a:extLst>
          </p:cNvPr>
          <p:cNvSpPr>
            <a:spLocks noGrp="1"/>
          </p:cNvSpPr>
          <p:nvPr>
            <p:ph type="title"/>
          </p:nvPr>
        </p:nvSpPr>
        <p:spPr>
          <a:xfrm>
            <a:off x="201168" y="104838"/>
            <a:ext cx="11804904" cy="955477"/>
          </a:xfrm>
          <a:ln w="38100">
            <a:solidFill>
              <a:srgbClr val="0000FF"/>
            </a:solidFill>
          </a:ln>
        </p:spPr>
        <p:txBody>
          <a:bodyPr/>
          <a:lstStyle/>
          <a:p>
            <a:pPr algn="ctr"/>
            <a:r>
              <a:rPr lang="en-US" b="1" dirty="0">
                <a:solidFill>
                  <a:srgbClr val="0000FF"/>
                </a:solidFill>
                <a:effectLst>
                  <a:outerShdw blurRad="38100" dist="38100" dir="2700000" algn="tl">
                    <a:srgbClr val="000000">
                      <a:alpha val="43137"/>
                    </a:srgbClr>
                  </a:outerShdw>
                </a:effectLst>
              </a:rPr>
              <a:t>The Quest Begins: Samuel and His Sons  </a:t>
            </a:r>
            <a:r>
              <a:rPr lang="en-US" b="1" dirty="0">
                <a:solidFill>
                  <a:srgbClr val="C00000"/>
                </a:solidFill>
                <a:effectLst>
                  <a:outerShdw blurRad="38100" dist="38100" dir="2700000" algn="tl">
                    <a:srgbClr val="000000">
                      <a:alpha val="43137"/>
                    </a:srgbClr>
                  </a:outerShdw>
                </a:effectLst>
                <a:highlight>
                  <a:srgbClr val="FFFF00"/>
                </a:highlight>
              </a:rPr>
              <a:t>8:1-3</a:t>
            </a:r>
            <a:endParaRPr lang="en-US" b="1" dirty="0">
              <a:solidFill>
                <a:srgbClr val="C0000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10AB3E82-1E5E-47A6-8704-0A4213A6B1FA}"/>
              </a:ext>
            </a:extLst>
          </p:cNvPr>
          <p:cNvSpPr>
            <a:spLocks noGrp="1"/>
          </p:cNvSpPr>
          <p:nvPr>
            <p:ph idx="1"/>
          </p:nvPr>
        </p:nvSpPr>
        <p:spPr>
          <a:xfrm>
            <a:off x="201168" y="1186774"/>
            <a:ext cx="11804904" cy="5506634"/>
          </a:xfrm>
          <a:ln w="38100">
            <a:solidFill>
              <a:srgbClr val="0000FF"/>
            </a:solidFill>
          </a:ln>
        </p:spPr>
        <p:txBody>
          <a:bodyPr anchor="ctr">
            <a:normAutofit fontScale="92500"/>
          </a:bodyPr>
          <a:lstStyle/>
          <a:p>
            <a:pPr marL="0" indent="0">
              <a:lnSpc>
                <a:spcPct val="150000"/>
              </a:lnSpc>
              <a:buNone/>
            </a:pPr>
            <a:r>
              <a:rPr lang="en-US" sz="4000" b="1" dirty="0">
                <a:solidFill>
                  <a:srgbClr val="0000FF"/>
                </a:solidFill>
                <a:effectLst>
                  <a:outerShdw blurRad="38100" dist="38100" dir="2700000" algn="tl">
                    <a:srgbClr val="000000">
                      <a:alpha val="43137"/>
                    </a:srgbClr>
                  </a:outerShdw>
                </a:effectLst>
              </a:rPr>
              <a:t>Samuel’s sons, </a:t>
            </a:r>
            <a:r>
              <a:rPr lang="en-US" sz="4000" b="1" dirty="0">
                <a:solidFill>
                  <a:srgbClr val="0000FF"/>
                </a:solidFill>
                <a:effectLst>
                  <a:outerShdw blurRad="38100" dist="38100" dir="2700000" algn="tl">
                    <a:srgbClr val="000000">
                      <a:alpha val="43137"/>
                    </a:srgbClr>
                  </a:outerShdw>
                </a:effectLst>
                <a:highlight>
                  <a:srgbClr val="FFFF00"/>
                </a:highlight>
              </a:rPr>
              <a:t>Joel and Abijah</a:t>
            </a:r>
            <a:r>
              <a:rPr lang="en-US" sz="4000" b="1" dirty="0">
                <a:solidFill>
                  <a:srgbClr val="0000FF"/>
                </a:solidFill>
                <a:effectLst>
                  <a:outerShdw blurRad="38100" dist="38100" dir="2700000" algn="tl">
                    <a:srgbClr val="000000">
                      <a:alpha val="43137"/>
                    </a:srgbClr>
                  </a:outerShdw>
                </a:effectLst>
              </a:rPr>
              <a:t>, faired no better than the sons of Eli, Hophni &amp; Phinehas, committing these sins: </a:t>
            </a:r>
          </a:p>
          <a:p>
            <a:pPr marL="0" indent="0">
              <a:lnSpc>
                <a:spcPct val="110000"/>
              </a:lnSpc>
              <a:buNone/>
            </a:pPr>
            <a:r>
              <a:rPr lang="en-US" sz="4000" b="1" dirty="0">
                <a:solidFill>
                  <a:srgbClr val="0000FF"/>
                </a:solidFill>
                <a:effectLst>
                  <a:outerShdw blurRad="38100" dist="38100" dir="2700000" algn="tl">
                    <a:srgbClr val="000000">
                      <a:alpha val="43137"/>
                    </a:srgbClr>
                  </a:outerShdw>
                </a:effectLst>
              </a:rPr>
              <a:t>	</a:t>
            </a:r>
            <a:r>
              <a:rPr lang="en-US" sz="4000" b="1" dirty="0"/>
              <a:t>a. They did not walk in their father Samuel’s ways, </a:t>
            </a:r>
          </a:p>
          <a:p>
            <a:pPr marL="0" indent="0">
              <a:lnSpc>
                <a:spcPct val="110000"/>
              </a:lnSpc>
              <a:buNone/>
            </a:pPr>
            <a:r>
              <a:rPr lang="en-US" sz="4000" b="1" dirty="0"/>
              <a:t>	b. They turned aside after dishonest gain, </a:t>
            </a:r>
          </a:p>
          <a:p>
            <a:pPr marL="0" indent="0">
              <a:lnSpc>
                <a:spcPct val="110000"/>
              </a:lnSpc>
              <a:buNone/>
            </a:pPr>
            <a:r>
              <a:rPr lang="en-US" sz="4000" b="1" dirty="0"/>
              <a:t>	c. They took bribes, </a:t>
            </a:r>
          </a:p>
          <a:p>
            <a:pPr marL="0" indent="0">
              <a:lnSpc>
                <a:spcPct val="110000"/>
              </a:lnSpc>
              <a:buNone/>
            </a:pPr>
            <a:r>
              <a:rPr lang="en-US" sz="4000" b="1" dirty="0"/>
              <a:t>	d. They perverted justice</a:t>
            </a:r>
            <a:endParaRPr lang="en-US" sz="4000" b="1" dirty="0">
              <a:highlight>
                <a:srgbClr val="FFFF00"/>
              </a:highlight>
            </a:endParaRPr>
          </a:p>
        </p:txBody>
      </p:sp>
    </p:spTree>
    <p:extLst>
      <p:ext uri="{BB962C8B-B14F-4D97-AF65-F5344CB8AC3E}">
        <p14:creationId xmlns:p14="http://schemas.microsoft.com/office/powerpoint/2010/main" val="2131011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B7150-27AD-44C9-9470-E8A3331016D6}"/>
              </a:ext>
            </a:extLst>
          </p:cNvPr>
          <p:cNvSpPr>
            <a:spLocks noGrp="1"/>
          </p:cNvSpPr>
          <p:nvPr>
            <p:ph type="title"/>
          </p:nvPr>
        </p:nvSpPr>
        <p:spPr>
          <a:xfrm>
            <a:off x="838200" y="365125"/>
            <a:ext cx="10515600" cy="979043"/>
          </a:xfrm>
          <a:ln w="38100">
            <a:solidFill>
              <a:srgbClr val="C00000"/>
            </a:solidFill>
          </a:ln>
        </p:spPr>
        <p:txBody>
          <a:bodyPr/>
          <a:lstStyle/>
          <a:p>
            <a:pPr algn="ctr"/>
            <a:r>
              <a:rPr lang="en-US" b="1" dirty="0">
                <a:solidFill>
                  <a:srgbClr val="C00000"/>
                </a:solidFill>
                <a:effectLst>
                  <a:outerShdw blurRad="38100" dist="38100" dir="2700000" algn="tl">
                    <a:srgbClr val="000000">
                      <a:alpha val="43137"/>
                    </a:srgbClr>
                  </a:outerShdw>
                </a:effectLst>
              </a:rPr>
              <a:t>Of Priest’s and Prophet’s Sons</a:t>
            </a:r>
          </a:p>
        </p:txBody>
      </p:sp>
      <p:sp>
        <p:nvSpPr>
          <p:cNvPr id="3" name="Content Placeholder 2">
            <a:extLst>
              <a:ext uri="{FF2B5EF4-FFF2-40B4-BE49-F238E27FC236}">
                <a16:creationId xmlns:a16="http://schemas.microsoft.com/office/drawing/2014/main" id="{38FE3499-26B4-4C5E-9692-22DF256D791A}"/>
              </a:ext>
            </a:extLst>
          </p:cNvPr>
          <p:cNvSpPr>
            <a:spLocks noGrp="1"/>
          </p:cNvSpPr>
          <p:nvPr>
            <p:ph idx="1"/>
          </p:nvPr>
        </p:nvSpPr>
        <p:spPr>
          <a:xfrm>
            <a:off x="128016" y="1463040"/>
            <a:ext cx="11929872" cy="5285212"/>
          </a:xfrm>
        </p:spPr>
        <p:txBody>
          <a:bodyPr>
            <a:normAutofit/>
          </a:bodyPr>
          <a:lstStyle/>
          <a:p>
            <a:pPr marL="0" indent="0">
              <a:buNone/>
            </a:pPr>
            <a:r>
              <a:rPr lang="en-US" sz="3600" u="sng" dirty="0">
                <a:solidFill>
                  <a:srgbClr val="C00000"/>
                </a:solidFill>
                <a:effectLst>
                  <a:outerShdw blurRad="38100" dist="38100" dir="2700000" algn="tl">
                    <a:srgbClr val="000000">
                      <a:alpha val="43137"/>
                    </a:srgbClr>
                  </a:outerShdw>
                </a:effectLst>
              </a:rPr>
              <a:t>Now the sons of </a:t>
            </a:r>
            <a:r>
              <a:rPr lang="en-US" sz="3600" b="1" dirty="0">
                <a:solidFill>
                  <a:srgbClr val="0000FF"/>
                </a:solidFill>
                <a:effectLst>
                  <a:outerShdw blurRad="38100" dist="38100" dir="2700000" algn="tl">
                    <a:srgbClr val="000000">
                      <a:alpha val="43137"/>
                    </a:srgbClr>
                  </a:outerShdw>
                </a:effectLst>
              </a:rPr>
              <a:t>Eli</a:t>
            </a:r>
            <a:r>
              <a:rPr lang="en-US" sz="3600" dirty="0"/>
              <a:t> </a:t>
            </a:r>
            <a:r>
              <a:rPr lang="en-US" sz="3600" b="1" i="1" u="sng" dirty="0">
                <a:solidFill>
                  <a:srgbClr val="C00000"/>
                </a:solidFill>
              </a:rPr>
              <a:t>were worthless men. They did not know the LORD</a:t>
            </a:r>
            <a:r>
              <a:rPr lang="en-US" sz="3600" dirty="0"/>
              <a:t>. (</a:t>
            </a:r>
            <a:r>
              <a:rPr lang="en-US" sz="3600" b="1" dirty="0">
                <a:solidFill>
                  <a:srgbClr val="C00000"/>
                </a:solidFill>
                <a:effectLst>
                  <a:outerShdw blurRad="38100" dist="38100" dir="2700000" algn="tl">
                    <a:srgbClr val="000000">
                      <a:alpha val="43137"/>
                    </a:srgbClr>
                  </a:outerShdw>
                </a:effectLst>
                <a:highlight>
                  <a:srgbClr val="FFFF00"/>
                </a:highlight>
              </a:rPr>
              <a:t>1 Sam. 2:12 </a:t>
            </a:r>
            <a:r>
              <a:rPr lang="en-US" sz="3600" dirty="0"/>
              <a:t>ESV)</a:t>
            </a:r>
          </a:p>
          <a:p>
            <a:pPr marL="0" indent="0">
              <a:buNone/>
            </a:pPr>
            <a:r>
              <a:rPr lang="en-US" sz="3600" dirty="0"/>
              <a:t>And it came about when </a:t>
            </a:r>
            <a:r>
              <a:rPr lang="en-US" sz="3600" b="1" dirty="0">
                <a:solidFill>
                  <a:srgbClr val="0000FF"/>
                </a:solidFill>
                <a:effectLst>
                  <a:outerShdw blurRad="38100" dist="38100" dir="2700000" algn="tl">
                    <a:srgbClr val="000000">
                      <a:alpha val="43137"/>
                    </a:srgbClr>
                  </a:outerShdw>
                </a:effectLst>
              </a:rPr>
              <a:t>Samuel</a:t>
            </a:r>
            <a:r>
              <a:rPr lang="en-US" sz="3600" dirty="0"/>
              <a:t> was old that he appointed his sons judges over Israel. </a:t>
            </a:r>
            <a:r>
              <a:rPr lang="en-US" sz="3600" baseline="30000" dirty="0"/>
              <a:t>2</a:t>
            </a:r>
            <a:r>
              <a:rPr lang="en-US" sz="3600" dirty="0"/>
              <a:t> Now the name of his firstborn was </a:t>
            </a:r>
            <a:r>
              <a:rPr lang="en-US" sz="3600" b="1" dirty="0">
                <a:solidFill>
                  <a:srgbClr val="0000FF"/>
                </a:solidFill>
                <a:effectLst>
                  <a:outerShdw blurRad="38100" dist="38100" dir="2700000" algn="tl">
                    <a:srgbClr val="000000">
                      <a:alpha val="43137"/>
                    </a:srgbClr>
                  </a:outerShdw>
                </a:effectLst>
              </a:rPr>
              <a:t>Joel</a:t>
            </a:r>
            <a:r>
              <a:rPr lang="en-US" sz="3600" dirty="0"/>
              <a:t>, and the name of his second, </a:t>
            </a:r>
            <a:r>
              <a:rPr lang="en-US" sz="3600" b="1" dirty="0">
                <a:solidFill>
                  <a:srgbClr val="0000FF"/>
                </a:solidFill>
                <a:effectLst>
                  <a:outerShdw blurRad="38100" dist="38100" dir="2700000" algn="tl">
                    <a:srgbClr val="000000">
                      <a:alpha val="43137"/>
                    </a:srgbClr>
                  </a:outerShdw>
                </a:effectLst>
              </a:rPr>
              <a:t>Abijah</a:t>
            </a:r>
            <a:r>
              <a:rPr lang="en-US" sz="3600" dirty="0"/>
              <a:t>; </a:t>
            </a:r>
            <a:r>
              <a:rPr lang="en-US" sz="3600" i="1" u="sng" dirty="0"/>
              <a:t>they </a:t>
            </a:r>
            <a:r>
              <a:rPr lang="en-US" sz="3600" u="sng" dirty="0"/>
              <a:t>were judging</a:t>
            </a:r>
            <a:r>
              <a:rPr lang="en-US" sz="3600" dirty="0"/>
              <a:t> in Beersheba. </a:t>
            </a:r>
            <a:r>
              <a:rPr lang="en-US" sz="3600" baseline="30000" dirty="0"/>
              <a:t>3</a:t>
            </a:r>
            <a:r>
              <a:rPr lang="en-US" sz="3600" dirty="0"/>
              <a:t> </a:t>
            </a:r>
            <a:r>
              <a:rPr lang="en-US" sz="3600" i="1" u="sng" dirty="0">
                <a:solidFill>
                  <a:srgbClr val="C00000"/>
                </a:solidFill>
                <a:effectLst>
                  <a:outerShdw blurRad="38100" dist="38100" dir="2700000" algn="tl">
                    <a:srgbClr val="000000">
                      <a:alpha val="43137"/>
                    </a:srgbClr>
                  </a:outerShdw>
                </a:effectLst>
              </a:rPr>
              <a:t>His sons, however, did not walk in his ways, but turned aside after dishonest gain and took bribes and perverted justice</a:t>
            </a:r>
            <a:r>
              <a:rPr lang="en-US" sz="3600" dirty="0"/>
              <a:t>. (1 Sam. 8:1-3 NAU)</a:t>
            </a:r>
            <a:endParaRPr lang="en-US" sz="2400" dirty="0"/>
          </a:p>
        </p:txBody>
      </p:sp>
      <p:cxnSp>
        <p:nvCxnSpPr>
          <p:cNvPr id="5" name="Straight Connector 4">
            <a:extLst>
              <a:ext uri="{FF2B5EF4-FFF2-40B4-BE49-F238E27FC236}">
                <a16:creationId xmlns:a16="http://schemas.microsoft.com/office/drawing/2014/main" id="{A5D8EC07-4951-4DAF-9400-3F3CB30DC214}"/>
              </a:ext>
            </a:extLst>
          </p:cNvPr>
          <p:cNvCxnSpPr/>
          <p:nvPr/>
        </p:nvCxnSpPr>
        <p:spPr>
          <a:xfrm>
            <a:off x="-91440" y="2596896"/>
            <a:ext cx="1239012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300A9CD-F3F3-4CCF-99A4-40196B35E353}"/>
              </a:ext>
            </a:extLst>
          </p:cNvPr>
          <p:cNvSpPr txBox="1"/>
          <p:nvPr/>
        </p:nvSpPr>
        <p:spPr>
          <a:xfrm>
            <a:off x="128016" y="5991122"/>
            <a:ext cx="11448288" cy="757130"/>
          </a:xfrm>
          <a:prstGeom prst="rect">
            <a:avLst/>
          </a:prstGeom>
          <a:noFill/>
        </p:spPr>
        <p:txBody>
          <a:bodyPr wrap="square" rtlCol="0">
            <a:spAutoFit/>
          </a:bodyPr>
          <a:lstStyle/>
          <a:p>
            <a:pPr lvl="0" defTabSz="914400">
              <a:lnSpc>
                <a:spcPct val="90000"/>
              </a:lnSpc>
              <a:spcBef>
                <a:spcPts val="1000"/>
              </a:spcBef>
            </a:pPr>
            <a:r>
              <a:rPr lang="en-US" sz="2400" b="1" dirty="0">
                <a:solidFill>
                  <a:prstClr val="black"/>
                </a:solidFill>
              </a:rPr>
              <a:t>Eli was a priest </a:t>
            </a:r>
            <a:r>
              <a:rPr lang="en-US" sz="2400" b="1" dirty="0">
                <a:solidFill>
                  <a:srgbClr val="C00000"/>
                </a:solidFill>
              </a:rPr>
              <a:t>1 Sam. 1:9 </a:t>
            </a:r>
            <a:r>
              <a:rPr lang="en-US" sz="2400" b="1" dirty="0">
                <a:solidFill>
                  <a:prstClr val="black"/>
                </a:solidFill>
              </a:rPr>
              <a:t>as were his sons </a:t>
            </a:r>
            <a:r>
              <a:rPr lang="en-US" sz="2400" b="1" dirty="0">
                <a:solidFill>
                  <a:srgbClr val="C00000"/>
                </a:solidFill>
              </a:rPr>
              <a:t>1:3</a:t>
            </a:r>
            <a:r>
              <a:rPr lang="en-US" sz="2400" b="1" dirty="0">
                <a:solidFill>
                  <a:prstClr val="black"/>
                </a:solidFill>
              </a:rPr>
              <a:t>; Samuel was a prophet </a:t>
            </a:r>
            <a:r>
              <a:rPr lang="en-US" sz="2400" b="1" dirty="0">
                <a:solidFill>
                  <a:srgbClr val="C00000"/>
                </a:solidFill>
              </a:rPr>
              <a:t>1 Sam. 3:20 </a:t>
            </a:r>
            <a:r>
              <a:rPr lang="en-US" sz="2400" b="1" dirty="0">
                <a:solidFill>
                  <a:prstClr val="black"/>
                </a:solidFill>
              </a:rPr>
              <a:t>and his sons were judges in Beersheba </a:t>
            </a:r>
            <a:r>
              <a:rPr lang="en-US" sz="2400" b="1" dirty="0">
                <a:solidFill>
                  <a:srgbClr val="C00000"/>
                </a:solidFill>
              </a:rPr>
              <a:t>8:2</a:t>
            </a:r>
            <a:endParaRPr lang="en-US" sz="3200" b="1" dirty="0">
              <a:solidFill>
                <a:srgbClr val="C00000"/>
              </a:solidFill>
            </a:endParaRPr>
          </a:p>
        </p:txBody>
      </p:sp>
    </p:spTree>
    <p:extLst>
      <p:ext uri="{BB962C8B-B14F-4D97-AF65-F5344CB8AC3E}">
        <p14:creationId xmlns:p14="http://schemas.microsoft.com/office/powerpoint/2010/main" val="1518571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2A9C0-BFFA-4E90-8EAA-E35864B849A5}"/>
              </a:ext>
            </a:extLst>
          </p:cNvPr>
          <p:cNvSpPr>
            <a:spLocks noGrp="1"/>
          </p:cNvSpPr>
          <p:nvPr>
            <p:ph type="title"/>
          </p:nvPr>
        </p:nvSpPr>
        <p:spPr>
          <a:xfrm>
            <a:off x="-140208" y="70844"/>
            <a:ext cx="12472416" cy="655862"/>
          </a:xfrm>
          <a:ln w="76200">
            <a:solidFill>
              <a:schemeClr val="tx1"/>
            </a:solidFill>
          </a:ln>
        </p:spPr>
        <p:txBody>
          <a:bodyPr>
            <a:noAutofit/>
          </a:bodyPr>
          <a:lstStyle/>
          <a:p>
            <a:pPr algn="ctr"/>
            <a:r>
              <a:rPr lang="en-US" b="1" dirty="0"/>
              <a:t> 1 &amp; 2 Samuel by “People Blocks”</a:t>
            </a:r>
          </a:p>
        </p:txBody>
      </p:sp>
      <p:sp>
        <p:nvSpPr>
          <p:cNvPr id="6" name="Rectangle 5">
            <a:extLst>
              <a:ext uri="{FF2B5EF4-FFF2-40B4-BE49-F238E27FC236}">
                <a16:creationId xmlns:a16="http://schemas.microsoft.com/office/drawing/2014/main" id="{172BA988-A13F-4813-A2CC-AE905B2BF903}"/>
              </a:ext>
            </a:extLst>
          </p:cNvPr>
          <p:cNvSpPr/>
          <p:nvPr/>
        </p:nvSpPr>
        <p:spPr>
          <a:xfrm>
            <a:off x="1213412" y="3387317"/>
            <a:ext cx="1536192" cy="1759718"/>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2400" b="1" dirty="0">
                <a:solidFill>
                  <a:schemeClr val="tx1"/>
                </a:solidFill>
              </a:rPr>
              <a:t>Eli</a:t>
            </a:r>
          </a:p>
          <a:p>
            <a:pPr algn="ctr"/>
            <a:r>
              <a:rPr lang="en-US" sz="2000" b="1" dirty="0">
                <a:solidFill>
                  <a:schemeClr val="tx1"/>
                </a:solidFill>
              </a:rPr>
              <a:t>Hophni Phinehas</a:t>
            </a:r>
          </a:p>
          <a:p>
            <a:pPr algn="ctr"/>
            <a:r>
              <a:rPr lang="en-US" sz="2000" b="1" dirty="0">
                <a:solidFill>
                  <a:srgbClr val="C00000"/>
                </a:solidFill>
                <a:effectLst>
                  <a:outerShdw blurRad="38100" dist="38100" dir="2700000" algn="tl">
                    <a:srgbClr val="000000">
                      <a:alpha val="43137"/>
                    </a:srgbClr>
                  </a:outerShdw>
                </a:effectLst>
              </a:rPr>
              <a:t>Ichabod</a:t>
            </a:r>
          </a:p>
        </p:txBody>
      </p:sp>
      <p:cxnSp>
        <p:nvCxnSpPr>
          <p:cNvPr id="23" name="Straight Connector 22">
            <a:extLst>
              <a:ext uri="{FF2B5EF4-FFF2-40B4-BE49-F238E27FC236}">
                <a16:creationId xmlns:a16="http://schemas.microsoft.com/office/drawing/2014/main" id="{39E4CACA-C019-465C-B4C0-F93E0B4817D0}"/>
              </a:ext>
            </a:extLst>
          </p:cNvPr>
          <p:cNvCxnSpPr>
            <a:cxnSpLocks/>
            <a:stCxn id="2" idx="2"/>
          </p:cNvCxnSpPr>
          <p:nvPr/>
        </p:nvCxnSpPr>
        <p:spPr>
          <a:xfrm>
            <a:off x="6096000" y="726706"/>
            <a:ext cx="0" cy="6074732"/>
          </a:xfrm>
          <a:prstGeom prst="line">
            <a:avLst/>
          </a:prstGeom>
          <a:ln w="762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0BF60D0-544F-4D6A-B909-DB619E7FE677}"/>
              </a:ext>
            </a:extLst>
          </p:cNvPr>
          <p:cNvSpPr txBox="1"/>
          <p:nvPr/>
        </p:nvSpPr>
        <p:spPr>
          <a:xfrm>
            <a:off x="-54864" y="732519"/>
            <a:ext cx="5449824" cy="769441"/>
          </a:xfrm>
          <a:prstGeom prst="rect">
            <a:avLst/>
          </a:prstGeom>
          <a:noFill/>
        </p:spPr>
        <p:txBody>
          <a:bodyPr wrap="square" rtlCol="0" anchor="ctr">
            <a:spAutoFit/>
          </a:bodyPr>
          <a:lstStyle/>
          <a:p>
            <a:pPr algn="ctr"/>
            <a:r>
              <a:rPr lang="en-US" sz="4400" dirty="0">
                <a:solidFill>
                  <a:srgbClr val="FFFF00"/>
                </a:solidFill>
                <a:effectLst>
                  <a:outerShdw blurRad="38100" dist="38100" dir="2700000" algn="tl">
                    <a:srgbClr val="000000">
                      <a:alpha val="43137"/>
                    </a:srgbClr>
                  </a:outerShdw>
                </a:effectLst>
                <a:highlight>
                  <a:srgbClr val="800000"/>
                </a:highlight>
              </a:rPr>
              <a:t>1 Samuel</a:t>
            </a:r>
          </a:p>
        </p:txBody>
      </p:sp>
      <p:sp>
        <p:nvSpPr>
          <p:cNvPr id="3" name="Rectangle 2">
            <a:extLst>
              <a:ext uri="{FF2B5EF4-FFF2-40B4-BE49-F238E27FC236}">
                <a16:creationId xmlns:a16="http://schemas.microsoft.com/office/drawing/2014/main" id="{0C88F303-5F7E-4525-B80C-B1AA05791AF8}"/>
              </a:ext>
            </a:extLst>
          </p:cNvPr>
          <p:cNvSpPr/>
          <p:nvPr/>
        </p:nvSpPr>
        <p:spPr>
          <a:xfrm>
            <a:off x="87984" y="2939841"/>
            <a:ext cx="1385738" cy="1244267"/>
          </a:xfrm>
          <a:prstGeom prst="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err="1">
                <a:solidFill>
                  <a:srgbClr val="00B050"/>
                </a:solidFill>
                <a:effectLst>
                  <a:outerShdw blurRad="38100" dist="38100" dir="2700000" algn="tl">
                    <a:srgbClr val="000000">
                      <a:alpha val="43137"/>
                    </a:srgbClr>
                  </a:outerShdw>
                </a:effectLst>
              </a:rPr>
              <a:t>Elkanah</a:t>
            </a:r>
            <a:endParaRPr lang="en-US" b="1" dirty="0">
              <a:solidFill>
                <a:srgbClr val="00B050"/>
              </a:solidFill>
              <a:effectLst>
                <a:outerShdw blurRad="38100" dist="38100" dir="2700000" algn="tl">
                  <a:srgbClr val="000000">
                    <a:alpha val="43137"/>
                  </a:srgbClr>
                </a:outerShdw>
              </a:effectLst>
            </a:endParaRPr>
          </a:p>
          <a:p>
            <a:pPr algn="ctr"/>
            <a:r>
              <a:rPr lang="en-US" b="1" dirty="0">
                <a:solidFill>
                  <a:srgbClr val="00B050"/>
                </a:solidFill>
                <a:effectLst>
                  <a:outerShdw blurRad="38100" dist="38100" dir="2700000" algn="tl">
                    <a:srgbClr val="000000">
                      <a:alpha val="43137"/>
                    </a:srgbClr>
                  </a:outerShdw>
                </a:effectLst>
              </a:rPr>
              <a:t>Hannah</a:t>
            </a:r>
          </a:p>
          <a:p>
            <a:pPr algn="ctr"/>
            <a:endParaRPr lang="en-US" b="1" dirty="0">
              <a:solidFill>
                <a:srgbClr val="00B050"/>
              </a:solidFill>
              <a:effectLst>
                <a:outerShdw blurRad="38100" dist="38100" dir="2700000" algn="tl">
                  <a:srgbClr val="000000">
                    <a:alpha val="43137"/>
                  </a:srgbClr>
                </a:outerShdw>
              </a:effectLst>
            </a:endParaRPr>
          </a:p>
          <a:p>
            <a:pPr algn="ctr"/>
            <a:r>
              <a:rPr lang="en-US" b="1" dirty="0" err="1">
                <a:solidFill>
                  <a:srgbClr val="00B050"/>
                </a:solidFill>
                <a:effectLst>
                  <a:outerShdw blurRad="38100" dist="38100" dir="2700000" algn="tl">
                    <a:srgbClr val="000000">
                      <a:alpha val="43137"/>
                    </a:srgbClr>
                  </a:outerShdw>
                </a:effectLst>
              </a:rPr>
              <a:t>Peninah</a:t>
            </a:r>
            <a:endParaRPr lang="en-US" b="1" dirty="0">
              <a:solidFill>
                <a:srgbClr val="00B050"/>
              </a:solidFill>
              <a:effectLst>
                <a:outerShdw blurRad="38100" dist="38100" dir="2700000" algn="tl">
                  <a:srgbClr val="000000">
                    <a:alpha val="43137"/>
                  </a:srgbClr>
                </a:outerShdw>
              </a:effectLst>
            </a:endParaRPr>
          </a:p>
        </p:txBody>
      </p:sp>
      <p:cxnSp>
        <p:nvCxnSpPr>
          <p:cNvPr id="5" name="Straight Connector 4">
            <a:extLst>
              <a:ext uri="{FF2B5EF4-FFF2-40B4-BE49-F238E27FC236}">
                <a16:creationId xmlns:a16="http://schemas.microsoft.com/office/drawing/2014/main" id="{5EA6C879-61EE-4647-9E87-0215FF86776B}"/>
              </a:ext>
            </a:extLst>
          </p:cNvPr>
          <p:cNvCxnSpPr/>
          <p:nvPr/>
        </p:nvCxnSpPr>
        <p:spPr>
          <a:xfrm>
            <a:off x="0" y="3673058"/>
            <a:ext cx="121920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05EE8963-0E20-43CE-B630-F01C035760A8}"/>
              </a:ext>
            </a:extLst>
          </p:cNvPr>
          <p:cNvSpPr/>
          <p:nvPr/>
        </p:nvSpPr>
        <p:spPr>
          <a:xfrm>
            <a:off x="5062194" y="1781666"/>
            <a:ext cx="5825750" cy="3525625"/>
          </a:xfrm>
          <a:prstGeom prst="rect">
            <a:avLst/>
          </a:prstGeom>
          <a:solidFill>
            <a:srgbClr val="A82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rgbClr val="FFFF00"/>
                </a:solidFill>
                <a:effectLst>
                  <a:outerShdw blurRad="38100" dist="38100" dir="2700000" algn="tl">
                    <a:srgbClr val="000000">
                      <a:alpha val="43137"/>
                    </a:srgbClr>
                  </a:outerShdw>
                </a:effectLst>
              </a:rPr>
              <a:t>People blocks can be built with families, friend groups, military groups, religious groups. Etc.</a:t>
            </a:r>
          </a:p>
        </p:txBody>
      </p:sp>
      <p:sp>
        <p:nvSpPr>
          <p:cNvPr id="18" name="TextBox 17">
            <a:extLst>
              <a:ext uri="{FF2B5EF4-FFF2-40B4-BE49-F238E27FC236}">
                <a16:creationId xmlns:a16="http://schemas.microsoft.com/office/drawing/2014/main" id="{3AC27E11-9639-4C03-A36A-24D6FEB0CC96}"/>
              </a:ext>
            </a:extLst>
          </p:cNvPr>
          <p:cNvSpPr txBox="1"/>
          <p:nvPr/>
        </p:nvSpPr>
        <p:spPr>
          <a:xfrm>
            <a:off x="6096000" y="732518"/>
            <a:ext cx="5449824" cy="769441"/>
          </a:xfrm>
          <a:prstGeom prst="rect">
            <a:avLst/>
          </a:prstGeom>
          <a:noFill/>
        </p:spPr>
        <p:txBody>
          <a:bodyPr wrap="square" rtlCol="0" anchor="ctr">
            <a:spAutoFit/>
          </a:bodyPr>
          <a:lstStyle/>
          <a:p>
            <a:pPr algn="ctr"/>
            <a:r>
              <a:rPr lang="en-US" sz="4400" dirty="0">
                <a:solidFill>
                  <a:srgbClr val="FFFF00"/>
                </a:solidFill>
                <a:effectLst>
                  <a:outerShdw blurRad="38100" dist="38100" dir="2700000" algn="tl">
                    <a:srgbClr val="000000">
                      <a:alpha val="43137"/>
                    </a:srgbClr>
                  </a:outerShdw>
                </a:effectLst>
                <a:highlight>
                  <a:srgbClr val="800000"/>
                </a:highlight>
              </a:rPr>
              <a:t>2 Samuel</a:t>
            </a:r>
          </a:p>
        </p:txBody>
      </p:sp>
      <p:sp>
        <p:nvSpPr>
          <p:cNvPr id="7" name="Rectangle: Rounded Corners 6">
            <a:extLst>
              <a:ext uri="{FF2B5EF4-FFF2-40B4-BE49-F238E27FC236}">
                <a16:creationId xmlns:a16="http://schemas.microsoft.com/office/drawing/2014/main" id="{B8C778AB-1D6A-4DC5-B6C5-4332AF66CC0F}"/>
              </a:ext>
            </a:extLst>
          </p:cNvPr>
          <p:cNvSpPr/>
          <p:nvPr/>
        </p:nvSpPr>
        <p:spPr>
          <a:xfrm rot="19794840">
            <a:off x="1722871" y="1626043"/>
            <a:ext cx="3808426" cy="820089"/>
          </a:xfrm>
          <a:prstGeom prst="roundRect">
            <a:avLst/>
          </a:prstGeom>
          <a:solidFill>
            <a:schemeClr val="bg1"/>
          </a:solidFill>
          <a:ln w="762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rgbClr val="0000FF"/>
                </a:solidFill>
                <a:effectLst>
                  <a:outerShdw blurRad="38100" dist="38100" dir="2700000" algn="tl">
                    <a:srgbClr val="000000">
                      <a:alpha val="43137"/>
                    </a:srgbClr>
                  </a:outerShdw>
                </a:effectLst>
              </a:rPr>
              <a:t>SAMPLE</a:t>
            </a:r>
          </a:p>
        </p:txBody>
      </p:sp>
    </p:spTree>
    <p:extLst>
      <p:ext uri="{BB962C8B-B14F-4D97-AF65-F5344CB8AC3E}">
        <p14:creationId xmlns:p14="http://schemas.microsoft.com/office/powerpoint/2010/main" val="4241462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3BC8EE7-0015-403B-919F-4296EBB1EA2F}"/>
              </a:ext>
            </a:extLst>
          </p:cNvPr>
          <p:cNvSpPr/>
          <p:nvPr/>
        </p:nvSpPr>
        <p:spPr>
          <a:xfrm>
            <a:off x="4317023" y="1856231"/>
            <a:ext cx="7799625" cy="1609281"/>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solidFill>
              </a:rPr>
              <a:t>David</a:t>
            </a:r>
            <a:endParaRPr lang="en-US" sz="3600" b="1" dirty="0">
              <a:solidFill>
                <a:schemeClr val="tx1"/>
              </a:solidFill>
            </a:endParaRPr>
          </a:p>
        </p:txBody>
      </p:sp>
      <p:sp>
        <p:nvSpPr>
          <p:cNvPr id="2" name="Title 1">
            <a:extLst>
              <a:ext uri="{FF2B5EF4-FFF2-40B4-BE49-F238E27FC236}">
                <a16:creationId xmlns:a16="http://schemas.microsoft.com/office/drawing/2014/main" id="{9F72A9C0-BFFA-4E90-8EAA-E35864B849A5}"/>
              </a:ext>
            </a:extLst>
          </p:cNvPr>
          <p:cNvSpPr>
            <a:spLocks noGrp="1"/>
          </p:cNvSpPr>
          <p:nvPr>
            <p:ph type="title"/>
          </p:nvPr>
        </p:nvSpPr>
        <p:spPr>
          <a:xfrm>
            <a:off x="-140208" y="70844"/>
            <a:ext cx="12472416" cy="655862"/>
          </a:xfrm>
          <a:ln w="76200">
            <a:solidFill>
              <a:schemeClr val="tx1"/>
            </a:solidFill>
          </a:ln>
        </p:spPr>
        <p:txBody>
          <a:bodyPr>
            <a:noAutofit/>
          </a:bodyPr>
          <a:lstStyle/>
          <a:p>
            <a:pPr algn="ctr"/>
            <a:r>
              <a:rPr lang="en-US" b="1" dirty="0"/>
              <a:t> 1 &amp; 2 Samuel by “People Blocks”</a:t>
            </a:r>
          </a:p>
        </p:txBody>
      </p:sp>
      <p:sp>
        <p:nvSpPr>
          <p:cNvPr id="6" name="Rectangle 5">
            <a:extLst>
              <a:ext uri="{FF2B5EF4-FFF2-40B4-BE49-F238E27FC236}">
                <a16:creationId xmlns:a16="http://schemas.microsoft.com/office/drawing/2014/main" id="{172BA988-A13F-4813-A2CC-AE905B2BF903}"/>
              </a:ext>
            </a:extLst>
          </p:cNvPr>
          <p:cNvSpPr/>
          <p:nvPr/>
        </p:nvSpPr>
        <p:spPr>
          <a:xfrm>
            <a:off x="177616" y="3525546"/>
            <a:ext cx="1536192" cy="1525319"/>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2800" b="1" dirty="0">
                <a:solidFill>
                  <a:schemeClr val="tx1"/>
                </a:solidFill>
              </a:rPr>
              <a:t>Eli</a:t>
            </a:r>
            <a:endParaRPr lang="en-US" sz="2400" b="1" dirty="0">
              <a:solidFill>
                <a:schemeClr val="tx1"/>
              </a:solidFill>
            </a:endParaRPr>
          </a:p>
          <a:p>
            <a:pPr algn="ctr"/>
            <a:r>
              <a:rPr lang="en-US" sz="2000" b="1" dirty="0">
                <a:solidFill>
                  <a:schemeClr val="tx1"/>
                </a:solidFill>
              </a:rPr>
              <a:t>Hophni Phinehas</a:t>
            </a:r>
          </a:p>
          <a:p>
            <a:pPr algn="ctr"/>
            <a:r>
              <a:rPr lang="en-US" sz="2000" b="1" dirty="0">
                <a:solidFill>
                  <a:srgbClr val="C00000"/>
                </a:solidFill>
                <a:effectLst>
                  <a:outerShdw blurRad="38100" dist="38100" dir="2700000" algn="tl">
                    <a:srgbClr val="000000">
                      <a:alpha val="43137"/>
                    </a:srgbClr>
                  </a:outerShdw>
                </a:effectLst>
              </a:rPr>
              <a:t>Ichabod</a:t>
            </a:r>
          </a:p>
        </p:txBody>
      </p:sp>
      <p:sp>
        <p:nvSpPr>
          <p:cNvPr id="8" name="Rectangle 7">
            <a:extLst>
              <a:ext uri="{FF2B5EF4-FFF2-40B4-BE49-F238E27FC236}">
                <a16:creationId xmlns:a16="http://schemas.microsoft.com/office/drawing/2014/main" id="{59A1284E-1BA4-4619-A144-AE5C468047E0}"/>
              </a:ext>
            </a:extLst>
          </p:cNvPr>
          <p:cNvSpPr/>
          <p:nvPr/>
        </p:nvSpPr>
        <p:spPr>
          <a:xfrm>
            <a:off x="3136392" y="3176079"/>
            <a:ext cx="2959608" cy="1609281"/>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solidFill>
              </a:rPr>
              <a:t>Saul</a:t>
            </a:r>
            <a:endParaRPr lang="en-US" sz="3200" b="1" dirty="0">
              <a:solidFill>
                <a:schemeClr val="tx1"/>
              </a:solidFill>
            </a:endParaRPr>
          </a:p>
        </p:txBody>
      </p:sp>
      <p:cxnSp>
        <p:nvCxnSpPr>
          <p:cNvPr id="11" name="Straight Arrow Connector 10">
            <a:extLst>
              <a:ext uri="{FF2B5EF4-FFF2-40B4-BE49-F238E27FC236}">
                <a16:creationId xmlns:a16="http://schemas.microsoft.com/office/drawing/2014/main" id="{CA283A94-EB5E-483E-99FF-A34A9165FC7C}"/>
              </a:ext>
            </a:extLst>
          </p:cNvPr>
          <p:cNvCxnSpPr>
            <a:cxnSpLocks/>
          </p:cNvCxnSpPr>
          <p:nvPr/>
        </p:nvCxnSpPr>
        <p:spPr>
          <a:xfrm flipV="1">
            <a:off x="2958472" y="3870958"/>
            <a:ext cx="0" cy="125272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65AB2B5-3BDA-4145-8C21-098EF5097343}"/>
              </a:ext>
            </a:extLst>
          </p:cNvPr>
          <p:cNvSpPr txBox="1"/>
          <p:nvPr/>
        </p:nvSpPr>
        <p:spPr>
          <a:xfrm>
            <a:off x="120640" y="5123686"/>
            <a:ext cx="5702808" cy="1631216"/>
          </a:xfrm>
          <a:prstGeom prst="rect">
            <a:avLst/>
          </a:prstGeom>
          <a:noFill/>
          <a:ln w="76200">
            <a:solidFill>
              <a:srgbClr val="C00000"/>
            </a:solidFill>
          </a:ln>
        </p:spPr>
        <p:txBody>
          <a:bodyPr wrap="square" rtlCol="0">
            <a:spAutoFit/>
          </a:bodyPr>
          <a:lstStyle/>
          <a:p>
            <a:r>
              <a:rPr lang="en-US" sz="2000" b="1" baseline="30000" dirty="0"/>
              <a:t>4</a:t>
            </a:r>
            <a:r>
              <a:rPr lang="en-US" sz="2000" b="1" dirty="0"/>
              <a:t> Then all the elders of Israel gathered together and came to Samuel at Ramah; </a:t>
            </a:r>
            <a:r>
              <a:rPr lang="en-US" sz="2000" b="1" baseline="30000" dirty="0"/>
              <a:t>5</a:t>
            </a:r>
            <a:r>
              <a:rPr lang="en-US" sz="2000" b="1" dirty="0"/>
              <a:t> and they said to him, "Behold, you have grown old, </a:t>
            </a:r>
            <a:r>
              <a:rPr lang="en-US" sz="2000" b="1" i="1" dirty="0">
                <a:solidFill>
                  <a:srgbClr val="C00000"/>
                </a:solidFill>
                <a:effectLst>
                  <a:outerShdw blurRad="38100" dist="38100" dir="2700000" algn="tl">
                    <a:srgbClr val="000000">
                      <a:alpha val="43137"/>
                    </a:srgbClr>
                  </a:outerShdw>
                </a:effectLst>
              </a:rPr>
              <a:t>and your sons do not walk in your ways. </a:t>
            </a:r>
            <a:r>
              <a:rPr lang="en-US" sz="2000" b="1" dirty="0"/>
              <a:t>Now appoint a king for us to judge us like all the nations." (</a:t>
            </a:r>
            <a:r>
              <a:rPr lang="en-US" sz="2000" b="1" dirty="0">
                <a:solidFill>
                  <a:srgbClr val="C00000"/>
                </a:solidFill>
                <a:effectLst>
                  <a:outerShdw blurRad="38100" dist="38100" dir="2700000" algn="tl">
                    <a:srgbClr val="000000">
                      <a:alpha val="43137"/>
                    </a:srgbClr>
                  </a:outerShdw>
                </a:effectLst>
              </a:rPr>
              <a:t>1 Sam. 8:4-5 </a:t>
            </a:r>
            <a:r>
              <a:rPr lang="en-US" sz="2000" b="1" dirty="0"/>
              <a:t>NAS)</a:t>
            </a:r>
          </a:p>
        </p:txBody>
      </p:sp>
      <p:sp>
        <p:nvSpPr>
          <p:cNvPr id="15" name="Rectangle 14">
            <a:extLst>
              <a:ext uri="{FF2B5EF4-FFF2-40B4-BE49-F238E27FC236}">
                <a16:creationId xmlns:a16="http://schemas.microsoft.com/office/drawing/2014/main" id="{0FCD8EAD-1709-491D-8B06-A4C4D4D2B12D}"/>
              </a:ext>
            </a:extLst>
          </p:cNvPr>
          <p:cNvSpPr/>
          <p:nvPr/>
        </p:nvSpPr>
        <p:spPr>
          <a:xfrm>
            <a:off x="6776471" y="4423195"/>
            <a:ext cx="5294889" cy="1265830"/>
          </a:xfrm>
          <a:prstGeom prst="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400" b="1" dirty="0">
                <a:solidFill>
                  <a:schemeClr val="tx1"/>
                </a:solidFill>
              </a:rPr>
              <a:t> Bathsheba         </a:t>
            </a:r>
            <a:r>
              <a:rPr lang="en-US" sz="2400" b="1" dirty="0">
                <a:solidFill>
                  <a:srgbClr val="C00000"/>
                </a:solidFill>
                <a:effectLst>
                  <a:outerShdw blurRad="38100" dist="38100" dir="2700000" algn="tl">
                    <a:srgbClr val="000000">
                      <a:alpha val="43137"/>
                    </a:srgbClr>
                  </a:outerShdw>
                </a:effectLst>
              </a:rPr>
              <a:t>The Lingering Effects </a:t>
            </a:r>
            <a:endParaRPr lang="en-US" sz="2400" b="1" dirty="0">
              <a:solidFill>
                <a:schemeClr val="tx1"/>
              </a:solidFill>
            </a:endParaRPr>
          </a:p>
          <a:p>
            <a:r>
              <a:rPr lang="en-US" sz="2400" b="1" dirty="0">
                <a:solidFill>
                  <a:schemeClr val="tx1"/>
                </a:solidFill>
              </a:rPr>
              <a:t>      Uriah                    </a:t>
            </a:r>
            <a:r>
              <a:rPr lang="en-US" sz="2400" b="1" dirty="0">
                <a:solidFill>
                  <a:srgbClr val="C00000"/>
                </a:solidFill>
                <a:effectLst>
                  <a:outerShdw blurRad="38100" dist="38100" dir="2700000" algn="tl">
                    <a:srgbClr val="000000">
                      <a:alpha val="43137"/>
                    </a:srgbClr>
                  </a:outerShdw>
                </a:effectLst>
              </a:rPr>
              <a:t>of David’s Sins</a:t>
            </a:r>
            <a:endParaRPr lang="en-US" sz="2400" b="1" dirty="0">
              <a:solidFill>
                <a:schemeClr val="tx1"/>
              </a:solidFill>
            </a:endParaRPr>
          </a:p>
          <a:p>
            <a:r>
              <a:rPr lang="en-US" sz="2400" b="1" dirty="0">
                <a:solidFill>
                  <a:srgbClr val="C00000"/>
                </a:solidFill>
                <a:effectLst>
                  <a:outerShdw blurRad="38100" dist="38100" dir="2700000" algn="tl">
                    <a:srgbClr val="000000">
                      <a:alpha val="43137"/>
                    </a:srgbClr>
                  </a:outerShdw>
                </a:effectLst>
              </a:rPr>
              <a:t>   2 Sam. 11                 2 Sam. 12-24</a:t>
            </a:r>
          </a:p>
        </p:txBody>
      </p:sp>
      <p:cxnSp>
        <p:nvCxnSpPr>
          <p:cNvPr id="17" name="Straight Connector 16">
            <a:extLst>
              <a:ext uri="{FF2B5EF4-FFF2-40B4-BE49-F238E27FC236}">
                <a16:creationId xmlns:a16="http://schemas.microsoft.com/office/drawing/2014/main" id="{A3A5192E-97DA-4378-B662-C49312475242}"/>
              </a:ext>
            </a:extLst>
          </p:cNvPr>
          <p:cNvCxnSpPr>
            <a:cxnSpLocks/>
          </p:cNvCxnSpPr>
          <p:nvPr/>
        </p:nvCxnSpPr>
        <p:spPr>
          <a:xfrm>
            <a:off x="8369590" y="3465512"/>
            <a:ext cx="39118" cy="2209424"/>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9E4CACA-C019-465C-B4C0-F93E0B4817D0}"/>
              </a:ext>
            </a:extLst>
          </p:cNvPr>
          <p:cNvCxnSpPr>
            <a:cxnSpLocks/>
            <a:stCxn id="2" idx="2"/>
          </p:cNvCxnSpPr>
          <p:nvPr/>
        </p:nvCxnSpPr>
        <p:spPr>
          <a:xfrm>
            <a:off x="6096000" y="726706"/>
            <a:ext cx="0" cy="6074732"/>
          </a:xfrm>
          <a:prstGeom prst="line">
            <a:avLst/>
          </a:prstGeom>
          <a:ln w="762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0BF60D0-544F-4D6A-B909-DB619E7FE677}"/>
              </a:ext>
            </a:extLst>
          </p:cNvPr>
          <p:cNvSpPr txBox="1"/>
          <p:nvPr/>
        </p:nvSpPr>
        <p:spPr>
          <a:xfrm>
            <a:off x="-54864" y="732519"/>
            <a:ext cx="5449824" cy="769441"/>
          </a:xfrm>
          <a:prstGeom prst="rect">
            <a:avLst/>
          </a:prstGeom>
          <a:noFill/>
        </p:spPr>
        <p:txBody>
          <a:bodyPr wrap="square" rtlCol="0" anchor="ctr">
            <a:spAutoFit/>
          </a:bodyPr>
          <a:lstStyle/>
          <a:p>
            <a:pPr algn="ctr"/>
            <a:r>
              <a:rPr lang="en-US" sz="4400" dirty="0">
                <a:solidFill>
                  <a:srgbClr val="FFFF00"/>
                </a:solidFill>
                <a:effectLst>
                  <a:outerShdw blurRad="38100" dist="38100" dir="2700000" algn="tl">
                    <a:srgbClr val="000000">
                      <a:alpha val="43137"/>
                    </a:srgbClr>
                  </a:outerShdw>
                </a:effectLst>
                <a:highlight>
                  <a:srgbClr val="800000"/>
                </a:highlight>
              </a:rPr>
              <a:t>1 Samuel</a:t>
            </a:r>
          </a:p>
        </p:txBody>
      </p:sp>
      <p:sp>
        <p:nvSpPr>
          <p:cNvPr id="25" name="TextBox 24">
            <a:extLst>
              <a:ext uri="{FF2B5EF4-FFF2-40B4-BE49-F238E27FC236}">
                <a16:creationId xmlns:a16="http://schemas.microsoft.com/office/drawing/2014/main" id="{AEB7DE5C-FE41-432E-B0F5-1BE3DE5B0260}"/>
              </a:ext>
            </a:extLst>
          </p:cNvPr>
          <p:cNvSpPr txBox="1"/>
          <p:nvPr/>
        </p:nvSpPr>
        <p:spPr>
          <a:xfrm>
            <a:off x="6350505" y="740541"/>
            <a:ext cx="5449824" cy="769441"/>
          </a:xfrm>
          <a:prstGeom prst="rect">
            <a:avLst/>
          </a:prstGeom>
          <a:noFill/>
        </p:spPr>
        <p:txBody>
          <a:bodyPr wrap="square" rtlCol="0" anchor="ctr">
            <a:spAutoFit/>
          </a:bodyPr>
          <a:lstStyle/>
          <a:p>
            <a:pPr algn="ctr"/>
            <a:r>
              <a:rPr lang="en-US" sz="4400" dirty="0">
                <a:solidFill>
                  <a:srgbClr val="FFFF00"/>
                </a:solidFill>
                <a:effectLst>
                  <a:outerShdw blurRad="38100" dist="38100" dir="2700000" algn="tl">
                    <a:srgbClr val="000000">
                      <a:alpha val="43137"/>
                    </a:srgbClr>
                  </a:outerShdw>
                </a:effectLst>
                <a:highlight>
                  <a:srgbClr val="800000"/>
                </a:highlight>
              </a:rPr>
              <a:t>2 Samuel</a:t>
            </a:r>
          </a:p>
        </p:txBody>
      </p:sp>
      <p:sp>
        <p:nvSpPr>
          <p:cNvPr id="7" name="Rectangle 6">
            <a:extLst>
              <a:ext uri="{FF2B5EF4-FFF2-40B4-BE49-F238E27FC236}">
                <a16:creationId xmlns:a16="http://schemas.microsoft.com/office/drawing/2014/main" id="{66828A65-973A-4A52-9D88-8E53CCB6E4C9}"/>
              </a:ext>
            </a:extLst>
          </p:cNvPr>
          <p:cNvSpPr/>
          <p:nvPr/>
        </p:nvSpPr>
        <p:spPr>
          <a:xfrm>
            <a:off x="1404364" y="1643296"/>
            <a:ext cx="4117848" cy="1986831"/>
          </a:xfrm>
          <a:prstGeom prst="rect">
            <a:avLst/>
          </a:prstGeom>
          <a:noFill/>
          <a:ln w="762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dirty="0">
                <a:solidFill>
                  <a:schemeClr val="tx1"/>
                </a:solidFill>
              </a:rPr>
              <a:t>          Samuel</a:t>
            </a:r>
          </a:p>
          <a:p>
            <a:r>
              <a:rPr lang="en-US" sz="2400" b="1" dirty="0">
                <a:solidFill>
                  <a:schemeClr val="tx1"/>
                </a:solidFill>
              </a:rPr>
              <a:t>              </a:t>
            </a:r>
            <a:endParaRPr lang="en-US" sz="2000" b="1" dirty="0">
              <a:solidFill>
                <a:schemeClr val="tx1"/>
              </a:solidFill>
            </a:endParaRPr>
          </a:p>
        </p:txBody>
      </p:sp>
      <p:sp>
        <p:nvSpPr>
          <p:cNvPr id="16" name="Rectangle 15">
            <a:extLst>
              <a:ext uri="{FF2B5EF4-FFF2-40B4-BE49-F238E27FC236}">
                <a16:creationId xmlns:a16="http://schemas.microsoft.com/office/drawing/2014/main" id="{D392C271-E53C-4A19-B9BB-8200EEF260D4}"/>
              </a:ext>
            </a:extLst>
          </p:cNvPr>
          <p:cNvSpPr/>
          <p:nvPr/>
        </p:nvSpPr>
        <p:spPr>
          <a:xfrm>
            <a:off x="1951897" y="4172313"/>
            <a:ext cx="857575" cy="65029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Joel</a:t>
            </a:r>
          </a:p>
          <a:p>
            <a:pPr algn="ctr"/>
            <a:r>
              <a:rPr lang="en-US" b="1" dirty="0">
                <a:solidFill>
                  <a:schemeClr val="tx1"/>
                </a:solidFill>
              </a:rPr>
              <a:t>Abijah</a:t>
            </a:r>
          </a:p>
        </p:txBody>
      </p:sp>
      <p:cxnSp>
        <p:nvCxnSpPr>
          <p:cNvPr id="19" name="Straight Arrow Connector 18">
            <a:extLst>
              <a:ext uri="{FF2B5EF4-FFF2-40B4-BE49-F238E27FC236}">
                <a16:creationId xmlns:a16="http://schemas.microsoft.com/office/drawing/2014/main" id="{E814665C-DD36-436A-8C76-5AC5047F43EA}"/>
              </a:ext>
            </a:extLst>
          </p:cNvPr>
          <p:cNvCxnSpPr>
            <a:cxnSpLocks/>
          </p:cNvCxnSpPr>
          <p:nvPr/>
        </p:nvCxnSpPr>
        <p:spPr>
          <a:xfrm>
            <a:off x="2382938" y="3465512"/>
            <a:ext cx="2080" cy="6703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EA6C879-61EE-4647-9E87-0215FF86776B}"/>
              </a:ext>
            </a:extLst>
          </p:cNvPr>
          <p:cNvCxnSpPr/>
          <p:nvPr/>
        </p:nvCxnSpPr>
        <p:spPr>
          <a:xfrm>
            <a:off x="0" y="3729620"/>
            <a:ext cx="121920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DC7FFA-3CAE-476D-823F-8468B7626761}"/>
              </a:ext>
            </a:extLst>
          </p:cNvPr>
          <p:cNvSpPr/>
          <p:nvPr/>
        </p:nvSpPr>
        <p:spPr>
          <a:xfrm>
            <a:off x="4364019" y="2079109"/>
            <a:ext cx="728084" cy="646331"/>
          </a:xfrm>
          <a:prstGeom prst="rect">
            <a:avLst/>
          </a:prstGeom>
        </p:spPr>
        <p:txBody>
          <a:bodyPr wrap="none">
            <a:spAutoFit/>
          </a:bodyPr>
          <a:lstStyle/>
          <a:p>
            <a:r>
              <a:rPr lang="en-US" b="1" dirty="0">
                <a:solidFill>
                  <a:srgbClr val="7030A0"/>
                </a:solidFill>
              </a:rPr>
              <a:t> ●   ●</a:t>
            </a:r>
          </a:p>
          <a:p>
            <a:r>
              <a:rPr lang="en-US" b="1" dirty="0">
                <a:solidFill>
                  <a:srgbClr val="7030A0"/>
                </a:solidFill>
              </a:rPr>
              <a:t>16 17</a:t>
            </a:r>
            <a:endParaRPr lang="en-US" dirty="0">
              <a:solidFill>
                <a:srgbClr val="7030A0"/>
              </a:solidFill>
            </a:endParaRPr>
          </a:p>
        </p:txBody>
      </p:sp>
      <p:sp>
        <p:nvSpPr>
          <p:cNvPr id="18" name="Rectangle 17">
            <a:extLst>
              <a:ext uri="{FF2B5EF4-FFF2-40B4-BE49-F238E27FC236}">
                <a16:creationId xmlns:a16="http://schemas.microsoft.com/office/drawing/2014/main" id="{8AFD50BF-BE36-49DA-B815-CAA9BFE208A4}"/>
              </a:ext>
            </a:extLst>
          </p:cNvPr>
          <p:cNvSpPr/>
          <p:nvPr/>
        </p:nvSpPr>
        <p:spPr>
          <a:xfrm>
            <a:off x="3231025" y="4037893"/>
            <a:ext cx="728084" cy="646331"/>
          </a:xfrm>
          <a:prstGeom prst="rect">
            <a:avLst/>
          </a:prstGeom>
        </p:spPr>
        <p:txBody>
          <a:bodyPr wrap="none">
            <a:spAutoFit/>
          </a:bodyPr>
          <a:lstStyle/>
          <a:p>
            <a:r>
              <a:rPr lang="en-US" b="1" dirty="0"/>
              <a:t> ●   ●</a:t>
            </a:r>
          </a:p>
          <a:p>
            <a:r>
              <a:rPr lang="en-US" b="1" dirty="0"/>
              <a:t>13 15</a:t>
            </a:r>
            <a:endParaRPr lang="en-US" dirty="0"/>
          </a:p>
        </p:txBody>
      </p:sp>
      <p:sp>
        <p:nvSpPr>
          <p:cNvPr id="20" name="Rectangle 19">
            <a:extLst>
              <a:ext uri="{FF2B5EF4-FFF2-40B4-BE49-F238E27FC236}">
                <a16:creationId xmlns:a16="http://schemas.microsoft.com/office/drawing/2014/main" id="{1E859D07-B2AF-443C-9667-43E95D5DA88F}"/>
              </a:ext>
            </a:extLst>
          </p:cNvPr>
          <p:cNvSpPr/>
          <p:nvPr/>
        </p:nvSpPr>
        <p:spPr>
          <a:xfrm>
            <a:off x="5533130" y="4037892"/>
            <a:ext cx="482824" cy="646331"/>
          </a:xfrm>
          <a:prstGeom prst="rect">
            <a:avLst/>
          </a:prstGeom>
        </p:spPr>
        <p:txBody>
          <a:bodyPr wrap="none">
            <a:spAutoFit/>
          </a:bodyPr>
          <a:lstStyle/>
          <a:p>
            <a:r>
              <a:rPr lang="en-US" b="1" dirty="0"/>
              <a:t>  ●</a:t>
            </a:r>
          </a:p>
          <a:p>
            <a:r>
              <a:rPr lang="en-US" b="1" dirty="0"/>
              <a:t> 28</a:t>
            </a:r>
            <a:endParaRPr lang="en-US" dirty="0"/>
          </a:p>
        </p:txBody>
      </p:sp>
      <p:sp>
        <p:nvSpPr>
          <p:cNvPr id="21" name="Rectangle 20">
            <a:extLst>
              <a:ext uri="{FF2B5EF4-FFF2-40B4-BE49-F238E27FC236}">
                <a16:creationId xmlns:a16="http://schemas.microsoft.com/office/drawing/2014/main" id="{F3AF65D9-B7A6-48D7-8A63-B4D72F558D46}"/>
              </a:ext>
            </a:extLst>
          </p:cNvPr>
          <p:cNvSpPr/>
          <p:nvPr/>
        </p:nvSpPr>
        <p:spPr>
          <a:xfrm>
            <a:off x="6589722" y="2068372"/>
            <a:ext cx="931513" cy="646331"/>
          </a:xfrm>
          <a:prstGeom prst="rect">
            <a:avLst/>
          </a:prstGeom>
        </p:spPr>
        <p:txBody>
          <a:bodyPr wrap="square">
            <a:spAutoFit/>
          </a:bodyPr>
          <a:lstStyle/>
          <a:p>
            <a:r>
              <a:rPr lang="en-US" b="1" dirty="0">
                <a:solidFill>
                  <a:srgbClr val="7030A0"/>
                </a:solidFill>
              </a:rPr>
              <a:t> ● ● </a:t>
            </a:r>
            <a:r>
              <a:rPr lang="en-US" sz="100" b="1" dirty="0">
                <a:solidFill>
                  <a:srgbClr val="7030A0"/>
                </a:solidFill>
              </a:rPr>
              <a:t>  </a:t>
            </a:r>
            <a:r>
              <a:rPr lang="en-US" b="1" dirty="0">
                <a:solidFill>
                  <a:srgbClr val="7030A0"/>
                </a:solidFill>
              </a:rPr>
              <a:t>●</a:t>
            </a:r>
          </a:p>
          <a:p>
            <a:r>
              <a:rPr lang="en-US" b="1" dirty="0">
                <a:solidFill>
                  <a:srgbClr val="7030A0"/>
                </a:solidFill>
              </a:rPr>
              <a:t> 5 </a:t>
            </a:r>
            <a:r>
              <a:rPr lang="en-US" sz="100" b="1" dirty="0">
                <a:solidFill>
                  <a:srgbClr val="7030A0"/>
                </a:solidFill>
              </a:rPr>
              <a:t>           </a:t>
            </a:r>
            <a:r>
              <a:rPr lang="en-US" b="1" dirty="0">
                <a:solidFill>
                  <a:srgbClr val="7030A0"/>
                </a:solidFill>
              </a:rPr>
              <a:t>6  7</a:t>
            </a:r>
            <a:endParaRPr lang="en-US" dirty="0">
              <a:solidFill>
                <a:srgbClr val="7030A0"/>
              </a:solidFill>
            </a:endParaRPr>
          </a:p>
        </p:txBody>
      </p:sp>
      <p:sp>
        <p:nvSpPr>
          <p:cNvPr id="22" name="Rectangle 21">
            <a:extLst>
              <a:ext uri="{FF2B5EF4-FFF2-40B4-BE49-F238E27FC236}">
                <a16:creationId xmlns:a16="http://schemas.microsoft.com/office/drawing/2014/main" id="{A9323EF1-C940-4F66-B54F-FA867FF20A84}"/>
              </a:ext>
            </a:extLst>
          </p:cNvPr>
          <p:cNvSpPr/>
          <p:nvPr/>
        </p:nvSpPr>
        <p:spPr>
          <a:xfrm>
            <a:off x="3082825" y="2882575"/>
            <a:ext cx="471604" cy="646331"/>
          </a:xfrm>
          <a:prstGeom prst="rect">
            <a:avLst/>
          </a:prstGeom>
        </p:spPr>
        <p:txBody>
          <a:bodyPr wrap="none">
            <a:spAutoFit/>
          </a:bodyPr>
          <a:lstStyle/>
          <a:p>
            <a:r>
              <a:rPr lang="en-US" b="1" dirty="0">
                <a:solidFill>
                  <a:srgbClr val="0000FF"/>
                </a:solidFill>
              </a:rPr>
              <a:t>  ●</a:t>
            </a:r>
          </a:p>
          <a:p>
            <a:r>
              <a:rPr lang="en-US" b="1" dirty="0">
                <a:solidFill>
                  <a:srgbClr val="0000FF"/>
                </a:solidFill>
              </a:rPr>
              <a:t> 12</a:t>
            </a:r>
            <a:endParaRPr lang="en-US" dirty="0">
              <a:solidFill>
                <a:srgbClr val="0000FF"/>
              </a:solidFill>
            </a:endParaRPr>
          </a:p>
        </p:txBody>
      </p:sp>
      <p:sp>
        <p:nvSpPr>
          <p:cNvPr id="26" name="Rectangle 25">
            <a:extLst>
              <a:ext uri="{FF2B5EF4-FFF2-40B4-BE49-F238E27FC236}">
                <a16:creationId xmlns:a16="http://schemas.microsoft.com/office/drawing/2014/main" id="{2ED69819-5FB0-472F-832F-96AD872C7D25}"/>
              </a:ext>
            </a:extLst>
          </p:cNvPr>
          <p:cNvSpPr/>
          <p:nvPr/>
        </p:nvSpPr>
        <p:spPr>
          <a:xfrm>
            <a:off x="5413132" y="2882931"/>
            <a:ext cx="471604" cy="646331"/>
          </a:xfrm>
          <a:prstGeom prst="rect">
            <a:avLst/>
          </a:prstGeom>
        </p:spPr>
        <p:txBody>
          <a:bodyPr wrap="none">
            <a:spAutoFit/>
          </a:bodyPr>
          <a:lstStyle/>
          <a:p>
            <a:r>
              <a:rPr lang="en-US" b="1" dirty="0">
                <a:solidFill>
                  <a:srgbClr val="0000FF"/>
                </a:solidFill>
              </a:rPr>
              <a:t>  ●</a:t>
            </a:r>
          </a:p>
          <a:p>
            <a:r>
              <a:rPr lang="en-US" b="1" dirty="0">
                <a:solidFill>
                  <a:srgbClr val="0000FF"/>
                </a:solidFill>
              </a:rPr>
              <a:t> 25</a:t>
            </a:r>
            <a:endParaRPr lang="en-US" dirty="0">
              <a:solidFill>
                <a:srgbClr val="0000FF"/>
              </a:solidFill>
            </a:endParaRPr>
          </a:p>
        </p:txBody>
      </p:sp>
    </p:spTree>
    <p:extLst>
      <p:ext uri="{BB962C8B-B14F-4D97-AF65-F5344CB8AC3E}">
        <p14:creationId xmlns:p14="http://schemas.microsoft.com/office/powerpoint/2010/main" val="231275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500"/>
                                        <p:tgtEl>
                                          <p:spTgt spid="19"/>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par>
                                <p:cTn id="47" presetID="2" presetClass="entr" presetSubtype="9"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0-#ppt_w/2"/>
                                          </p:val>
                                        </p:tav>
                                        <p:tav tm="100000">
                                          <p:val>
                                            <p:strVal val="#ppt_x"/>
                                          </p:val>
                                        </p:tav>
                                      </p:tavLst>
                                    </p:anim>
                                    <p:anim calcmode="lin" valueType="num">
                                      <p:cBhvr additive="base">
                                        <p:cTn id="50" dur="500" fill="hold"/>
                                        <p:tgtEl>
                                          <p:spTgt spid="3"/>
                                        </p:tgtEl>
                                        <p:attrNameLst>
                                          <p:attrName>ppt_y</p:attrName>
                                        </p:attrNameLst>
                                      </p:cBhvr>
                                      <p:tavLst>
                                        <p:tav tm="0">
                                          <p:val>
                                            <p:strVal val="0-#ppt_h/2"/>
                                          </p:val>
                                        </p:tav>
                                        <p:tav tm="100000">
                                          <p:val>
                                            <p:strVal val="#ppt_y"/>
                                          </p:val>
                                        </p:tav>
                                      </p:tavLst>
                                    </p:anim>
                                  </p:childTnLst>
                                </p:cTn>
                              </p:par>
                              <p:par>
                                <p:cTn id="51" presetID="2" presetClass="entr" presetSubtype="9"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0-#ppt_w/2"/>
                                          </p:val>
                                        </p:tav>
                                        <p:tav tm="100000">
                                          <p:val>
                                            <p:strVal val="#ppt_x"/>
                                          </p:val>
                                        </p:tav>
                                      </p:tavLst>
                                    </p:anim>
                                    <p:anim calcmode="lin" valueType="num">
                                      <p:cBhvr additive="base">
                                        <p:cTn id="54" dur="500" fill="hold"/>
                                        <p:tgtEl>
                                          <p:spTgt spid="18"/>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0-#ppt_w/2"/>
                                          </p:val>
                                        </p:tav>
                                        <p:tav tm="100000">
                                          <p:val>
                                            <p:strVal val="#ppt_x"/>
                                          </p:val>
                                        </p:tav>
                                      </p:tavLst>
                                    </p:anim>
                                    <p:anim calcmode="lin" valueType="num">
                                      <p:cBhvr additive="base">
                                        <p:cTn id="62" dur="500" fill="hold"/>
                                        <p:tgtEl>
                                          <p:spTgt spid="21"/>
                                        </p:tgtEl>
                                        <p:attrNameLst>
                                          <p:attrName>ppt_y</p:attrName>
                                        </p:attrNameLst>
                                      </p:cBhvr>
                                      <p:tavLst>
                                        <p:tav tm="0">
                                          <p:val>
                                            <p:strVal val="0-#ppt_h/2"/>
                                          </p:val>
                                        </p:tav>
                                        <p:tav tm="100000">
                                          <p:val>
                                            <p:strVal val="#ppt_y"/>
                                          </p:val>
                                        </p:tav>
                                      </p:tavLst>
                                    </p:anim>
                                  </p:childTnLst>
                                </p:cTn>
                              </p:par>
                              <p:par>
                                <p:cTn id="63" presetID="2" presetClass="entr" presetSubtype="9"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0-#ppt_w/2"/>
                                          </p:val>
                                        </p:tav>
                                        <p:tav tm="100000">
                                          <p:val>
                                            <p:strVal val="#ppt_x"/>
                                          </p:val>
                                        </p:tav>
                                      </p:tavLst>
                                    </p:anim>
                                    <p:anim calcmode="lin" valueType="num">
                                      <p:cBhvr additive="base">
                                        <p:cTn id="66" dur="500" fill="hold"/>
                                        <p:tgtEl>
                                          <p:spTgt spid="22"/>
                                        </p:tgtEl>
                                        <p:attrNameLst>
                                          <p:attrName>ppt_y</p:attrName>
                                        </p:attrNameLst>
                                      </p:cBhvr>
                                      <p:tavLst>
                                        <p:tav tm="0">
                                          <p:val>
                                            <p:strVal val="0-#ppt_h/2"/>
                                          </p:val>
                                        </p:tav>
                                        <p:tav tm="100000">
                                          <p:val>
                                            <p:strVal val="#ppt_y"/>
                                          </p:val>
                                        </p:tav>
                                      </p:tavLst>
                                    </p:anim>
                                  </p:childTnLst>
                                </p:cTn>
                              </p:par>
                              <p:par>
                                <p:cTn id="67" presetID="2" presetClass="entr" presetSubtype="9"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500" fill="hold"/>
                                        <p:tgtEl>
                                          <p:spTgt spid="26"/>
                                        </p:tgtEl>
                                        <p:attrNameLst>
                                          <p:attrName>ppt_x</p:attrName>
                                        </p:attrNameLst>
                                      </p:cBhvr>
                                      <p:tavLst>
                                        <p:tav tm="0">
                                          <p:val>
                                            <p:strVal val="0-#ppt_w/2"/>
                                          </p:val>
                                        </p:tav>
                                        <p:tav tm="100000">
                                          <p:val>
                                            <p:strVal val="#ppt_x"/>
                                          </p:val>
                                        </p:tav>
                                      </p:tavLst>
                                    </p:anim>
                                    <p:anim calcmode="lin" valueType="num">
                                      <p:cBhvr additive="base">
                                        <p:cTn id="7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animBg="1"/>
      <p:bldP spid="8" grpId="0" animBg="1"/>
      <p:bldP spid="14" grpId="0" animBg="1"/>
      <p:bldP spid="15" grpId="0" animBg="1"/>
      <p:bldP spid="7" grpId="0" animBg="1"/>
      <p:bldP spid="16" grpId="0" animBg="1"/>
      <p:bldP spid="3" grpId="0"/>
      <p:bldP spid="18" grpId="0"/>
      <p:bldP spid="20" grpId="0"/>
      <p:bldP spid="21" grpId="0"/>
      <p:bldP spid="22"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630588F-3C39-45AB-B257-75F7158D1F25}"/>
              </a:ext>
            </a:extLst>
          </p:cNvPr>
          <p:cNvSpPr/>
          <p:nvPr/>
        </p:nvSpPr>
        <p:spPr>
          <a:xfrm>
            <a:off x="0" y="785813"/>
            <a:ext cx="12192000" cy="6095518"/>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a:lstStyle/>
          <a:p>
            <a:pPr algn="ctr">
              <a:defRPr/>
            </a:pPr>
            <a:r>
              <a:rPr lang="en-US" sz="2400" b="1" dirty="0">
                <a:solidFill>
                  <a:schemeClr val="tx1"/>
                </a:solidFill>
              </a:rPr>
              <a:t>Nathan’s prophecy concerning David after David confessed his sin with Bathsheba</a:t>
            </a:r>
          </a:p>
          <a:p>
            <a:pPr>
              <a:defRPr/>
            </a:pPr>
            <a:r>
              <a:rPr lang="en-US" sz="2800" b="1" baseline="30000" dirty="0">
                <a:solidFill>
                  <a:schemeClr val="tx1"/>
                </a:solidFill>
                <a:effectLst>
                  <a:outerShdw blurRad="38100" dist="38100" dir="2700000" algn="tl">
                    <a:srgbClr val="000000">
                      <a:alpha val="43137"/>
                    </a:srgbClr>
                  </a:outerShdw>
                </a:effectLst>
                <a:highlight>
                  <a:srgbClr val="FFFF00"/>
                </a:highlight>
              </a:rPr>
              <a:t>9</a:t>
            </a:r>
            <a:r>
              <a:rPr lang="en-US" sz="2800" dirty="0">
                <a:solidFill>
                  <a:schemeClr val="tx1"/>
                </a:solidFill>
              </a:rPr>
              <a:t> 'Why have you </a:t>
            </a:r>
            <a:r>
              <a:rPr lang="en-US" sz="2800" dirty="0">
                <a:solidFill>
                  <a:schemeClr val="tx1"/>
                </a:solidFill>
                <a:uFill>
                  <a:solidFill>
                    <a:srgbClr val="FFFF00"/>
                  </a:solidFill>
                </a:uFill>
              </a:rPr>
              <a:t>despised the word of the LORD</a:t>
            </a:r>
            <a:r>
              <a:rPr lang="en-US" sz="2800" dirty="0">
                <a:solidFill>
                  <a:schemeClr val="tx1"/>
                </a:solidFill>
              </a:rPr>
              <a:t> by doing evil in His sight? You have struck down Uriah the Hittite with the sword, have taken his wife to be your wife, and have killed him with the sword of the sons of Ammon. </a:t>
            </a:r>
            <a:r>
              <a:rPr lang="en-US" sz="2800" b="1" baseline="30000" dirty="0">
                <a:solidFill>
                  <a:schemeClr val="tx1"/>
                </a:solidFill>
                <a:effectLst>
                  <a:outerShdw blurRad="38100" dist="38100" dir="2700000" algn="tl">
                    <a:srgbClr val="000000">
                      <a:alpha val="43137"/>
                    </a:srgbClr>
                  </a:outerShdw>
                </a:effectLst>
                <a:highlight>
                  <a:srgbClr val="FFFF00"/>
                </a:highlight>
              </a:rPr>
              <a:t>10</a:t>
            </a:r>
            <a:r>
              <a:rPr lang="en-US" sz="2800" dirty="0">
                <a:solidFill>
                  <a:schemeClr val="tx1"/>
                </a:solidFill>
              </a:rPr>
              <a:t> 'Now therefore, the sword shall never depart from your house, because you have despised Me and have taken the wife of Uriah the Hittite to be your wife.’ </a:t>
            </a:r>
            <a:r>
              <a:rPr lang="en-US" sz="2800" b="1" baseline="30000" dirty="0">
                <a:solidFill>
                  <a:schemeClr val="tx1"/>
                </a:solidFill>
                <a:effectLst>
                  <a:outerShdw blurRad="38100" dist="38100" dir="2700000" algn="tl">
                    <a:srgbClr val="000000">
                      <a:alpha val="43137"/>
                    </a:srgbClr>
                  </a:outerShdw>
                </a:effectLst>
                <a:highlight>
                  <a:srgbClr val="FFFF00"/>
                </a:highlight>
              </a:rPr>
              <a:t>11</a:t>
            </a:r>
            <a:r>
              <a:rPr lang="en-US" sz="2800" dirty="0">
                <a:solidFill>
                  <a:schemeClr val="tx1"/>
                </a:solidFill>
              </a:rPr>
              <a:t> "Thus says the LORD, 'Behold, I will raise up evil against you from your own household; I will even take your wives before your eyes, and give </a:t>
            </a:r>
            <a:r>
              <a:rPr lang="en-US" sz="2800" i="1" dirty="0">
                <a:solidFill>
                  <a:schemeClr val="tx1"/>
                </a:solidFill>
              </a:rPr>
              <a:t>them </a:t>
            </a:r>
            <a:r>
              <a:rPr lang="en-US" sz="2800" dirty="0">
                <a:solidFill>
                  <a:schemeClr val="tx1"/>
                </a:solidFill>
              </a:rPr>
              <a:t>to your companion, and he shall lie with your wives in broad daylight. </a:t>
            </a:r>
            <a:r>
              <a:rPr lang="en-US" sz="2800" b="1" baseline="30000" dirty="0">
                <a:solidFill>
                  <a:schemeClr val="tx1"/>
                </a:solidFill>
                <a:effectLst>
                  <a:outerShdw blurRad="38100" dist="38100" dir="2700000" algn="tl">
                    <a:srgbClr val="000000">
                      <a:alpha val="43137"/>
                    </a:srgbClr>
                  </a:outerShdw>
                </a:effectLst>
                <a:highlight>
                  <a:srgbClr val="FFFF00"/>
                </a:highlight>
              </a:rPr>
              <a:t>12</a:t>
            </a:r>
            <a:r>
              <a:rPr lang="en-US" sz="2800" dirty="0">
                <a:solidFill>
                  <a:schemeClr val="tx1"/>
                </a:solidFill>
              </a:rPr>
              <a:t> 'Indeed you did it secretly, but I will do this thing before all Israel, and under the sun.'" </a:t>
            </a:r>
            <a:r>
              <a:rPr lang="en-US" sz="2800" b="1" baseline="30000" dirty="0">
                <a:solidFill>
                  <a:schemeClr val="tx1"/>
                </a:solidFill>
                <a:effectLst>
                  <a:outerShdw blurRad="38100" dist="38100" dir="2700000" algn="tl">
                    <a:srgbClr val="000000">
                      <a:alpha val="43137"/>
                    </a:srgbClr>
                  </a:outerShdw>
                </a:effectLst>
                <a:highlight>
                  <a:srgbClr val="FFFF00"/>
                </a:highlight>
              </a:rPr>
              <a:t>13</a:t>
            </a:r>
            <a:r>
              <a:rPr lang="en-US" sz="2800" dirty="0">
                <a:solidFill>
                  <a:schemeClr val="tx1"/>
                </a:solidFill>
              </a:rPr>
              <a:t> Then David said to Nathan, </a:t>
            </a:r>
            <a:r>
              <a:rPr lang="en-US" sz="2800" b="1" dirty="0">
                <a:solidFill>
                  <a:schemeClr val="tx1"/>
                </a:solidFill>
                <a:effectLst>
                  <a:outerShdw blurRad="38100" dist="38100" dir="2700000" algn="tl">
                    <a:srgbClr val="000000">
                      <a:alpha val="43137"/>
                    </a:srgbClr>
                  </a:outerShdw>
                </a:effectLst>
                <a:highlight>
                  <a:srgbClr val="FFFF00"/>
                </a:highlight>
              </a:rPr>
              <a:t>"I have sinned against the LORD."</a:t>
            </a:r>
            <a:r>
              <a:rPr lang="en-US" sz="2800" dirty="0">
                <a:solidFill>
                  <a:schemeClr val="tx1"/>
                </a:solidFill>
              </a:rPr>
              <a:t> And Nathan said to David, "The LORD also has taken away your sin; you shall not die. </a:t>
            </a:r>
            <a:r>
              <a:rPr lang="en-US" sz="2800" b="1" baseline="30000" dirty="0">
                <a:solidFill>
                  <a:schemeClr val="tx1"/>
                </a:solidFill>
                <a:effectLst>
                  <a:outerShdw blurRad="38100" dist="38100" dir="2700000" algn="tl">
                    <a:srgbClr val="000000">
                      <a:alpha val="43137"/>
                    </a:srgbClr>
                  </a:outerShdw>
                </a:effectLst>
                <a:highlight>
                  <a:srgbClr val="FFFF00"/>
                </a:highlight>
              </a:rPr>
              <a:t>14</a:t>
            </a:r>
            <a:r>
              <a:rPr lang="en-US" sz="2800" dirty="0">
                <a:solidFill>
                  <a:schemeClr val="tx1"/>
                </a:solidFill>
              </a:rPr>
              <a:t> </a:t>
            </a:r>
            <a:r>
              <a:rPr lang="en-US" sz="2800" u="sng" dirty="0">
                <a:solidFill>
                  <a:schemeClr val="tx1"/>
                </a:solidFill>
                <a:uFill>
                  <a:solidFill>
                    <a:srgbClr val="00B050"/>
                  </a:solidFill>
                </a:uFill>
              </a:rPr>
              <a:t>"However, because by this deed you have given occasion to the enemies of the LORD to blaspheme</a:t>
            </a:r>
            <a:r>
              <a:rPr lang="en-US" sz="2800" dirty="0">
                <a:solidFill>
                  <a:schemeClr val="tx1"/>
                </a:solidFill>
              </a:rPr>
              <a:t>, the child also that is born to you shall surely die.</a:t>
            </a:r>
          </a:p>
        </p:txBody>
      </p:sp>
      <p:sp>
        <p:nvSpPr>
          <p:cNvPr id="72706" name="Rectangle 2">
            <a:extLst>
              <a:ext uri="{FF2B5EF4-FFF2-40B4-BE49-F238E27FC236}">
                <a16:creationId xmlns:a16="http://schemas.microsoft.com/office/drawing/2014/main" id="{81CF6F95-51C4-4389-B285-63255B811CEE}"/>
              </a:ext>
            </a:extLst>
          </p:cNvPr>
          <p:cNvSpPr>
            <a:spLocks noGrp="1" noChangeArrowheads="1"/>
          </p:cNvSpPr>
          <p:nvPr>
            <p:ph type="title"/>
          </p:nvPr>
        </p:nvSpPr>
        <p:spPr>
          <a:xfrm>
            <a:off x="-96715" y="-76200"/>
            <a:ext cx="12397153" cy="862013"/>
          </a:xfrm>
          <a:solidFill>
            <a:srgbClr val="FFFF00"/>
          </a:solidFill>
          <a:ln w="76200">
            <a:solidFill>
              <a:srgbClr val="FFC000"/>
            </a:solidFill>
          </a:ln>
        </p:spPr>
        <p:txBody>
          <a:bodyPr/>
          <a:lstStyle/>
          <a:p>
            <a:pPr algn="ctr">
              <a:defRPr/>
            </a:pPr>
            <a:r>
              <a:rPr lang="en-US" altLang="en-US" sz="3800" b="1" i="1" dirty="0">
                <a:solidFill>
                  <a:srgbClr val="0000FF"/>
                </a:solidFill>
                <a:effectLst>
                  <a:outerShdw blurRad="38100" dist="38100" dir="2700000" algn="tl">
                    <a:srgbClr val="000000">
                      <a:alpha val="43137"/>
                    </a:srgbClr>
                  </a:outerShdw>
                </a:effectLst>
              </a:rPr>
              <a:t>Lingering Effects of David’s Sin </a:t>
            </a:r>
            <a:r>
              <a:rPr lang="en-US" sz="4000" b="1" dirty="0">
                <a:solidFill>
                  <a:srgbClr val="FF0000"/>
                </a:solidFill>
                <a:effectLst>
                  <a:outerShdw blurRad="38100" dist="38100" dir="2700000" algn="tl">
                    <a:srgbClr val="000000">
                      <a:alpha val="43137"/>
                    </a:srgbClr>
                  </a:outerShdw>
                </a:effectLst>
                <a:highlight>
                  <a:srgbClr val="FFFF00"/>
                </a:highlight>
              </a:rPr>
              <a:t>2 Samuel 12:9-14</a:t>
            </a:r>
            <a:endParaRPr lang="en-US" altLang="en-US" sz="3800" b="1" i="1" dirty="0">
              <a:solidFill>
                <a:srgbClr val="0000FF"/>
              </a:solidFill>
              <a:effectLst>
                <a:outerShdw blurRad="38100" dist="38100" dir="2700000" algn="tl">
                  <a:srgbClr val="000000">
                    <a:alpha val="43137"/>
                  </a:srgbClr>
                </a:outerShdw>
              </a:effectLst>
            </a:endParaRPr>
          </a:p>
        </p:txBody>
      </p:sp>
      <p:sp>
        <p:nvSpPr>
          <p:cNvPr id="101378" name="Rectangle 6">
            <a:extLst>
              <a:ext uri="{FF2B5EF4-FFF2-40B4-BE49-F238E27FC236}">
                <a16:creationId xmlns:a16="http://schemas.microsoft.com/office/drawing/2014/main" id="{228BD195-D5DA-4536-8EBD-5506221419D3}"/>
              </a:ext>
            </a:extLst>
          </p:cNvPr>
          <p:cNvSpPr>
            <a:spLocks noGrp="1" noChangeArrowheads="1"/>
          </p:cNvSpPr>
          <p:nvPr>
            <p:ph type="sldNum" sz="quarter" idx="12"/>
          </p:nvPr>
        </p:nvSpPr>
        <p:spPr>
          <a:xfrm>
            <a:off x="10058400" y="6443411"/>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E1DED933-D5AE-4223-A2CF-1150B51FE37C}" type="slidenum">
              <a:rPr lang="en-US" altLang="en-US" sz="1600" b="1">
                <a:solidFill>
                  <a:srgbClr val="FF0000"/>
                </a:solidFill>
                <a:effectLst>
                  <a:outerShdw blurRad="38100" dist="38100" dir="2700000" algn="tl">
                    <a:srgbClr val="000000">
                      <a:alpha val="43137"/>
                    </a:srgbClr>
                  </a:outerShdw>
                </a:effectLst>
                <a:highlight>
                  <a:srgbClr val="FFFF00"/>
                </a:highlight>
              </a:rPr>
              <a:pPr>
                <a:spcBef>
                  <a:spcPct val="0"/>
                </a:spcBef>
                <a:buFontTx/>
                <a:buNone/>
                <a:defRPr/>
              </a:pPr>
              <a:t>18</a:t>
            </a:fld>
            <a:endParaRPr lang="en-US" altLang="en-US" sz="1600" b="1" dirty="0">
              <a:solidFill>
                <a:srgbClr val="FF0000"/>
              </a:solidFill>
              <a:effectLst>
                <a:outerShdw blurRad="38100" dist="38100" dir="2700000" algn="tl">
                  <a:srgbClr val="000000">
                    <a:alpha val="43137"/>
                  </a:srgbClr>
                </a:outerShdw>
              </a:effectLst>
              <a:highlight>
                <a:srgbClr val="FFFF00"/>
              </a:highlight>
            </a:endParaRPr>
          </a:p>
        </p:txBody>
      </p:sp>
      <p:sp>
        <p:nvSpPr>
          <p:cNvPr id="7" name="Rectangle: Rounded Corners 6">
            <a:extLst>
              <a:ext uri="{FF2B5EF4-FFF2-40B4-BE49-F238E27FC236}">
                <a16:creationId xmlns:a16="http://schemas.microsoft.com/office/drawing/2014/main" id="{49E499A9-1690-4D01-BAFD-2174A808C2D6}"/>
              </a:ext>
            </a:extLst>
          </p:cNvPr>
          <p:cNvSpPr/>
          <p:nvPr/>
        </p:nvSpPr>
        <p:spPr>
          <a:xfrm>
            <a:off x="263768" y="1204546"/>
            <a:ext cx="10418885" cy="381000"/>
          </a:xfrm>
          <a:prstGeom prst="round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6C48218F-A17B-413F-A14F-CF23D34A09DE}"/>
              </a:ext>
            </a:extLst>
          </p:cNvPr>
          <p:cNvSpPr/>
          <p:nvPr/>
        </p:nvSpPr>
        <p:spPr>
          <a:xfrm>
            <a:off x="70338" y="2489688"/>
            <a:ext cx="10761785" cy="4762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5989060"/>
      </p:ext>
    </p:extLst>
  </p:cSld>
  <p:clrMapOvr>
    <a:masterClrMapping/>
  </p:clrMapOvr>
  <p:transition>
    <p:wipe dir="d"/>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7" name="Rectangle 3">
            <a:extLst>
              <a:ext uri="{FF2B5EF4-FFF2-40B4-BE49-F238E27FC236}">
                <a16:creationId xmlns:a16="http://schemas.microsoft.com/office/drawing/2014/main" id="{AAE0FBB3-A759-4D46-8A77-C35A67045F68}"/>
              </a:ext>
            </a:extLst>
          </p:cNvPr>
          <p:cNvSpPr>
            <a:spLocks noGrp="1" noChangeArrowheads="1"/>
          </p:cNvSpPr>
          <p:nvPr>
            <p:ph type="body" idx="1"/>
          </p:nvPr>
        </p:nvSpPr>
        <p:spPr>
          <a:xfrm>
            <a:off x="107004" y="878265"/>
            <a:ext cx="12084996" cy="6427207"/>
          </a:xfrm>
          <a:extLst/>
        </p:spPr>
        <p:txBody>
          <a:bodyPr anchor="ctr">
            <a:normAutofit/>
          </a:bodyPr>
          <a:lstStyle/>
          <a:p>
            <a:pPr marL="609600" indent="-609600">
              <a:buClr>
                <a:schemeClr val="tx1"/>
              </a:buClr>
              <a:buFontTx/>
              <a:buAutoNum type="arabicParenR"/>
              <a:defRPr/>
            </a:pPr>
            <a:r>
              <a:rPr lang="en-US" altLang="en-US" sz="3200" b="1" dirty="0"/>
              <a:t>Amnon raped Tamar	</a:t>
            </a:r>
            <a:r>
              <a:rPr lang="en-US" altLang="en-US" sz="3200" b="1" dirty="0">
                <a:effectLst>
                  <a:outerShdw blurRad="38100" dist="38100" dir="2700000" algn="tl">
                    <a:srgbClr val="000000">
                      <a:alpha val="43137"/>
                    </a:srgbClr>
                  </a:outerShdw>
                </a:effectLst>
              </a:rPr>
              <a:t>		            	</a:t>
            </a:r>
            <a:r>
              <a:rPr lang="en-US" altLang="en-US" b="1" dirty="0">
                <a:solidFill>
                  <a:srgbClr val="FF0000"/>
                </a:solidFill>
                <a:effectLst>
                  <a:outerShdw blurRad="38100" dist="38100" dir="2700000" algn="tl">
                    <a:srgbClr val="000000">
                      <a:alpha val="43137"/>
                    </a:srgbClr>
                  </a:outerShdw>
                </a:effectLst>
                <a:highlight>
                  <a:srgbClr val="FFFF00"/>
                </a:highlight>
              </a:rPr>
              <a:t>13:1-22</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Absalom, Tamar’s brother, kills Amnon 		</a:t>
            </a:r>
            <a:r>
              <a:rPr lang="en-US" altLang="en-US" b="1" dirty="0">
                <a:solidFill>
                  <a:srgbClr val="FF0000"/>
                </a:solidFill>
                <a:effectLst>
                  <a:outerShdw blurRad="38100" dist="38100" dir="2700000" algn="tl">
                    <a:srgbClr val="000000">
                      <a:alpha val="43137"/>
                    </a:srgbClr>
                  </a:outerShdw>
                </a:effectLst>
                <a:highlight>
                  <a:srgbClr val="FFFF00"/>
                </a:highlight>
              </a:rPr>
              <a:t>13:23-36</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Absalom’s 3 year self-imposed exile       		</a:t>
            </a:r>
            <a:r>
              <a:rPr lang="en-US" altLang="en-US" b="1" dirty="0">
                <a:solidFill>
                  <a:srgbClr val="FF0000"/>
                </a:solidFill>
                <a:effectLst>
                  <a:outerShdw blurRad="38100" dist="38100" dir="2700000" algn="tl">
                    <a:srgbClr val="000000">
                      <a:alpha val="43137"/>
                    </a:srgbClr>
                  </a:outerShdw>
                </a:effectLst>
                <a:highlight>
                  <a:srgbClr val="FFFF00"/>
                </a:highlight>
              </a:rPr>
              <a:t>13:37-39</a:t>
            </a:r>
            <a:endParaRPr lang="en-US" altLang="en-US" b="1" dirty="0">
              <a:solidFill>
                <a:srgbClr val="FF0000"/>
              </a:solidFill>
              <a:effectLst>
                <a:outerShdw blurRad="38100" dist="38100" dir="2700000" algn="tl">
                  <a:srgbClr val="000000">
                    <a:alpha val="43137"/>
                  </a:srgbClr>
                </a:outerShdw>
              </a:effectLst>
            </a:endParaRPr>
          </a:p>
          <a:p>
            <a:pPr marL="609600" indent="-609600">
              <a:buClr>
                <a:schemeClr val="tx1"/>
              </a:buClr>
              <a:buFontTx/>
              <a:buAutoNum type="arabicParenR"/>
              <a:defRPr/>
            </a:pPr>
            <a:r>
              <a:rPr lang="en-US" altLang="en-US" sz="3200" b="1" dirty="0"/>
              <a:t>Absalom revolts, forcing David into exile 	</a:t>
            </a:r>
            <a:r>
              <a:rPr lang="en-US" altLang="en-US" b="1" dirty="0">
                <a:solidFill>
                  <a:srgbClr val="FF0000"/>
                </a:solidFill>
                <a:effectLst>
                  <a:outerShdw blurRad="38100" dist="38100" dir="2700000" algn="tl">
                    <a:srgbClr val="000000">
                      <a:alpha val="43137"/>
                    </a:srgbClr>
                  </a:outerShdw>
                </a:effectLst>
                <a:highlight>
                  <a:srgbClr val="FFFF00"/>
                </a:highlight>
              </a:rPr>
              <a:t>15:1-37</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Absalom wars against his father, David    	</a:t>
            </a:r>
            <a:r>
              <a:rPr lang="en-US" altLang="en-US" b="1" dirty="0">
                <a:solidFill>
                  <a:srgbClr val="FF0000"/>
                </a:solidFill>
                <a:effectLst>
                  <a:outerShdw blurRad="38100" dist="38100" dir="2700000" algn="tl">
                    <a:srgbClr val="000000">
                      <a:alpha val="43137"/>
                    </a:srgbClr>
                  </a:outerShdw>
                </a:effectLst>
                <a:highlight>
                  <a:srgbClr val="FFFF00"/>
                </a:highlight>
              </a:rPr>
              <a:t>17:14-18:33</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Sheba’s revolt (signs of rift-north/south)  	</a:t>
            </a:r>
            <a:r>
              <a:rPr lang="en-US" altLang="en-US" b="1" dirty="0">
                <a:solidFill>
                  <a:srgbClr val="FF0000"/>
                </a:solidFill>
                <a:effectLst>
                  <a:outerShdw blurRad="38100" dist="38100" dir="2700000" algn="tl">
                    <a:srgbClr val="000000">
                      <a:alpha val="43137"/>
                    </a:srgbClr>
                  </a:outerShdw>
                </a:effectLst>
                <a:highlight>
                  <a:srgbClr val="FFFF00"/>
                </a:highlight>
              </a:rPr>
              <a:t>20:1-26</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Joab kills David’s general, </a:t>
            </a:r>
            <a:r>
              <a:rPr lang="en-US" altLang="en-US" sz="3200" b="1" dirty="0" err="1"/>
              <a:t>Amasa</a:t>
            </a:r>
            <a:r>
              <a:rPr lang="en-US" altLang="en-US" sz="3200" b="1" dirty="0"/>
              <a:t>             		</a:t>
            </a:r>
            <a:r>
              <a:rPr lang="en-US" altLang="en-US" b="1" dirty="0">
                <a:solidFill>
                  <a:srgbClr val="FF0000"/>
                </a:solidFill>
                <a:effectLst>
                  <a:outerShdw blurRad="38100" dist="38100" dir="2700000" algn="tl">
                    <a:srgbClr val="000000">
                      <a:alpha val="43137"/>
                    </a:srgbClr>
                  </a:outerShdw>
                </a:effectLst>
                <a:highlight>
                  <a:srgbClr val="FFFF00"/>
                </a:highlight>
              </a:rPr>
              <a:t>20:9-13</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David’s people suffer due to emphasis on military might, = David’s practical denial that Yahweh was Israel’s Warrior King. </a:t>
            </a:r>
          </a:p>
          <a:p>
            <a:pPr marL="0" indent="0">
              <a:buClr>
                <a:schemeClr val="tx1"/>
              </a:buClr>
              <a:buNone/>
              <a:defRPr/>
            </a:pPr>
            <a:r>
              <a:rPr lang="en-US" altLang="en-US" b="1" dirty="0">
                <a:solidFill>
                  <a:srgbClr val="FF0000"/>
                </a:solidFill>
                <a:effectLst>
                  <a:outerShdw blurRad="38100" dist="38100" dir="2700000" algn="tl">
                    <a:srgbClr val="000000">
                      <a:alpha val="43137"/>
                    </a:srgbClr>
                  </a:outerShdw>
                </a:effectLst>
                <a:highlight>
                  <a:srgbClr val="FFFF00"/>
                </a:highlight>
              </a:rPr>
              <a:t>2 Sam. 24</a:t>
            </a:r>
            <a:r>
              <a:rPr lang="en-US" altLang="en-US" b="1" dirty="0">
                <a:effectLst>
                  <a:outerShdw blurRad="38100" dist="38100" dir="2700000" algn="tl">
                    <a:srgbClr val="000000">
                      <a:alpha val="43137"/>
                    </a:srgbClr>
                  </a:outerShdw>
                </a:effectLst>
                <a:highlight>
                  <a:srgbClr val="FFFF00"/>
                </a:highlight>
              </a:rPr>
              <a:t>; see also </a:t>
            </a:r>
            <a:r>
              <a:rPr lang="en-US" altLang="en-US" b="1" dirty="0">
                <a:solidFill>
                  <a:srgbClr val="FF0000"/>
                </a:solidFill>
                <a:effectLst>
                  <a:outerShdw blurRad="38100" dist="38100" dir="2700000" algn="tl">
                    <a:srgbClr val="000000">
                      <a:alpha val="43137"/>
                    </a:srgbClr>
                  </a:outerShdw>
                </a:effectLst>
                <a:highlight>
                  <a:srgbClr val="FFFF00"/>
                </a:highlight>
              </a:rPr>
              <a:t>1 Chron. 21 </a:t>
            </a:r>
            <a:r>
              <a:rPr lang="en-US" altLang="en-US" b="1" dirty="0">
                <a:effectLst>
                  <a:outerShdw blurRad="38100" dist="38100" dir="2700000" algn="tl">
                    <a:srgbClr val="000000">
                      <a:alpha val="43137"/>
                    </a:srgbClr>
                  </a:outerShdw>
                </a:effectLst>
                <a:highlight>
                  <a:srgbClr val="FFFF00"/>
                </a:highlight>
              </a:rPr>
              <a:t>for a comparison of pre-exilic “sole causation” theology and post-exilic “secondary agency causation”</a:t>
            </a:r>
            <a:endParaRPr lang="en-US" altLang="en-US" sz="3200" b="1" dirty="0"/>
          </a:p>
          <a:p>
            <a:pPr marL="609600" indent="-609600">
              <a:buClr>
                <a:schemeClr val="tx1"/>
              </a:buClr>
              <a:buFontTx/>
              <a:buAutoNum type="arabicParenR"/>
              <a:defRPr/>
            </a:pPr>
            <a:endParaRPr lang="en-US" altLang="en-US" sz="3200" b="1" dirty="0"/>
          </a:p>
        </p:txBody>
      </p:sp>
      <p:sp>
        <p:nvSpPr>
          <p:cNvPr id="72706" name="Rectangle 2">
            <a:extLst>
              <a:ext uri="{FF2B5EF4-FFF2-40B4-BE49-F238E27FC236}">
                <a16:creationId xmlns:a16="http://schemas.microsoft.com/office/drawing/2014/main" id="{81CF6F95-51C4-4389-B285-63255B811CEE}"/>
              </a:ext>
            </a:extLst>
          </p:cNvPr>
          <p:cNvSpPr>
            <a:spLocks noGrp="1" noChangeArrowheads="1"/>
          </p:cNvSpPr>
          <p:nvPr>
            <p:ph type="title"/>
          </p:nvPr>
        </p:nvSpPr>
        <p:spPr>
          <a:xfrm>
            <a:off x="-96715" y="-76200"/>
            <a:ext cx="12397153" cy="862013"/>
          </a:xfrm>
          <a:solidFill>
            <a:srgbClr val="FFFF00"/>
          </a:solidFill>
          <a:ln w="76200">
            <a:solidFill>
              <a:srgbClr val="FFC000"/>
            </a:solidFill>
          </a:ln>
        </p:spPr>
        <p:txBody>
          <a:bodyPr/>
          <a:lstStyle/>
          <a:p>
            <a:pPr>
              <a:defRPr/>
            </a:pPr>
            <a:r>
              <a:rPr lang="en-US" altLang="en-US" sz="3800" b="1" i="1" dirty="0">
                <a:solidFill>
                  <a:srgbClr val="0000FF"/>
                </a:solidFill>
                <a:effectLst>
                  <a:outerShdw blurRad="38100" dist="38100" dir="2700000" algn="tl">
                    <a:srgbClr val="000000">
                      <a:alpha val="43137"/>
                    </a:srgbClr>
                  </a:outerShdw>
                </a:effectLst>
              </a:rPr>
              <a:t>     </a:t>
            </a:r>
            <a:r>
              <a:rPr lang="en-US" altLang="en-US" sz="3800" b="1" i="1" dirty="0">
                <a:solidFill>
                  <a:srgbClr val="0000FF"/>
                </a:solidFill>
                <a:effectLst>
                  <a:outerShdw blurRad="38100" dist="38100" dir="2700000" algn="tl">
                    <a:srgbClr val="000000">
                      <a:alpha val="43137"/>
                    </a:srgbClr>
                  </a:outerShdw>
                </a:effectLst>
                <a:latin typeface="Book Antiqua" panose="02040602050305030304" pitchFamily="18" charset="0"/>
              </a:rPr>
              <a:t>Lingering Effects of David’s Sin</a:t>
            </a:r>
          </a:p>
        </p:txBody>
      </p:sp>
      <p:sp>
        <p:nvSpPr>
          <p:cNvPr id="4" name="Rectangle 3">
            <a:extLst>
              <a:ext uri="{FF2B5EF4-FFF2-40B4-BE49-F238E27FC236}">
                <a16:creationId xmlns:a16="http://schemas.microsoft.com/office/drawing/2014/main" id="{8013AC06-3092-4B57-AEBB-67A9F91A8D71}"/>
              </a:ext>
            </a:extLst>
          </p:cNvPr>
          <p:cNvSpPr/>
          <p:nvPr/>
        </p:nvSpPr>
        <p:spPr>
          <a:xfrm>
            <a:off x="693345" y="4893014"/>
            <a:ext cx="11237815" cy="88521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n w="38100">
                <a:solidFill>
                  <a:srgbClr val="FF0000"/>
                </a:solidFill>
              </a:ln>
            </a:endParaRPr>
          </a:p>
        </p:txBody>
      </p:sp>
      <p:sp>
        <p:nvSpPr>
          <p:cNvPr id="101378" name="Rectangle 6">
            <a:extLst>
              <a:ext uri="{FF2B5EF4-FFF2-40B4-BE49-F238E27FC236}">
                <a16:creationId xmlns:a16="http://schemas.microsoft.com/office/drawing/2014/main" id="{228BD195-D5DA-4536-8EBD-5506221419D3}"/>
              </a:ext>
            </a:extLst>
          </p:cNvPr>
          <p:cNvSpPr>
            <a:spLocks noGrp="1" noChangeArrowheads="1"/>
          </p:cNvSpPr>
          <p:nvPr>
            <p:ph type="sldNum" sz="quarter" idx="12"/>
          </p:nvPr>
        </p:nvSpPr>
        <p:spPr>
          <a:xfrm>
            <a:off x="10058400" y="6443411"/>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E1DED933-D5AE-4223-A2CF-1150B51FE37C}" type="slidenum">
              <a:rPr lang="en-US" altLang="en-US" sz="1600" b="1">
                <a:solidFill>
                  <a:srgbClr val="FF0000"/>
                </a:solidFill>
                <a:effectLst>
                  <a:outerShdw blurRad="38100" dist="38100" dir="2700000" algn="tl">
                    <a:srgbClr val="000000">
                      <a:alpha val="43137"/>
                    </a:srgbClr>
                  </a:outerShdw>
                </a:effectLst>
                <a:highlight>
                  <a:srgbClr val="FFFF00"/>
                </a:highlight>
              </a:rPr>
              <a:pPr>
                <a:spcBef>
                  <a:spcPct val="0"/>
                </a:spcBef>
                <a:buFontTx/>
                <a:buNone/>
                <a:defRPr/>
              </a:pPr>
              <a:t>19</a:t>
            </a:fld>
            <a:endParaRPr lang="en-US" altLang="en-US" sz="1600" b="1" dirty="0">
              <a:solidFill>
                <a:srgbClr val="FF0000"/>
              </a:solidFill>
              <a:effectLst>
                <a:outerShdw blurRad="38100" dist="38100" dir="2700000" algn="tl">
                  <a:srgbClr val="000000">
                    <a:alpha val="43137"/>
                  </a:srgbClr>
                </a:outerShdw>
              </a:effectLst>
              <a:highlight>
                <a:srgbClr val="FFFF00"/>
              </a:highlight>
            </a:endParaRPr>
          </a:p>
        </p:txBody>
      </p:sp>
      <p:sp>
        <p:nvSpPr>
          <p:cNvPr id="2" name="TextBox 1">
            <a:extLst>
              <a:ext uri="{FF2B5EF4-FFF2-40B4-BE49-F238E27FC236}">
                <a16:creationId xmlns:a16="http://schemas.microsoft.com/office/drawing/2014/main" id="{8BC52831-C31F-414A-B886-CD3C65EBE4D1}"/>
              </a:ext>
            </a:extLst>
          </p:cNvPr>
          <p:cNvSpPr txBox="1"/>
          <p:nvPr/>
        </p:nvSpPr>
        <p:spPr>
          <a:xfrm>
            <a:off x="8195553" y="16252"/>
            <a:ext cx="3735607" cy="677108"/>
          </a:xfrm>
          <a:prstGeom prst="rect">
            <a:avLst/>
          </a:prstGeom>
          <a:solidFill>
            <a:srgbClr val="FFFF00"/>
          </a:solidFill>
        </p:spPr>
        <p:txBody>
          <a:bodyPr wrap="square" anchor="ctr">
            <a:spAutoFit/>
          </a:bodyPr>
          <a:lstStyle/>
          <a:p>
            <a:pPr>
              <a:defRPr/>
            </a:pPr>
            <a:r>
              <a:rPr lang="en-US" sz="3800" b="1" dirty="0">
                <a:solidFill>
                  <a:srgbClr val="FF0000"/>
                </a:solidFill>
                <a:effectLst>
                  <a:outerShdw blurRad="38100" dist="38100" dir="2700000" algn="tl">
                    <a:srgbClr val="000000">
                      <a:alpha val="43137"/>
                    </a:srgbClr>
                  </a:outerShdw>
                </a:effectLst>
              </a:rPr>
              <a:t>2 Samuel 13–24</a:t>
            </a:r>
          </a:p>
        </p:txBody>
      </p:sp>
    </p:spTree>
    <p:extLst>
      <p:ext uri="{BB962C8B-B14F-4D97-AF65-F5344CB8AC3E}">
        <p14:creationId xmlns:p14="http://schemas.microsoft.com/office/powerpoint/2010/main" val="410823571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xit" presetSubtype="0" fill="hold" grpId="0" nodeType="withEffect">
                                  <p:stCondLst>
                                    <p:cond delay="0"/>
                                  </p:stCondLst>
                                  <p:childTnLst>
                                    <p:anim calcmode="lin" valueType="num">
                                      <p:cBhvr>
                                        <p:cTn id="6" dur="1000"/>
                                        <p:tgtEl>
                                          <p:spTgt spid="4"/>
                                        </p:tgtEl>
                                        <p:attrNameLst>
                                          <p:attrName>ppt_w</p:attrName>
                                        </p:attrNameLst>
                                      </p:cBhvr>
                                      <p:tavLst>
                                        <p:tav tm="0">
                                          <p:val>
                                            <p:strVal val="ppt_w"/>
                                          </p:val>
                                        </p:tav>
                                        <p:tav tm="100000">
                                          <p:val>
                                            <p:fltVal val="0"/>
                                          </p:val>
                                        </p:tav>
                                      </p:tavLst>
                                    </p:anim>
                                    <p:anim calcmode="lin" valueType="num">
                                      <p:cBhvr>
                                        <p:cTn id="7" dur="1000"/>
                                        <p:tgtEl>
                                          <p:spTgt spid="4"/>
                                        </p:tgtEl>
                                        <p:attrNameLst>
                                          <p:attrName>ppt_h</p:attrName>
                                        </p:attrNameLst>
                                      </p:cBhvr>
                                      <p:tavLst>
                                        <p:tav tm="0">
                                          <p:val>
                                            <p:strVal val="ppt_h"/>
                                          </p:val>
                                        </p:tav>
                                        <p:tav tm="100000">
                                          <p:val>
                                            <p:fltVal val="0"/>
                                          </p:val>
                                        </p:tav>
                                      </p:tavLst>
                                    </p:anim>
                                    <p:anim calcmode="lin" valueType="num">
                                      <p:cBhvr>
                                        <p:cTn id="8" dur="1000"/>
                                        <p:tgtEl>
                                          <p:spTgt spid="4"/>
                                        </p:tgtEl>
                                        <p:attrNameLst>
                                          <p:attrName>style.rotation</p:attrName>
                                        </p:attrNameLst>
                                      </p:cBhvr>
                                      <p:tavLst>
                                        <p:tav tm="0">
                                          <p:val>
                                            <p:fltVal val="0"/>
                                          </p:val>
                                        </p:tav>
                                        <p:tav tm="100000">
                                          <p:val>
                                            <p:fltVal val="90"/>
                                          </p:val>
                                        </p:tav>
                                      </p:tavLst>
                                    </p:anim>
                                    <p:animEffect transition="out" filter="fade">
                                      <p:cBhvr>
                                        <p:cTn id="9" dur="1000"/>
                                        <p:tgtEl>
                                          <p:spTgt spid="4"/>
                                        </p:tgtEl>
                                      </p:cBhvr>
                                    </p:animEffect>
                                    <p:set>
                                      <p:cBhvr>
                                        <p:cTn id="10"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3838E-F7D0-4754-9A49-7F9B2F55017C}"/>
              </a:ext>
            </a:extLst>
          </p:cNvPr>
          <p:cNvSpPr>
            <a:spLocks noGrp="1"/>
          </p:cNvSpPr>
          <p:nvPr>
            <p:ph type="title"/>
          </p:nvPr>
        </p:nvSpPr>
        <p:spPr>
          <a:xfrm>
            <a:off x="198408" y="149465"/>
            <a:ext cx="10515600" cy="808068"/>
          </a:xfrm>
        </p:spPr>
        <p:txBody>
          <a:bodyPr/>
          <a:lstStyle/>
          <a:p>
            <a:r>
              <a:rPr lang="en-US" b="1" dirty="0">
                <a:solidFill>
                  <a:srgbClr val="0000FF"/>
                </a:solidFill>
                <a:effectLst>
                  <a:outerShdw blurRad="38100" dist="38100" dir="2700000" algn="tl">
                    <a:srgbClr val="000000">
                      <a:alpha val="43137"/>
                    </a:srgbClr>
                  </a:outerShdw>
                </a:effectLst>
              </a:rPr>
              <a:t>The Quest for a King…</a:t>
            </a:r>
          </a:p>
        </p:txBody>
      </p:sp>
      <p:sp>
        <p:nvSpPr>
          <p:cNvPr id="3" name="Content Placeholder 2">
            <a:extLst>
              <a:ext uri="{FF2B5EF4-FFF2-40B4-BE49-F238E27FC236}">
                <a16:creationId xmlns:a16="http://schemas.microsoft.com/office/drawing/2014/main" id="{53E1DB01-3C1D-499D-AEAA-EBA7007E826E}"/>
              </a:ext>
            </a:extLst>
          </p:cNvPr>
          <p:cNvSpPr>
            <a:spLocks noGrp="1"/>
          </p:cNvSpPr>
          <p:nvPr>
            <p:ph idx="1"/>
          </p:nvPr>
        </p:nvSpPr>
        <p:spPr>
          <a:xfrm>
            <a:off x="198409" y="966160"/>
            <a:ext cx="11793294" cy="5561221"/>
          </a:xfrm>
          <a:ln w="76200">
            <a:solidFill>
              <a:srgbClr val="0000FF"/>
            </a:solidFill>
          </a:ln>
        </p:spPr>
        <p:txBody>
          <a:bodyPr anchor="ctr">
            <a:normAutofit/>
          </a:bodyPr>
          <a:lstStyle/>
          <a:p>
            <a:pPr marL="0" indent="0">
              <a:buNone/>
            </a:pPr>
            <a:r>
              <a:rPr lang="en-US" sz="3200" b="1" dirty="0">
                <a:solidFill>
                  <a:srgbClr val="0000FF"/>
                </a:solidFill>
                <a:effectLst>
                  <a:outerShdw blurRad="38100" dist="38100" dir="2700000" algn="tl">
                    <a:srgbClr val="000000">
                      <a:alpha val="43137"/>
                    </a:srgbClr>
                  </a:outerShdw>
                </a:effectLst>
              </a:rPr>
              <a:t>INTRODUCTORY MATTERS </a:t>
            </a:r>
            <a:r>
              <a:rPr lang="en-US" sz="3200" b="1" dirty="0"/>
              <a:t>(4-11)</a:t>
            </a: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Antecedents to the Quest for a King: Torah </a:t>
            </a:r>
            <a:r>
              <a:rPr lang="en-US" sz="3200" b="1" dirty="0"/>
              <a:t>(12-13)</a:t>
            </a:r>
            <a:endParaRPr lang="en-US" sz="3200" b="1" dirty="0">
              <a:solidFill>
                <a:srgbClr val="0000FF"/>
              </a:solidFill>
            </a:endParaRP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The Quest for a King Draws Near: Eli and His Sons </a:t>
            </a:r>
            <a:r>
              <a:rPr lang="en-US" sz="3200" b="1" dirty="0"/>
              <a:t>(14-16)</a:t>
            </a:r>
            <a:endParaRPr lang="en-US" sz="3200" b="1" dirty="0">
              <a:solidFill>
                <a:srgbClr val="0000FF"/>
              </a:solidFill>
            </a:endParaRP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The Quest for a King Begins: Samuel and His sons </a:t>
            </a:r>
            <a:r>
              <a:rPr lang="en-US" sz="3200" b="1" dirty="0">
                <a:solidFill>
                  <a:srgbClr val="0000FF"/>
                </a:solidFill>
                <a:effectLst>
                  <a:outerShdw blurRad="38100" dist="38100" dir="2700000" algn="tl">
                    <a:srgbClr val="000000">
                      <a:alpha val="43137"/>
                    </a:srgbClr>
                  </a:outerShdw>
                </a:effectLst>
                <a:sym typeface="Wingdings" panose="05000000000000000000" pitchFamily="2" charset="2"/>
              </a:rPr>
              <a:t> Saul</a:t>
            </a:r>
            <a:r>
              <a:rPr lang="en-US" sz="3200" b="1" dirty="0">
                <a:solidFill>
                  <a:srgbClr val="0000FF"/>
                </a:solidFill>
                <a:sym typeface="Wingdings" panose="05000000000000000000" pitchFamily="2" charset="2"/>
              </a:rPr>
              <a:t> </a:t>
            </a:r>
            <a:r>
              <a:rPr lang="en-US" sz="3200" b="1" dirty="0"/>
              <a:t>(17-34)</a:t>
            </a:r>
            <a:endParaRPr lang="en-US" sz="3200" b="1" dirty="0">
              <a:solidFill>
                <a:srgbClr val="0000FF"/>
              </a:solidFill>
            </a:endParaRP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The Quest for a King Continues: Saul </a:t>
            </a:r>
            <a:r>
              <a:rPr lang="en-US" sz="3200" b="1" dirty="0">
                <a:solidFill>
                  <a:srgbClr val="0000FF"/>
                </a:solidFill>
                <a:effectLst>
                  <a:outerShdw blurRad="38100" dist="38100" dir="2700000" algn="tl">
                    <a:srgbClr val="000000">
                      <a:alpha val="43137"/>
                    </a:srgbClr>
                  </a:outerShdw>
                </a:effectLst>
                <a:sym typeface="Wingdings" panose="05000000000000000000" pitchFamily="2" charset="2"/>
              </a:rPr>
              <a:t> David </a:t>
            </a:r>
            <a:r>
              <a:rPr lang="en-US" sz="3200" b="1" dirty="0">
                <a:sym typeface="Wingdings" panose="05000000000000000000" pitchFamily="2" charset="2"/>
              </a:rPr>
              <a:t>(35-42)</a:t>
            </a:r>
            <a:endParaRPr lang="en-US" sz="3200" b="1" dirty="0">
              <a:solidFill>
                <a:srgbClr val="0000FF"/>
              </a:solidFill>
              <a:effectLst>
                <a:outerShdw blurRad="38100" dist="38100" dir="2700000" algn="tl">
                  <a:srgbClr val="000000">
                    <a:alpha val="43137"/>
                  </a:srgbClr>
                </a:outerShdw>
              </a:effectLst>
            </a:endParaRP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Postscript to the Quest for a King: 1 &amp; 2 Kings; </a:t>
            </a:r>
            <a:r>
              <a:rPr lang="en-US" sz="3200" b="1" dirty="0">
                <a:solidFill>
                  <a:srgbClr val="C00000"/>
                </a:solidFill>
                <a:effectLst>
                  <a:outerShdw blurRad="38100" dist="38100" dir="2700000" algn="tl">
                    <a:srgbClr val="000000">
                      <a:alpha val="43137"/>
                    </a:srgbClr>
                  </a:outerShdw>
                </a:effectLst>
              </a:rPr>
              <a:t>9/41 =</a:t>
            </a:r>
            <a:r>
              <a:rPr lang="en-US" sz="3200" b="1" dirty="0">
                <a:solidFill>
                  <a:srgbClr val="0000FF"/>
                </a:solidFill>
                <a:effectLst>
                  <a:outerShdw blurRad="38100" dist="38100" dir="2700000" algn="tl">
                    <a:srgbClr val="000000">
                      <a:alpha val="43137"/>
                    </a:srgbClr>
                  </a:outerShdw>
                </a:effectLst>
              </a:rPr>
              <a:t> </a:t>
            </a:r>
            <a:r>
              <a:rPr lang="en-US" sz="3200" b="1" dirty="0">
                <a:solidFill>
                  <a:srgbClr val="C00000"/>
                </a:solidFill>
                <a:effectLst>
                  <a:outerShdw blurRad="38100" dist="38100" dir="2700000" algn="tl">
                    <a:srgbClr val="000000">
                      <a:alpha val="43137"/>
                    </a:srgbClr>
                  </a:outerShdw>
                </a:effectLst>
              </a:rPr>
              <a:t>22% </a:t>
            </a:r>
            <a:r>
              <a:rPr lang="en-US" sz="3200" b="1" dirty="0"/>
              <a:t>(43)</a:t>
            </a: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The Quest for a King Renewed: The Rise of Messianism </a:t>
            </a:r>
            <a:r>
              <a:rPr lang="en-US" sz="3200" b="1" dirty="0"/>
              <a:t>(44)</a:t>
            </a:r>
          </a:p>
          <a:p>
            <a:pPr marL="514350" indent="-514350">
              <a:buFont typeface="+mj-lt"/>
              <a:buAutoNum type="arabicPeriod"/>
            </a:pPr>
            <a:r>
              <a:rPr lang="en-US" sz="3200" b="1" dirty="0">
                <a:solidFill>
                  <a:srgbClr val="0000FF"/>
                </a:solidFill>
                <a:effectLst>
                  <a:outerShdw blurRad="38100" dist="38100" dir="2700000" algn="tl">
                    <a:srgbClr val="000000">
                      <a:alpha val="43137"/>
                    </a:srgbClr>
                  </a:outerShdw>
                </a:effectLst>
              </a:rPr>
              <a:t>The Quest Fulfilled: Jesus is the King of kings and Lord of Lords </a:t>
            </a:r>
            <a:r>
              <a:rPr lang="en-US" sz="3200" b="1" dirty="0"/>
              <a:t>(45-52)</a:t>
            </a:r>
          </a:p>
          <a:p>
            <a:pPr marL="0" indent="0">
              <a:buNone/>
            </a:pPr>
            <a:r>
              <a:rPr lang="en-US" sz="3200" b="1" dirty="0">
                <a:solidFill>
                  <a:srgbClr val="00B050"/>
                </a:solidFill>
                <a:effectLst>
                  <a:outerShdw blurRad="38100" dist="38100" dir="2700000" algn="tl">
                    <a:srgbClr val="000000">
                      <a:alpha val="43137"/>
                    </a:srgbClr>
                  </a:outerShdw>
                </a:effectLst>
                <a:highlight>
                  <a:srgbClr val="FFFF00"/>
                </a:highlight>
              </a:rPr>
              <a:t>Slides 53-87 Understanding the DH; Basics of Theology</a:t>
            </a:r>
          </a:p>
        </p:txBody>
      </p:sp>
    </p:spTree>
    <p:extLst>
      <p:ext uri="{BB962C8B-B14F-4D97-AF65-F5344CB8AC3E}">
        <p14:creationId xmlns:p14="http://schemas.microsoft.com/office/powerpoint/2010/main" val="280114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9"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9"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a:extLst>
              <a:ext uri="{FF2B5EF4-FFF2-40B4-BE49-F238E27FC236}">
                <a16:creationId xmlns:a16="http://schemas.microsoft.com/office/drawing/2014/main" id="{EA79C3A9-1FD2-46A0-860C-CB5E0D162BB7}"/>
              </a:ext>
            </a:extLst>
          </p:cNvPr>
          <p:cNvSpPr>
            <a:spLocks noGrp="1" noChangeArrowheads="1"/>
          </p:cNvSpPr>
          <p:nvPr>
            <p:ph type="title"/>
          </p:nvPr>
        </p:nvSpPr>
        <p:spPr>
          <a:xfrm>
            <a:off x="184637" y="136525"/>
            <a:ext cx="11834447" cy="641350"/>
          </a:xfrm>
          <a:solidFill>
            <a:srgbClr val="FFC000"/>
          </a:solidFill>
        </p:spPr>
        <p:txBody>
          <a:bodyPr>
            <a:normAutofit fontScale="90000"/>
          </a:bodyPr>
          <a:lstStyle/>
          <a:p>
            <a:pPr algn="ctr">
              <a:defRPr/>
            </a:pPr>
            <a:r>
              <a:rPr lang="en-US" altLang="en-US" b="1" i="1" dirty="0">
                <a:solidFill>
                  <a:srgbClr val="0000FF"/>
                </a:solidFill>
                <a:effectLst>
                  <a:outerShdw blurRad="38100" dist="38100" dir="2700000" algn="tl">
                    <a:srgbClr val="000000">
                      <a:alpha val="43137"/>
                    </a:srgbClr>
                  </a:outerShdw>
                </a:effectLst>
              </a:rPr>
              <a:t>[Birth </a:t>
            </a:r>
            <a:r>
              <a:rPr lang="en-US" altLang="en-US" b="1" i="1" dirty="0">
                <a:solidFill>
                  <a:srgbClr val="FF0000"/>
                </a:solidFill>
                <a:effectLst>
                  <a:outerShdw blurRad="38100" dist="38100" dir="2700000" algn="tl">
                    <a:srgbClr val="000000">
                      <a:alpha val="43137"/>
                    </a:srgbClr>
                  </a:outerShdw>
                </a:effectLst>
                <a:highlight>
                  <a:srgbClr val="FFFF00"/>
                </a:highlight>
              </a:rPr>
              <a:t>1:20</a:t>
            </a:r>
            <a:r>
              <a:rPr lang="en-US" altLang="en-US" b="1" i="1" dirty="0">
                <a:solidFill>
                  <a:srgbClr val="0000FF"/>
                </a:solidFill>
                <a:effectLst>
                  <a:outerShdw blurRad="38100" dist="38100" dir="2700000" algn="tl">
                    <a:srgbClr val="000000">
                      <a:alpha val="43137"/>
                    </a:srgbClr>
                  </a:outerShdw>
                </a:effectLst>
              </a:rPr>
              <a:t> ]     Samuel the Prophet     [Death </a:t>
            </a:r>
            <a:r>
              <a:rPr lang="en-US" altLang="en-US" b="1" i="1" dirty="0">
                <a:solidFill>
                  <a:srgbClr val="FF0000"/>
                </a:solidFill>
                <a:effectLst>
                  <a:outerShdw blurRad="38100" dist="38100" dir="2700000" algn="tl">
                    <a:srgbClr val="000000">
                      <a:alpha val="43137"/>
                    </a:srgbClr>
                  </a:outerShdw>
                </a:effectLst>
                <a:highlight>
                  <a:srgbClr val="FFFF00"/>
                </a:highlight>
              </a:rPr>
              <a:t>25:1</a:t>
            </a:r>
            <a:r>
              <a:rPr lang="en-US" altLang="en-US" b="1" i="1" dirty="0">
                <a:solidFill>
                  <a:srgbClr val="0000FF"/>
                </a:solidFill>
                <a:effectLst>
                  <a:outerShdw blurRad="38100" dist="38100" dir="2700000" algn="tl">
                    <a:srgbClr val="000000">
                      <a:alpha val="43137"/>
                    </a:srgbClr>
                  </a:outerShdw>
                </a:effectLst>
              </a:rPr>
              <a:t>]</a:t>
            </a:r>
          </a:p>
        </p:txBody>
      </p:sp>
      <p:sp>
        <p:nvSpPr>
          <p:cNvPr id="3" name="Content Placeholder 2">
            <a:extLst>
              <a:ext uri="{FF2B5EF4-FFF2-40B4-BE49-F238E27FC236}">
                <a16:creationId xmlns:a16="http://schemas.microsoft.com/office/drawing/2014/main" id="{0FF6ECAB-972D-4986-9585-191D313E0572}"/>
              </a:ext>
            </a:extLst>
          </p:cNvPr>
          <p:cNvSpPr>
            <a:spLocks noGrp="1"/>
          </p:cNvSpPr>
          <p:nvPr>
            <p:ph idx="1"/>
          </p:nvPr>
        </p:nvSpPr>
        <p:spPr>
          <a:xfrm>
            <a:off x="184637" y="942366"/>
            <a:ext cx="11834447" cy="5805487"/>
          </a:xfrm>
          <a:solidFill>
            <a:schemeClr val="bg1"/>
          </a:solidFill>
          <a:extLst/>
        </p:spPr>
        <p:txBody>
          <a:bodyPr anchor="ctr"/>
          <a:lstStyle/>
          <a:p>
            <a:pPr marL="514350" indent="-514350">
              <a:buFontTx/>
              <a:buAutoNum type="arabicPeriod"/>
              <a:defRPr/>
            </a:pPr>
            <a:r>
              <a:rPr lang="en-US" sz="3000" b="1" dirty="0"/>
              <a:t>Eli’s successor </a:t>
            </a:r>
            <a:r>
              <a:rPr lang="en-US" sz="3000" b="1" dirty="0">
                <a:solidFill>
                  <a:srgbClr val="FF0000"/>
                </a:solidFill>
                <a:effectLst>
                  <a:outerShdw blurRad="38100" dist="38100" dir="2700000" algn="tl">
                    <a:srgbClr val="000000">
                      <a:alpha val="43137"/>
                    </a:srgbClr>
                  </a:outerShdw>
                </a:effectLst>
                <a:highlight>
                  <a:srgbClr val="FFFF00"/>
                </a:highlight>
              </a:rPr>
              <a:t>1 Sam. 3:16-21</a:t>
            </a:r>
          </a:p>
          <a:p>
            <a:pPr marL="514350" indent="-514350">
              <a:buFontTx/>
              <a:buAutoNum type="arabicPeriod"/>
              <a:defRPr/>
            </a:pPr>
            <a:r>
              <a:rPr lang="en-US" sz="3000" b="1" dirty="0"/>
              <a:t>Israel’s last great judge </a:t>
            </a:r>
          </a:p>
          <a:p>
            <a:pPr marL="514350" indent="-514350">
              <a:buFontTx/>
              <a:buAutoNum type="arabicPeriod"/>
              <a:defRPr/>
            </a:pPr>
            <a:r>
              <a:rPr lang="en-US" sz="3000" b="1" dirty="0"/>
              <a:t>Ministered on a circuit of four cities: </a:t>
            </a:r>
            <a:r>
              <a:rPr lang="en-US" sz="3000" b="1" dirty="0">
                <a:solidFill>
                  <a:srgbClr val="FF0000"/>
                </a:solidFill>
                <a:effectLst>
                  <a:outerShdw blurRad="38100" dist="38100" dir="2700000" algn="tl">
                    <a:srgbClr val="000000">
                      <a:alpha val="43137"/>
                    </a:srgbClr>
                  </a:outerShdw>
                </a:effectLst>
              </a:rPr>
              <a:t>Bethel, Gilgal, Mizpah, Ramah</a:t>
            </a:r>
            <a:r>
              <a:rPr lang="en-US" sz="3000" b="1" dirty="0"/>
              <a:t> 	</a:t>
            </a:r>
            <a:r>
              <a:rPr lang="en-US" sz="3000" b="1" dirty="0">
                <a:solidFill>
                  <a:srgbClr val="FF0000"/>
                </a:solidFill>
                <a:effectLst>
                  <a:outerShdw blurRad="38100" dist="38100" dir="2700000" algn="tl">
                    <a:srgbClr val="000000">
                      <a:alpha val="43137"/>
                    </a:srgbClr>
                  </a:outerShdw>
                </a:effectLst>
                <a:highlight>
                  <a:srgbClr val="FFFF00"/>
                </a:highlight>
              </a:rPr>
              <a:t>1 Sam. 7:16-17 </a:t>
            </a:r>
          </a:p>
          <a:p>
            <a:pPr marL="514350" indent="-514350">
              <a:buFontTx/>
              <a:buAutoNum type="arabicPeriod"/>
              <a:defRPr/>
            </a:pPr>
            <a:r>
              <a:rPr lang="en-US" sz="3000" b="1" dirty="0"/>
              <a:t>Known by many titles or functions: </a:t>
            </a:r>
          </a:p>
          <a:p>
            <a:pPr marL="0" indent="0">
              <a:buNone/>
              <a:defRPr/>
            </a:pPr>
            <a:r>
              <a:rPr lang="en-US" b="1" dirty="0"/>
              <a:t>	a. Faithful Priest </a:t>
            </a:r>
            <a:r>
              <a:rPr lang="en-US" b="1" dirty="0">
                <a:solidFill>
                  <a:srgbClr val="FF0000"/>
                </a:solidFill>
                <a:effectLst>
                  <a:outerShdw blurRad="38100" dist="38100" dir="2700000" algn="tl">
                    <a:srgbClr val="000000">
                      <a:alpha val="43137"/>
                    </a:srgbClr>
                  </a:outerShdw>
                </a:effectLst>
                <a:highlight>
                  <a:srgbClr val="FFFF00"/>
                </a:highlight>
              </a:rPr>
              <a:t>1 Sam. 2:35 </a:t>
            </a:r>
          </a:p>
          <a:p>
            <a:pPr marL="0" indent="0">
              <a:buNone/>
              <a:defRPr/>
            </a:pPr>
            <a:r>
              <a:rPr lang="en-US" b="1" dirty="0"/>
              <a:t>	b. Intercessory Pray-</a:t>
            </a:r>
            <a:r>
              <a:rPr lang="en-US" b="1" dirty="0" err="1"/>
              <a:t>er</a:t>
            </a:r>
            <a:r>
              <a:rPr lang="en-US" b="1" dirty="0"/>
              <a:t> </a:t>
            </a:r>
            <a:r>
              <a:rPr lang="en-US" b="1" dirty="0">
                <a:solidFill>
                  <a:srgbClr val="FF0000"/>
                </a:solidFill>
                <a:effectLst>
                  <a:outerShdw blurRad="38100" dist="38100" dir="2700000" algn="tl">
                    <a:srgbClr val="000000">
                      <a:alpha val="43137"/>
                    </a:srgbClr>
                  </a:outerShdw>
                </a:effectLst>
                <a:highlight>
                  <a:srgbClr val="FFFF00"/>
                </a:highlight>
              </a:rPr>
              <a:t>1 Sam. 7:5,8,12 </a:t>
            </a:r>
          </a:p>
          <a:p>
            <a:pPr marL="0" indent="0">
              <a:buNone/>
              <a:defRPr/>
            </a:pPr>
            <a:r>
              <a:rPr lang="en-US" b="1" dirty="0"/>
              <a:t>	c. Judge </a:t>
            </a:r>
            <a:r>
              <a:rPr lang="en-US" b="1" dirty="0">
                <a:solidFill>
                  <a:srgbClr val="FF0000"/>
                </a:solidFill>
                <a:effectLst>
                  <a:outerShdw blurRad="38100" dist="38100" dir="2700000" algn="tl">
                    <a:srgbClr val="000000">
                      <a:alpha val="43137"/>
                    </a:srgbClr>
                  </a:outerShdw>
                </a:effectLst>
                <a:highlight>
                  <a:srgbClr val="FFFF00"/>
                </a:highlight>
              </a:rPr>
              <a:t>1 Sam. 7:6,15-17</a:t>
            </a:r>
            <a:r>
              <a:rPr lang="en-US" b="1" dirty="0">
                <a:solidFill>
                  <a:srgbClr val="FF0000"/>
                </a:solidFill>
                <a:effectLst>
                  <a:outerShdw blurRad="38100" dist="38100" dir="2700000" algn="tl">
                    <a:srgbClr val="000000">
                      <a:alpha val="43137"/>
                    </a:srgbClr>
                  </a:outerShdw>
                </a:effectLst>
              </a:rPr>
              <a:t> </a:t>
            </a:r>
          </a:p>
          <a:p>
            <a:pPr marL="0" indent="0">
              <a:buNone/>
              <a:defRPr/>
            </a:pPr>
            <a:r>
              <a:rPr lang="en-US" b="1" dirty="0"/>
              <a:t>	d. Man of God </a:t>
            </a:r>
            <a:r>
              <a:rPr lang="en-US" b="1" dirty="0">
                <a:solidFill>
                  <a:srgbClr val="FF0000"/>
                </a:solidFill>
                <a:effectLst>
                  <a:outerShdw blurRad="38100" dist="38100" dir="2700000" algn="tl">
                    <a:srgbClr val="000000">
                      <a:alpha val="43137"/>
                    </a:srgbClr>
                  </a:outerShdw>
                </a:effectLst>
                <a:highlight>
                  <a:srgbClr val="FFFF00"/>
                </a:highlight>
              </a:rPr>
              <a:t>9:6</a:t>
            </a:r>
            <a:r>
              <a:rPr lang="en-US" b="1" dirty="0">
                <a:effectLst>
                  <a:outerShdw blurRad="38100" dist="38100" dir="2700000" algn="tl">
                    <a:srgbClr val="000000">
                      <a:alpha val="43137"/>
                    </a:srgbClr>
                  </a:outerShdw>
                </a:effectLst>
              </a:rPr>
              <a:t> </a:t>
            </a:r>
          </a:p>
          <a:p>
            <a:pPr marL="0" indent="0">
              <a:buNone/>
              <a:defRPr/>
            </a:pPr>
            <a:r>
              <a:rPr lang="en-US" b="1" dirty="0"/>
              <a:t>	e. Seer (another name for prophet) </a:t>
            </a:r>
            <a:r>
              <a:rPr lang="en-US" b="1" dirty="0">
                <a:solidFill>
                  <a:srgbClr val="FF0000"/>
                </a:solidFill>
                <a:effectLst>
                  <a:outerShdw blurRad="38100" dist="38100" dir="2700000" algn="tl">
                    <a:srgbClr val="000000">
                      <a:alpha val="43137"/>
                    </a:srgbClr>
                  </a:outerShdw>
                </a:effectLst>
                <a:highlight>
                  <a:srgbClr val="FFFF00"/>
                </a:highlight>
              </a:rPr>
              <a:t>9:9</a:t>
            </a:r>
            <a:r>
              <a:rPr lang="en-US" b="1" dirty="0">
                <a:effectLst>
                  <a:outerShdw blurRad="38100" dist="38100" dir="2700000" algn="tl">
                    <a:srgbClr val="000000">
                      <a:alpha val="43137"/>
                    </a:srgbClr>
                  </a:outerShdw>
                </a:effectLst>
              </a:rPr>
              <a:t> </a:t>
            </a:r>
          </a:p>
          <a:p>
            <a:pPr marL="0" indent="0">
              <a:buNone/>
              <a:defRPr/>
            </a:pPr>
            <a:r>
              <a:rPr lang="en-US" b="1" dirty="0"/>
              <a:t>	f. King-Maker Saul</a:t>
            </a:r>
            <a:r>
              <a:rPr lang="en-US" b="1" dirty="0">
                <a:solidFill>
                  <a:srgbClr val="FF0000"/>
                </a:solidFill>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highlight>
                  <a:srgbClr val="FFFF00"/>
                </a:highlight>
              </a:rPr>
              <a:t>10: 1; 12:1</a:t>
            </a:r>
            <a:r>
              <a:rPr lang="en-US" b="1" dirty="0">
                <a:solidFill>
                  <a:srgbClr val="FF0000"/>
                </a:solidFill>
                <a:effectLst>
                  <a:outerShdw blurRad="38100" dist="38100" dir="2700000" algn="tl">
                    <a:srgbClr val="000000">
                      <a:alpha val="43137"/>
                    </a:srgbClr>
                  </a:outerShdw>
                </a:effectLst>
              </a:rPr>
              <a:t>; </a:t>
            </a:r>
            <a:r>
              <a:rPr lang="en-US" b="1" dirty="0"/>
              <a:t>David</a:t>
            </a:r>
            <a:r>
              <a:rPr lang="en-US" b="1" dirty="0">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highlight>
                  <a:srgbClr val="FFFF00"/>
                </a:highlight>
              </a:rPr>
              <a:t>16:13</a:t>
            </a:r>
          </a:p>
        </p:txBody>
      </p:sp>
      <p:sp>
        <p:nvSpPr>
          <p:cNvPr id="79876" name="Slide Number Placeholder 3">
            <a:extLst>
              <a:ext uri="{FF2B5EF4-FFF2-40B4-BE49-F238E27FC236}">
                <a16:creationId xmlns:a16="http://schemas.microsoft.com/office/drawing/2014/main" id="{193E5409-728D-46DC-97D0-460E7BF12721}"/>
              </a:ext>
            </a:extLst>
          </p:cNvPr>
          <p:cNvSpPr>
            <a:spLocks noGrp="1" noChangeArrowheads="1"/>
          </p:cNvSpPr>
          <p:nvPr>
            <p:ph type="sldNum" sz="quarter" idx="12"/>
          </p:nvPr>
        </p:nvSpPr>
        <p:spPr>
          <a:xfrm>
            <a:off x="9873763" y="624522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A5F15082-4584-4EDA-B456-35385D417EE9}" type="slidenum">
              <a:rPr lang="en-US" altLang="en-US" sz="1400" b="1">
                <a:effectLst>
                  <a:outerShdw blurRad="38100" dist="38100" dir="2700000" algn="tl">
                    <a:srgbClr val="000000">
                      <a:alpha val="43137"/>
                    </a:srgbClr>
                  </a:outerShdw>
                </a:effectLst>
                <a:highlight>
                  <a:srgbClr val="FFFF00"/>
                </a:highlight>
              </a:rPr>
              <a:pPr>
                <a:spcBef>
                  <a:spcPct val="0"/>
                </a:spcBef>
                <a:buFontTx/>
                <a:buNone/>
                <a:defRPr/>
              </a:pPr>
              <a:t>20</a:t>
            </a:fld>
            <a:endParaRPr lang="en-US" altLang="en-US" sz="1400" b="1" dirty="0">
              <a:effectLst>
                <a:outerShdw blurRad="38100" dist="38100" dir="2700000" algn="tl">
                  <a:srgbClr val="000000">
                    <a:alpha val="43137"/>
                  </a:srgbClr>
                </a:outerShdw>
              </a:effectLst>
              <a:highlight>
                <a:srgbClr val="FFFF00"/>
              </a:highlight>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6">
            <a:extLst>
              <a:ext uri="{FF2B5EF4-FFF2-40B4-BE49-F238E27FC236}">
                <a16:creationId xmlns:a16="http://schemas.microsoft.com/office/drawing/2014/main" id="{CE61CB7E-3EE2-4FF8-87EB-04A92BF7599E}"/>
              </a:ext>
            </a:extLst>
          </p:cNvPr>
          <p:cNvSpPr>
            <a:spLocks noGrp="1" noChangeArrowheads="1"/>
          </p:cNvSpPr>
          <p:nvPr>
            <p:ph type="sldNum" sz="quarter" idx="12"/>
          </p:nvPr>
        </p:nvSpPr>
        <p:spPr>
          <a:xfrm>
            <a:off x="9993923" y="6345237"/>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A45B5143-9279-4F8D-A5AF-8E83AE5404C1}" type="slidenum">
              <a:rPr lang="en-US" altLang="en-US" sz="1400" b="1">
                <a:solidFill>
                  <a:srgbClr val="0000FF"/>
                </a:solidFill>
                <a:effectLst>
                  <a:outerShdw blurRad="38100" dist="38100" dir="2700000" algn="tl">
                    <a:srgbClr val="000000">
                      <a:alpha val="43137"/>
                    </a:srgbClr>
                  </a:outerShdw>
                </a:effectLst>
                <a:highlight>
                  <a:srgbClr val="FFFF00"/>
                </a:highlight>
              </a:rPr>
              <a:pPr>
                <a:spcBef>
                  <a:spcPct val="0"/>
                </a:spcBef>
                <a:buFontTx/>
                <a:buNone/>
                <a:defRPr/>
              </a:pPr>
              <a:t>21</a:t>
            </a:fld>
            <a:endParaRPr lang="en-US" altLang="en-US" sz="1400" b="1" dirty="0">
              <a:solidFill>
                <a:srgbClr val="0000FF"/>
              </a:solidFill>
              <a:effectLst>
                <a:outerShdw blurRad="38100" dist="38100" dir="2700000" algn="tl">
                  <a:srgbClr val="000000">
                    <a:alpha val="43137"/>
                  </a:srgbClr>
                </a:outerShdw>
              </a:effectLst>
              <a:highlight>
                <a:srgbClr val="FFFF00"/>
              </a:highlight>
            </a:endParaRPr>
          </a:p>
        </p:txBody>
      </p:sp>
      <p:sp>
        <p:nvSpPr>
          <p:cNvPr id="62466" name="Rectangle 2">
            <a:extLst>
              <a:ext uri="{FF2B5EF4-FFF2-40B4-BE49-F238E27FC236}">
                <a16:creationId xmlns:a16="http://schemas.microsoft.com/office/drawing/2014/main" id="{EE01E3F0-99C9-4129-9761-C18572C78846}"/>
              </a:ext>
            </a:extLst>
          </p:cNvPr>
          <p:cNvSpPr>
            <a:spLocks noGrp="1" noChangeArrowheads="1"/>
          </p:cNvSpPr>
          <p:nvPr>
            <p:ph type="title"/>
          </p:nvPr>
        </p:nvSpPr>
        <p:spPr>
          <a:xfrm>
            <a:off x="-103695" y="185556"/>
            <a:ext cx="12415101" cy="587442"/>
          </a:xfrm>
          <a:ln w="76200">
            <a:solidFill>
              <a:srgbClr val="0000FF"/>
            </a:solidFill>
          </a:ln>
        </p:spPr>
        <p:txBody>
          <a:bodyPr>
            <a:normAutofit fontScale="90000"/>
          </a:bodyPr>
          <a:lstStyle/>
          <a:p>
            <a:pPr algn="ctr" eaLnBrk="1" hangingPunct="1">
              <a:defRPr/>
            </a:pPr>
            <a:r>
              <a:rPr lang="en-US" altLang="en-US" sz="4000" b="1" dirty="0">
                <a:solidFill>
                  <a:srgbClr val="0000FF"/>
                </a:solidFill>
                <a:effectLst>
                  <a:outerShdw blurRad="38100" dist="38100" dir="2700000" algn="tl">
                    <a:srgbClr val="000000">
                      <a:alpha val="43137"/>
                    </a:srgbClr>
                  </a:outerShdw>
                </a:effectLst>
              </a:rPr>
              <a:t>5 CHARACTERISTICS OF SAMUEL</a:t>
            </a:r>
          </a:p>
        </p:txBody>
      </p:sp>
      <p:sp>
        <p:nvSpPr>
          <p:cNvPr id="62467" name="Rectangle 3">
            <a:extLst>
              <a:ext uri="{FF2B5EF4-FFF2-40B4-BE49-F238E27FC236}">
                <a16:creationId xmlns:a16="http://schemas.microsoft.com/office/drawing/2014/main" id="{672FC53A-7732-4B25-A16E-126081E0C1C1}"/>
              </a:ext>
            </a:extLst>
          </p:cNvPr>
          <p:cNvSpPr>
            <a:spLocks noGrp="1" noChangeArrowheads="1"/>
          </p:cNvSpPr>
          <p:nvPr>
            <p:ph type="body" idx="1"/>
          </p:nvPr>
        </p:nvSpPr>
        <p:spPr>
          <a:xfrm>
            <a:off x="228600" y="575035"/>
            <a:ext cx="11711354" cy="5901966"/>
          </a:xfrm>
          <a:extLst/>
        </p:spPr>
        <p:txBody>
          <a:bodyPr>
            <a:noAutofit/>
          </a:bodyPr>
          <a:lstStyle/>
          <a:p>
            <a:pPr marL="609600" indent="-609600">
              <a:lnSpc>
                <a:spcPct val="150000"/>
              </a:lnSpc>
              <a:buFontTx/>
              <a:buAutoNum type="arabicParenR"/>
              <a:defRPr/>
            </a:pPr>
            <a:r>
              <a:rPr lang="en-US" altLang="en-US" sz="3200" b="1" dirty="0"/>
              <a:t>PERSISTENT, POWERFUL PRAY-ER  </a:t>
            </a:r>
            <a:r>
              <a:rPr lang="en-US" altLang="en-US" sz="3200" b="1" dirty="0">
                <a:highlight>
                  <a:srgbClr val="FFFF00"/>
                </a:highlight>
              </a:rPr>
              <a:t>7:5; 8:6; 12:19,23* 		</a:t>
            </a:r>
            <a:r>
              <a:rPr lang="en-US" altLang="en-US" sz="3200" b="1" dirty="0"/>
              <a:t>	</a:t>
            </a:r>
            <a:r>
              <a:rPr lang="en-US" altLang="en-US" b="1" dirty="0">
                <a:solidFill>
                  <a:srgbClr val="C00000"/>
                </a:solidFill>
                <a:effectLst>
                  <a:outerShdw blurRad="38100" dist="38100" dir="2700000" algn="tl">
                    <a:srgbClr val="000000">
                      <a:alpha val="43137"/>
                    </a:srgbClr>
                  </a:outerShdw>
                </a:effectLst>
              </a:rPr>
              <a:t>Of the 12 verses in 1 &amp; 2 Sam. Containing the term “pray,” 9 refer to  	Hannah (5) and Samuel (4); the remaining 3 refer to David.</a:t>
            </a:r>
          </a:p>
          <a:p>
            <a:pPr marL="609600" indent="-609600">
              <a:lnSpc>
                <a:spcPct val="150000"/>
              </a:lnSpc>
              <a:buFontTx/>
              <a:buAutoNum type="arabicParenR"/>
              <a:defRPr/>
            </a:pPr>
            <a:r>
              <a:rPr lang="en-US" altLang="en-US" sz="3200" b="1" dirty="0"/>
              <a:t>SENSITIVE AND RECEPTIVE SPIRIT</a:t>
            </a:r>
          </a:p>
          <a:p>
            <a:pPr marL="609600" indent="-609600">
              <a:lnSpc>
                <a:spcPct val="150000"/>
              </a:lnSpc>
              <a:buFontTx/>
              <a:buAutoNum type="arabicParenR"/>
              <a:defRPr/>
            </a:pPr>
            <a:r>
              <a:rPr lang="en-US" altLang="en-US" sz="3200" b="1" dirty="0"/>
              <a:t>STRONG AND STERN CONVICTIONS</a:t>
            </a:r>
          </a:p>
          <a:p>
            <a:pPr marL="609600" indent="-609600">
              <a:lnSpc>
                <a:spcPct val="150000"/>
              </a:lnSpc>
              <a:buFontTx/>
              <a:buAutoNum type="arabicParenR"/>
              <a:defRPr/>
            </a:pPr>
            <a:r>
              <a:rPr lang="en-US" altLang="en-US" sz="3200" b="1" dirty="0"/>
              <a:t>IMPECCABLE JUDGE WITH INTEGRITY</a:t>
            </a:r>
          </a:p>
          <a:p>
            <a:pPr marL="609600" indent="-609600">
              <a:lnSpc>
                <a:spcPct val="150000"/>
              </a:lnSpc>
              <a:buFontTx/>
              <a:buAutoNum type="arabicParenR"/>
              <a:defRPr/>
            </a:pPr>
            <a:r>
              <a:rPr lang="en-US" altLang="en-US" sz="3200" b="1" dirty="0"/>
              <a:t>A LEADER AND ORGANIZER OF PEOPLE WHOSE SPIRITUAL 	ENERGIES HAD TO BE CHALLENGED AND CHANNELED INTO 	GODLY DIRECTIONS</a:t>
            </a:r>
          </a:p>
        </p:txBody>
      </p:sp>
      <p:sp>
        <p:nvSpPr>
          <p:cNvPr id="2" name="Rectangle: Rounded Corners 1">
            <a:extLst>
              <a:ext uri="{FF2B5EF4-FFF2-40B4-BE49-F238E27FC236}">
                <a16:creationId xmlns:a16="http://schemas.microsoft.com/office/drawing/2014/main" id="{CA0D73AA-88BA-4EDF-8409-4D11C0C73E69}"/>
              </a:ext>
            </a:extLst>
          </p:cNvPr>
          <p:cNvSpPr/>
          <p:nvPr/>
        </p:nvSpPr>
        <p:spPr>
          <a:xfrm>
            <a:off x="7729979" y="3110353"/>
            <a:ext cx="4128940" cy="2026763"/>
          </a:xfrm>
          <a:prstGeom prst="roundRect">
            <a:avLst/>
          </a:prstGeom>
          <a:solidFill>
            <a:schemeClr val="bg1"/>
          </a:solidFill>
          <a:ln w="76200">
            <a:solidFill>
              <a:srgbClr val="A82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rgbClr val="C00000"/>
                </a:solidFill>
                <a:effectLst>
                  <a:outerShdw blurRad="38100" dist="38100" dir="2700000" algn="tl">
                    <a:srgbClr val="000000">
                      <a:alpha val="43137"/>
                    </a:srgbClr>
                  </a:outerShdw>
                </a:effectLst>
              </a:rPr>
              <a:t>Two Key Passages:</a:t>
            </a:r>
          </a:p>
          <a:p>
            <a:pPr algn="ctr"/>
            <a:r>
              <a:rPr lang="en-US" sz="3600" b="1" dirty="0">
                <a:solidFill>
                  <a:srgbClr val="C00000"/>
                </a:solidFill>
                <a:effectLst>
                  <a:outerShdw blurRad="38100" dist="38100" dir="2700000" algn="tl">
                    <a:srgbClr val="000000">
                      <a:alpha val="43137"/>
                    </a:srgbClr>
                  </a:outerShdw>
                </a:effectLst>
              </a:rPr>
              <a:t>7:1-17</a:t>
            </a:r>
          </a:p>
          <a:p>
            <a:pPr algn="ctr"/>
            <a:r>
              <a:rPr lang="en-US" sz="3600" b="1" dirty="0">
                <a:solidFill>
                  <a:srgbClr val="C00000"/>
                </a:solidFill>
                <a:effectLst>
                  <a:outerShdw blurRad="38100" dist="38100" dir="2700000" algn="tl">
                    <a:srgbClr val="000000">
                      <a:alpha val="43137"/>
                    </a:srgbClr>
                  </a:outerShdw>
                </a:effectLst>
              </a:rPr>
              <a:t>12: 1-25</a:t>
            </a:r>
            <a:endParaRPr lang="en-US" b="1" dirty="0">
              <a:solidFill>
                <a:srgbClr val="C00000"/>
              </a:solidFill>
              <a:effectLst>
                <a:outerShdw blurRad="38100" dist="38100" dir="2700000" algn="tl">
                  <a:srgbClr val="000000">
                    <a:alpha val="43137"/>
                  </a:srgbClr>
                </a:outerShdw>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randombar(horizontal)">
                                      <p:cBhvr>
                                        <p:cTn id="7" dur="600">
                                          <p:stCondLst>
                                            <p:cond delay="0"/>
                                          </p:stCondLst>
                                        </p:cTn>
                                        <p:tgtEl>
                                          <p:spTgt spid="624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2467">
                                            <p:txEl>
                                              <p:pRg st="0" end="0"/>
                                            </p:txEl>
                                          </p:spTgt>
                                        </p:tgtEl>
                                        <p:attrNameLst>
                                          <p:attrName>style.visibility</p:attrName>
                                        </p:attrNameLst>
                                      </p:cBhvr>
                                      <p:to>
                                        <p:strVal val="visible"/>
                                      </p:to>
                                    </p:set>
                                    <p:animEffect transition="in" filter="randombar(horizontal)">
                                      <p:cBhvr>
                                        <p:cTn id="12" dur="500"/>
                                        <p:tgtEl>
                                          <p:spTgt spid="62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2467">
                                            <p:txEl>
                                              <p:pRg st="1" end="1"/>
                                            </p:txEl>
                                          </p:spTgt>
                                        </p:tgtEl>
                                        <p:attrNameLst>
                                          <p:attrName>style.visibility</p:attrName>
                                        </p:attrNameLst>
                                      </p:cBhvr>
                                      <p:to>
                                        <p:strVal val="visible"/>
                                      </p:to>
                                    </p:set>
                                    <p:animEffect transition="in" filter="randombar(horizontal)">
                                      <p:cBhvr>
                                        <p:cTn id="17" dur="500"/>
                                        <p:tgtEl>
                                          <p:spTgt spid="6246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2467">
                                            <p:txEl>
                                              <p:pRg st="2" end="2"/>
                                            </p:txEl>
                                          </p:spTgt>
                                        </p:tgtEl>
                                        <p:attrNameLst>
                                          <p:attrName>style.visibility</p:attrName>
                                        </p:attrNameLst>
                                      </p:cBhvr>
                                      <p:to>
                                        <p:strVal val="visible"/>
                                      </p:to>
                                    </p:set>
                                    <p:animEffect transition="in" filter="randombar(horizontal)">
                                      <p:cBhvr>
                                        <p:cTn id="22" dur="500"/>
                                        <p:tgtEl>
                                          <p:spTgt spid="6246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2467">
                                            <p:txEl>
                                              <p:pRg st="3" end="3"/>
                                            </p:txEl>
                                          </p:spTgt>
                                        </p:tgtEl>
                                        <p:attrNameLst>
                                          <p:attrName>style.visibility</p:attrName>
                                        </p:attrNameLst>
                                      </p:cBhvr>
                                      <p:to>
                                        <p:strVal val="visible"/>
                                      </p:to>
                                    </p:set>
                                    <p:animEffect transition="in" filter="randombar(horizontal)">
                                      <p:cBhvr>
                                        <p:cTn id="27" dur="500"/>
                                        <p:tgtEl>
                                          <p:spTgt spid="6246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2467">
                                            <p:txEl>
                                              <p:pRg st="4" end="4"/>
                                            </p:txEl>
                                          </p:spTgt>
                                        </p:tgtEl>
                                        <p:attrNameLst>
                                          <p:attrName>style.visibility</p:attrName>
                                        </p:attrNameLst>
                                      </p:cBhvr>
                                      <p:to>
                                        <p:strVal val="visible"/>
                                      </p:to>
                                    </p:set>
                                    <p:animEffect transition="in" filter="randombar(horizontal)">
                                      <p:cBhvr>
                                        <p:cTn id="32" dur="500"/>
                                        <p:tgtEl>
                                          <p:spTgt spid="624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nimBg="1"/>
      <p:bldP spid="6246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EE5C-FF55-4335-8752-3424ECA4C4DD}"/>
              </a:ext>
            </a:extLst>
          </p:cNvPr>
          <p:cNvSpPr>
            <a:spLocks noGrp="1"/>
          </p:cNvSpPr>
          <p:nvPr>
            <p:ph type="title"/>
          </p:nvPr>
        </p:nvSpPr>
        <p:spPr>
          <a:xfrm>
            <a:off x="389107" y="160844"/>
            <a:ext cx="11361907" cy="704918"/>
          </a:xfrm>
          <a:ln w="38100">
            <a:solidFill>
              <a:srgbClr val="0000FF"/>
            </a:solidFill>
          </a:ln>
        </p:spPr>
        <p:txBody>
          <a:bodyPr/>
          <a:lstStyle/>
          <a:p>
            <a:pPr algn="ctr"/>
            <a:r>
              <a:rPr lang="en-US" b="1" dirty="0">
                <a:solidFill>
                  <a:srgbClr val="0000FF"/>
                </a:solidFill>
                <a:effectLst>
                  <a:outerShdw blurRad="38100" dist="38100" dir="2700000" algn="tl">
                    <a:srgbClr val="000000">
                      <a:alpha val="43137"/>
                    </a:srgbClr>
                  </a:outerShdw>
                </a:effectLst>
              </a:rPr>
              <a:t>1 Samuel 12 Affirms Four Theological Keys</a:t>
            </a:r>
          </a:p>
        </p:txBody>
      </p:sp>
      <p:sp>
        <p:nvSpPr>
          <p:cNvPr id="3" name="Content Placeholder 2">
            <a:extLst>
              <a:ext uri="{FF2B5EF4-FFF2-40B4-BE49-F238E27FC236}">
                <a16:creationId xmlns:a16="http://schemas.microsoft.com/office/drawing/2014/main" id="{70AA27B3-FE26-47DE-A989-686B7F9A3D7C}"/>
              </a:ext>
            </a:extLst>
          </p:cNvPr>
          <p:cNvSpPr>
            <a:spLocks noGrp="1"/>
          </p:cNvSpPr>
          <p:nvPr>
            <p:ph idx="1"/>
          </p:nvPr>
        </p:nvSpPr>
        <p:spPr>
          <a:xfrm>
            <a:off x="408561" y="1011678"/>
            <a:ext cx="11381361" cy="5612858"/>
          </a:xfrm>
          <a:ln w="38100">
            <a:solidFill>
              <a:srgbClr val="0000FF"/>
            </a:solidFill>
          </a:ln>
        </p:spPr>
        <p:txBody>
          <a:bodyPr anchor="ctr">
            <a:normAutofit/>
          </a:bodyPr>
          <a:lstStyle/>
          <a:p>
            <a:pPr marL="514350" indent="-514350">
              <a:buFont typeface="+mj-lt"/>
              <a:buAutoNum type="arabicPeriod"/>
            </a:pPr>
            <a:r>
              <a:rPr lang="en-US" sz="3600" b="1" dirty="0"/>
              <a:t>The Uprightness of the Retiring Samuel </a:t>
            </a:r>
            <a:r>
              <a:rPr lang="en-US" sz="3600" b="1" dirty="0">
                <a:solidFill>
                  <a:srgbClr val="FF3300"/>
                </a:solidFill>
                <a:effectLst>
                  <a:outerShdw blurRad="38100" dist="38100" dir="2700000" algn="tl">
                    <a:srgbClr val="000000">
                      <a:alpha val="43137"/>
                    </a:srgbClr>
                  </a:outerShdw>
                </a:effectLst>
                <a:highlight>
                  <a:srgbClr val="FFFF00"/>
                </a:highlight>
              </a:rPr>
              <a:t>1 Samuel 12:1-5</a:t>
            </a:r>
          </a:p>
          <a:p>
            <a:pPr marL="0" indent="0" algn="ctr">
              <a:buNone/>
            </a:pPr>
            <a:endParaRPr lang="en-US" sz="2000" b="1" dirty="0">
              <a:solidFill>
                <a:srgbClr val="FF3300"/>
              </a:solidFill>
              <a:effectLst>
                <a:outerShdw blurRad="38100" dist="38100" dir="2700000" algn="tl">
                  <a:srgbClr val="000000">
                    <a:alpha val="43137"/>
                  </a:srgbClr>
                </a:outerShdw>
              </a:effectLst>
              <a:highlight>
                <a:srgbClr val="FFFF00"/>
              </a:highlight>
            </a:endParaRPr>
          </a:p>
          <a:p>
            <a:pPr marL="0" indent="0" algn="ctr">
              <a:buNone/>
            </a:pPr>
            <a:r>
              <a:rPr lang="en-US" sz="3600" b="1" dirty="0">
                <a:solidFill>
                  <a:srgbClr val="FF3300"/>
                </a:solidFill>
                <a:effectLst>
                  <a:outerShdw blurRad="38100" dist="38100" dir="2700000" algn="tl">
                    <a:srgbClr val="000000">
                      <a:alpha val="43137"/>
                    </a:srgbClr>
                  </a:outerShdw>
                </a:effectLst>
                <a:highlight>
                  <a:srgbClr val="FFFF00"/>
                </a:highlight>
              </a:rPr>
              <a:t>1 Samuel 12:6-25</a:t>
            </a:r>
          </a:p>
          <a:p>
            <a:pPr marL="742950" indent="-742950">
              <a:buFont typeface="+mj-lt"/>
              <a:buAutoNum type="arabicPeriod" startAt="2"/>
            </a:pPr>
            <a:r>
              <a:rPr lang="en-US" sz="3600" b="1" dirty="0"/>
              <a:t>The Righteousness and Faithfulness of the Lord </a:t>
            </a:r>
          </a:p>
          <a:p>
            <a:pPr marL="742950" indent="-742950">
              <a:buFont typeface="+mj-lt"/>
              <a:buAutoNum type="arabicPeriod" startAt="2"/>
            </a:pPr>
            <a:r>
              <a:rPr lang="en-US" sz="3600" b="1" dirty="0"/>
              <a:t>The Sinfulness of the People in asking for a king; reflects the Book of Judges’ cycle of sin</a:t>
            </a:r>
          </a:p>
          <a:p>
            <a:pPr marL="742950" indent="-742950">
              <a:buFont typeface="+mj-lt"/>
              <a:buAutoNum type="arabicPeriod" startAt="2"/>
            </a:pPr>
            <a:r>
              <a:rPr lang="en-US" sz="3600" b="1" dirty="0"/>
              <a:t>The Status of the New King is tied to His obedience to 	   the Lord and His leading the people to obey Him too</a:t>
            </a:r>
          </a:p>
        </p:txBody>
      </p:sp>
      <p:sp>
        <p:nvSpPr>
          <p:cNvPr id="4" name="Rectangle 3">
            <a:extLst>
              <a:ext uri="{FF2B5EF4-FFF2-40B4-BE49-F238E27FC236}">
                <a16:creationId xmlns:a16="http://schemas.microsoft.com/office/drawing/2014/main" id="{89F9B587-515B-478E-B990-8CE2C20225C8}"/>
              </a:ext>
            </a:extLst>
          </p:cNvPr>
          <p:cNvSpPr/>
          <p:nvPr/>
        </p:nvSpPr>
        <p:spPr>
          <a:xfrm>
            <a:off x="4435813" y="2621261"/>
            <a:ext cx="3336587" cy="559678"/>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2241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a:extLst>
              <a:ext uri="{FF2B5EF4-FFF2-40B4-BE49-F238E27FC236}">
                <a16:creationId xmlns:a16="http://schemas.microsoft.com/office/drawing/2014/main" id="{D25CFC90-EA6F-4CE2-B0B8-1FCB7360B190}"/>
              </a:ext>
            </a:extLst>
          </p:cNvPr>
          <p:cNvSpPr>
            <a:spLocks noGrp="1" noChangeArrowheads="1"/>
          </p:cNvSpPr>
          <p:nvPr>
            <p:ph type="title"/>
          </p:nvPr>
        </p:nvSpPr>
        <p:spPr>
          <a:xfrm>
            <a:off x="246185" y="115888"/>
            <a:ext cx="11746523" cy="639762"/>
          </a:xfrm>
          <a:solidFill>
            <a:srgbClr val="FFC000"/>
          </a:solidFill>
          <a:ln w="76200">
            <a:solidFill>
              <a:srgbClr val="0000FF"/>
            </a:solidFill>
          </a:ln>
        </p:spPr>
        <p:txBody>
          <a:bodyPr>
            <a:normAutofit fontScale="90000"/>
          </a:bodyPr>
          <a:lstStyle/>
          <a:p>
            <a:pPr algn="ctr">
              <a:defRPr/>
            </a:pPr>
            <a:r>
              <a:rPr lang="en-US" altLang="en-US" sz="4000" b="1" i="1">
                <a:solidFill>
                  <a:srgbClr val="0000FF"/>
                </a:solidFill>
                <a:effectLst>
                  <a:outerShdw blurRad="38100" dist="38100" dir="2700000" algn="tl">
                    <a:srgbClr val="000000">
                      <a:alpha val="43137"/>
                    </a:srgbClr>
                  </a:outerShdw>
                </a:effectLst>
              </a:rPr>
              <a:t>Saul, Israel’s First King</a:t>
            </a:r>
          </a:p>
        </p:txBody>
      </p:sp>
      <p:sp>
        <p:nvSpPr>
          <p:cNvPr id="86019" name="Content Placeholder 2">
            <a:extLst>
              <a:ext uri="{FF2B5EF4-FFF2-40B4-BE49-F238E27FC236}">
                <a16:creationId xmlns:a16="http://schemas.microsoft.com/office/drawing/2014/main" id="{3F0E5D93-FD16-4745-B460-75CFC3378CA7}"/>
              </a:ext>
            </a:extLst>
          </p:cNvPr>
          <p:cNvSpPr>
            <a:spLocks noGrp="1" noChangeArrowheads="1"/>
          </p:cNvSpPr>
          <p:nvPr>
            <p:ph idx="1"/>
          </p:nvPr>
        </p:nvSpPr>
        <p:spPr>
          <a:xfrm>
            <a:off x="246185" y="838200"/>
            <a:ext cx="11746523" cy="5891213"/>
          </a:xfrm>
          <a:solidFill>
            <a:schemeClr val="bg1"/>
          </a:solidFill>
          <a:extLst/>
        </p:spPr>
        <p:txBody>
          <a:bodyPr/>
          <a:lstStyle/>
          <a:p>
            <a:pPr marL="514350" indent="-514350">
              <a:buFontTx/>
              <a:buAutoNum type="arabicPeriod"/>
              <a:defRPr/>
            </a:pPr>
            <a:r>
              <a:rPr lang="en-US" altLang="en-US" sz="3100" b="1" dirty="0"/>
              <a:t>Though Samuel was a great leader, his sons Joel and Abijah, were not </a:t>
            </a:r>
            <a:r>
              <a:rPr lang="en-US" altLang="en-US" sz="3100" b="1" dirty="0">
                <a:solidFill>
                  <a:srgbClr val="FF0000"/>
                </a:solidFill>
                <a:effectLst>
                  <a:outerShdw blurRad="38100" dist="38100" dir="2700000" algn="tl">
                    <a:srgbClr val="000000">
                      <a:alpha val="43137"/>
                    </a:srgbClr>
                  </a:outerShdw>
                </a:effectLst>
                <a:highlight>
                  <a:srgbClr val="FFFF00"/>
                </a:highlight>
              </a:rPr>
              <a:t>8:1-5</a:t>
            </a:r>
          </a:p>
          <a:p>
            <a:pPr marL="514350" indent="-514350">
              <a:buFontTx/>
              <a:buAutoNum type="arabicPeriod"/>
              <a:defRPr/>
            </a:pPr>
            <a:r>
              <a:rPr lang="en-US" altLang="en-US" sz="3100" b="1" dirty="0"/>
              <a:t>Therefore, the people clamored for a king so they could be like the other nations </a:t>
            </a:r>
            <a:r>
              <a:rPr lang="en-US" altLang="en-US" sz="3100" b="1" dirty="0">
                <a:solidFill>
                  <a:srgbClr val="FF0000"/>
                </a:solidFill>
                <a:effectLst>
                  <a:outerShdw blurRad="38100" dist="38100" dir="2700000" algn="tl">
                    <a:srgbClr val="000000">
                      <a:alpha val="43137"/>
                    </a:srgbClr>
                  </a:outerShdw>
                </a:effectLst>
                <a:highlight>
                  <a:srgbClr val="FFFF00"/>
                </a:highlight>
              </a:rPr>
              <a:t>8:6-10</a:t>
            </a:r>
            <a:r>
              <a:rPr lang="en-US" altLang="en-US" sz="3100" b="1" dirty="0"/>
              <a:t> </a:t>
            </a:r>
          </a:p>
          <a:p>
            <a:pPr marL="514350" indent="-514350">
              <a:buFontTx/>
              <a:buAutoNum type="arabicPeriod"/>
              <a:defRPr/>
            </a:pPr>
            <a:r>
              <a:rPr lang="en-US" altLang="en-US" sz="3100" b="1" dirty="0"/>
              <a:t>Samuel made Saul Israel’s first king   </a:t>
            </a:r>
            <a:r>
              <a:rPr lang="en-US" altLang="en-US" sz="3100" b="1" dirty="0">
                <a:solidFill>
                  <a:srgbClr val="FF0000"/>
                </a:solidFill>
                <a:effectLst>
                  <a:outerShdw blurRad="38100" dist="38100" dir="2700000" algn="tl">
                    <a:srgbClr val="000000">
                      <a:alpha val="43137"/>
                    </a:srgbClr>
                  </a:outerShdw>
                </a:effectLst>
                <a:highlight>
                  <a:srgbClr val="FFFF00"/>
                </a:highlight>
              </a:rPr>
              <a:t>10:1-7</a:t>
            </a:r>
            <a:r>
              <a:rPr lang="en-US" altLang="en-US" sz="3100" b="1" dirty="0">
                <a:effectLst>
                  <a:outerShdw blurRad="38100" dist="38100" dir="2700000" algn="tl">
                    <a:srgbClr val="000000">
                      <a:alpha val="43137"/>
                    </a:srgbClr>
                  </a:outerShdw>
                </a:effectLst>
                <a:highlight>
                  <a:srgbClr val="FFFF00"/>
                </a:highlight>
              </a:rPr>
              <a:t> </a:t>
            </a:r>
          </a:p>
          <a:p>
            <a:pPr marL="514350" indent="-514350">
              <a:buFontTx/>
              <a:buAutoNum type="arabicPeriod"/>
              <a:defRPr/>
            </a:pPr>
            <a:r>
              <a:rPr lang="en-US" altLang="en-US" sz="3100" b="1" dirty="0"/>
              <a:t>Saul disobeyed God in three matters, thus forfeiting his kingdom:</a:t>
            </a:r>
          </a:p>
          <a:p>
            <a:pPr marL="914400" lvl="1" indent="-514350">
              <a:buFontTx/>
              <a:buAutoNum type="alphaLcPeriod"/>
              <a:defRPr/>
            </a:pPr>
            <a:r>
              <a:rPr lang="en-US" altLang="en-US" sz="2700" b="1" dirty="0">
                <a:solidFill>
                  <a:srgbClr val="FF0000"/>
                </a:solidFill>
                <a:effectLst>
                  <a:outerShdw blurRad="38100" dist="38100" dir="2700000" algn="tl">
                    <a:srgbClr val="000000">
                      <a:alpha val="43137"/>
                    </a:srgbClr>
                  </a:outerShdw>
                </a:effectLst>
              </a:rPr>
              <a:t>He usurped the priestly office by offering a pre-battle sacrifice </a:t>
            </a:r>
            <a:r>
              <a:rPr lang="en-US" altLang="en-US" sz="2700" b="1" dirty="0">
                <a:solidFill>
                  <a:srgbClr val="FF0000"/>
                </a:solidFill>
                <a:effectLst>
                  <a:outerShdw blurRad="38100" dist="38100" dir="2700000" algn="tl">
                    <a:srgbClr val="000000">
                      <a:alpha val="43137"/>
                    </a:srgbClr>
                  </a:outerShdw>
                </a:effectLst>
                <a:highlight>
                  <a:srgbClr val="FFFF00"/>
                </a:highlight>
              </a:rPr>
              <a:t>13:8-14</a:t>
            </a:r>
            <a:r>
              <a:rPr lang="en-US" altLang="en-US" sz="2700" b="1" dirty="0"/>
              <a:t> </a:t>
            </a:r>
          </a:p>
          <a:p>
            <a:pPr marL="914400" lvl="1" indent="-514350">
              <a:buFontTx/>
              <a:buAutoNum type="alphaLcPeriod"/>
              <a:defRPr/>
            </a:pPr>
            <a:r>
              <a:rPr lang="en-US" altLang="en-US" sz="2700" b="1" dirty="0">
                <a:solidFill>
                  <a:srgbClr val="FF0000"/>
                </a:solidFill>
                <a:effectLst>
                  <a:outerShdw blurRad="38100" dist="38100" dir="2700000" algn="tl">
                    <a:srgbClr val="000000">
                      <a:alpha val="43137"/>
                    </a:srgbClr>
                  </a:outerShdw>
                </a:effectLst>
              </a:rPr>
              <a:t>He spared King Agag and multiple animals when God said to kill that evil king and all the Amalekites; concept of </a:t>
            </a:r>
            <a:r>
              <a:rPr lang="en-US" altLang="en-US" sz="2700" b="1" dirty="0">
                <a:solidFill>
                  <a:srgbClr val="0000FF"/>
                </a:solidFill>
                <a:effectLst>
                  <a:outerShdw blurRad="38100" dist="38100" dir="2700000" algn="tl">
                    <a:srgbClr val="000000">
                      <a:alpha val="43137"/>
                    </a:srgbClr>
                  </a:outerShdw>
                </a:effectLst>
              </a:rPr>
              <a:t>“</a:t>
            </a:r>
            <a:r>
              <a:rPr lang="en-US" altLang="en-US" sz="2700" b="1" i="1" dirty="0" err="1">
                <a:solidFill>
                  <a:srgbClr val="0000FF"/>
                </a:solidFill>
                <a:effectLst>
                  <a:outerShdw blurRad="38100" dist="38100" dir="2700000" algn="tl">
                    <a:srgbClr val="000000">
                      <a:alpha val="43137"/>
                    </a:srgbClr>
                  </a:outerShdw>
                </a:effectLst>
              </a:rPr>
              <a:t>cherem</a:t>
            </a:r>
            <a:r>
              <a:rPr lang="en-US" altLang="en-US" sz="2700" b="1" dirty="0">
                <a:solidFill>
                  <a:srgbClr val="0000FF"/>
                </a:solidFill>
                <a:effectLst>
                  <a:outerShdw blurRad="38100" dist="38100" dir="2700000" algn="tl">
                    <a:srgbClr val="000000">
                      <a:alpha val="43137"/>
                    </a:srgbClr>
                  </a:outerShdw>
                </a:effectLst>
              </a:rPr>
              <a:t>” &amp; “</a:t>
            </a:r>
            <a:r>
              <a:rPr lang="en-US" altLang="en-US" sz="2700" b="1" i="1" dirty="0" err="1">
                <a:solidFill>
                  <a:srgbClr val="0000FF"/>
                </a:solidFill>
                <a:effectLst>
                  <a:outerShdw blurRad="38100" dist="38100" dir="2700000" algn="tl">
                    <a:srgbClr val="000000">
                      <a:alpha val="43137"/>
                    </a:srgbClr>
                  </a:outerShdw>
                </a:effectLst>
              </a:rPr>
              <a:t>charam</a:t>
            </a:r>
            <a:r>
              <a:rPr lang="en-US" altLang="en-US" sz="2700" b="1" dirty="0">
                <a:solidFill>
                  <a:srgbClr val="0000FF"/>
                </a:solidFill>
                <a:effectLst>
                  <a:outerShdw blurRad="38100" dist="38100" dir="2700000" algn="tl">
                    <a:srgbClr val="000000">
                      <a:alpha val="43137"/>
                    </a:srgbClr>
                  </a:outerShdw>
                </a:effectLst>
              </a:rPr>
              <a:t>”  </a:t>
            </a:r>
            <a:r>
              <a:rPr lang="en-US" altLang="en-US" sz="2700" b="1" dirty="0">
                <a:solidFill>
                  <a:srgbClr val="FF0000"/>
                </a:solidFill>
                <a:effectLst>
                  <a:outerShdw blurRad="38100" dist="38100" dir="2700000" algn="tl">
                    <a:srgbClr val="000000">
                      <a:alpha val="43137"/>
                    </a:srgbClr>
                  </a:outerShdw>
                </a:effectLst>
                <a:highlight>
                  <a:srgbClr val="FFFF00"/>
                </a:highlight>
              </a:rPr>
              <a:t>15:9-23</a:t>
            </a:r>
            <a:r>
              <a:rPr lang="en-US" altLang="en-US" sz="2700" b="1" dirty="0">
                <a:highlight>
                  <a:srgbClr val="FFFF00"/>
                </a:highlight>
              </a:rPr>
              <a:t> </a:t>
            </a:r>
            <a:r>
              <a:rPr lang="en-US" altLang="en-US" sz="2700" b="1" dirty="0"/>
              <a:t>	</a:t>
            </a:r>
          </a:p>
          <a:p>
            <a:pPr marL="400050" lvl="1" indent="0">
              <a:buNone/>
              <a:defRPr/>
            </a:pPr>
            <a:r>
              <a:rPr lang="en-US" altLang="en-US" sz="2700" b="1" dirty="0">
                <a:solidFill>
                  <a:srgbClr val="FF0000"/>
                </a:solidFill>
                <a:effectLst>
                  <a:outerShdw blurRad="38100" dist="38100" dir="2700000" algn="tl">
                    <a:srgbClr val="000000">
                      <a:alpha val="43137"/>
                    </a:srgbClr>
                  </a:outerShdw>
                </a:effectLst>
              </a:rPr>
              <a:t>	Through Samuel, God announced His intention to take the kingdom from 	</a:t>
            </a:r>
            <a:r>
              <a:rPr lang="en-US" altLang="en-US" sz="2700" b="1" dirty="0">
                <a:solidFill>
                  <a:srgbClr val="FF0000"/>
                </a:solidFill>
                <a:effectLst>
                  <a:outerShdw blurRad="38100" dist="38100" dir="2700000" algn="tl">
                    <a:srgbClr val="000000">
                      <a:alpha val="43137"/>
                    </a:srgbClr>
                  </a:outerShdw>
                </a:effectLst>
                <a:highlight>
                  <a:srgbClr val="FFFF00"/>
                </a:highlight>
              </a:rPr>
              <a:t>Saul 13:13-14; 15:23</a:t>
            </a:r>
          </a:p>
          <a:p>
            <a:pPr marL="400050" lvl="1" indent="0">
              <a:buNone/>
              <a:defRPr/>
            </a:pPr>
            <a:r>
              <a:rPr lang="en-US" altLang="en-US" sz="2700" b="1" dirty="0">
                <a:solidFill>
                  <a:srgbClr val="FF0000"/>
                </a:solidFill>
                <a:effectLst>
                  <a:outerShdw blurRad="38100" dist="38100" dir="2700000" algn="tl">
                    <a:srgbClr val="000000">
                      <a:alpha val="43137"/>
                    </a:srgbClr>
                  </a:outerShdw>
                </a:effectLst>
              </a:rPr>
              <a:t>c.	He consulted the medium of Endor </a:t>
            </a:r>
            <a:r>
              <a:rPr lang="en-US" altLang="en-US" sz="2700" b="1" dirty="0">
                <a:solidFill>
                  <a:srgbClr val="FF0000"/>
                </a:solidFill>
                <a:effectLst>
                  <a:outerShdw blurRad="38100" dist="38100" dir="2700000" algn="tl">
                    <a:srgbClr val="000000">
                      <a:alpha val="43137"/>
                    </a:srgbClr>
                  </a:outerShdw>
                </a:effectLst>
                <a:highlight>
                  <a:srgbClr val="FFFF00"/>
                </a:highlight>
              </a:rPr>
              <a:t>28:1-25</a:t>
            </a:r>
          </a:p>
        </p:txBody>
      </p:sp>
      <p:sp>
        <p:nvSpPr>
          <p:cNvPr id="69636" name="Slide Number Placeholder 3">
            <a:extLst>
              <a:ext uri="{FF2B5EF4-FFF2-40B4-BE49-F238E27FC236}">
                <a16:creationId xmlns:a16="http://schemas.microsoft.com/office/drawing/2014/main" id="{C43A022B-C1FD-42AB-A635-A3C62D1A5FC6}"/>
              </a:ext>
            </a:extLst>
          </p:cNvPr>
          <p:cNvSpPr>
            <a:spLocks noGrp="1" noChangeArrowheads="1"/>
          </p:cNvSpPr>
          <p:nvPr>
            <p:ph type="sldNum" sz="quarter" idx="12"/>
          </p:nvPr>
        </p:nvSpPr>
        <p:spPr>
          <a:xfrm>
            <a:off x="9859108" y="6335713"/>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F391EC87-8ECD-4AB4-8E2B-658EB68E83AA}" type="slidenum">
              <a:rPr lang="en-US" altLang="en-US" sz="1400"/>
              <a:pPr>
                <a:spcBef>
                  <a:spcPct val="0"/>
                </a:spcBef>
                <a:buFontTx/>
                <a:buNone/>
              </a:pPr>
              <a:t>23</a:t>
            </a:fld>
            <a:endParaRPr lang="en-US" altLang="en-US" sz="1400" dirty="0"/>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a:extLst>
              <a:ext uri="{FF2B5EF4-FFF2-40B4-BE49-F238E27FC236}">
                <a16:creationId xmlns:a16="http://schemas.microsoft.com/office/drawing/2014/main" id="{E7709508-767B-4F91-BCAD-7ADC8EF6C8DE}"/>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B85037A4-4A8F-4B20-8292-DE208A58C146}" type="slidenum">
              <a:rPr lang="en-US" altLang="en-US" sz="1400">
                <a:solidFill>
                  <a:srgbClr val="000000"/>
                </a:solidFill>
              </a:rPr>
              <a:pPr>
                <a:spcBef>
                  <a:spcPct val="0"/>
                </a:spcBef>
                <a:buFontTx/>
                <a:buNone/>
              </a:pPr>
              <a:t>24</a:t>
            </a:fld>
            <a:endParaRPr lang="en-US" altLang="en-US" sz="1400">
              <a:solidFill>
                <a:srgbClr val="000000"/>
              </a:solidFill>
            </a:endParaRPr>
          </a:p>
        </p:txBody>
      </p:sp>
      <p:sp>
        <p:nvSpPr>
          <p:cNvPr id="79875" name="Rectangle 2">
            <a:extLst>
              <a:ext uri="{FF2B5EF4-FFF2-40B4-BE49-F238E27FC236}">
                <a16:creationId xmlns:a16="http://schemas.microsoft.com/office/drawing/2014/main" id="{005951C2-E6D8-41E7-BA11-881DAEC6471F}"/>
              </a:ext>
            </a:extLst>
          </p:cNvPr>
          <p:cNvSpPr>
            <a:spLocks noGrp="1" noChangeArrowheads="1"/>
          </p:cNvSpPr>
          <p:nvPr>
            <p:ph type="title"/>
          </p:nvPr>
        </p:nvSpPr>
        <p:spPr/>
        <p:txBody>
          <a:bodyPr/>
          <a:lstStyle/>
          <a:p>
            <a:pPr algn="ctr" eaLnBrk="1" hangingPunct="1">
              <a:defRPr/>
            </a:pPr>
            <a:r>
              <a:rPr lang="en-US" altLang="en-US" sz="4000" b="1" dirty="0">
                <a:effectLst>
                  <a:outerShdw blurRad="38100" dist="38100" dir="2700000" algn="tl">
                    <a:srgbClr val="000000">
                      <a:alpha val="43137"/>
                    </a:srgbClr>
                  </a:outerShdw>
                </a:effectLst>
              </a:rPr>
              <a:t>9 POSITIVE CHARACTERISTICS OF SAUL</a:t>
            </a:r>
          </a:p>
        </p:txBody>
      </p:sp>
      <p:sp>
        <p:nvSpPr>
          <p:cNvPr id="61444" name="Rectangle 3">
            <a:extLst>
              <a:ext uri="{FF2B5EF4-FFF2-40B4-BE49-F238E27FC236}">
                <a16:creationId xmlns:a16="http://schemas.microsoft.com/office/drawing/2014/main" id="{5DB513DD-EEA7-4095-A0A6-7797C73FBBAF}"/>
              </a:ext>
            </a:extLst>
          </p:cNvPr>
          <p:cNvSpPr>
            <a:spLocks noGrp="1" noChangeArrowheads="1"/>
          </p:cNvSpPr>
          <p:nvPr>
            <p:ph type="body" idx="1"/>
          </p:nvPr>
        </p:nvSpPr>
        <p:spPr>
          <a:xfrm>
            <a:off x="597877" y="1690688"/>
            <a:ext cx="9917723" cy="5030774"/>
          </a:xfrm>
          <a:extLst/>
        </p:spPr>
        <p:txBody>
          <a:bodyPr anchor="ctr"/>
          <a:lstStyle/>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CHOSEN BY GOD-the best available </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HUMBLE HEARTED-hiding in the baggage</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STRIKING APPEARANCE-head taller </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SPIRITUAL SENSITIVITY-Seer/sacrifice</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COURAGE OF HIS CONVICTIONS</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MILITARY </a:t>
            </a:r>
            <a:r>
              <a:rPr lang="en-US" altLang="en-US" sz="3100" dirty="0">
                <a:effectLst>
                  <a:outerShdw blurRad="38100" dist="38100" dir="2700000" algn="tl">
                    <a:srgbClr val="000000">
                      <a:alpha val="43137"/>
                    </a:srgbClr>
                  </a:outerShdw>
                </a:effectLst>
              </a:rPr>
              <a:t>CAPABILITIES-effective strategist</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RESPECTED FATHER-sons died w/him</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FORGIVING OF NONSUPPORTERS-</a:t>
            </a:r>
            <a:r>
              <a:rPr lang="en-US" altLang="en-US" dirty="0" err="1">
                <a:effectLst>
                  <a:outerShdw blurRad="38100" dist="38100" dir="2700000" algn="tl">
                    <a:srgbClr val="000000">
                      <a:alpha val="43137"/>
                    </a:srgbClr>
                  </a:outerShdw>
                </a:effectLst>
                <a:highlight>
                  <a:srgbClr val="FFFF00"/>
                </a:highlight>
              </a:rPr>
              <a:t>Jabesh</a:t>
            </a:r>
            <a:r>
              <a:rPr lang="en-US" altLang="en-US" dirty="0">
                <a:effectLst>
                  <a:outerShdw blurRad="38100" dist="38100" dir="2700000" algn="tl">
                    <a:srgbClr val="000000">
                      <a:alpha val="43137"/>
                    </a:srgbClr>
                  </a:outerShdw>
                </a:effectLst>
                <a:highlight>
                  <a:srgbClr val="FFFF00"/>
                </a:highlight>
              </a:rPr>
              <a:t>-Gilead</a:t>
            </a:r>
          </a:p>
          <a:p>
            <a:pPr marL="609600" indent="-609600">
              <a:buClr>
                <a:schemeClr val="tx1"/>
              </a:buClr>
              <a:buFontTx/>
              <a:buAutoNum type="arabicPeriod"/>
              <a:defRPr/>
            </a:pPr>
            <a:r>
              <a:rPr lang="en-US" altLang="en-US" dirty="0">
                <a:effectLst>
                  <a:outerShdw blurRad="38100" dist="38100" dir="2700000" algn="tl">
                    <a:srgbClr val="000000">
                      <a:alpha val="43137"/>
                    </a:srgbClr>
                  </a:outerShdw>
                </a:effectLst>
              </a:rPr>
              <a:t>POPULAR WITH THE PEOPLE-slain 1000s</a:t>
            </a:r>
          </a:p>
        </p:txBody>
      </p:sp>
      <p:sp>
        <p:nvSpPr>
          <p:cNvPr id="70661" name="Line 4">
            <a:extLst>
              <a:ext uri="{FF2B5EF4-FFF2-40B4-BE49-F238E27FC236}">
                <a16:creationId xmlns:a16="http://schemas.microsoft.com/office/drawing/2014/main" id="{3A05F437-5B2A-4328-A879-82E03A747054}"/>
              </a:ext>
            </a:extLst>
          </p:cNvPr>
          <p:cNvSpPr>
            <a:spLocks noChangeShapeType="1"/>
          </p:cNvSpPr>
          <p:nvPr/>
        </p:nvSpPr>
        <p:spPr bwMode="auto">
          <a:xfrm>
            <a:off x="1828800" y="1524000"/>
            <a:ext cx="838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6">
            <a:extLst>
              <a:ext uri="{FF2B5EF4-FFF2-40B4-BE49-F238E27FC236}">
                <a16:creationId xmlns:a16="http://schemas.microsoft.com/office/drawing/2014/main" id="{EEDF0124-84B9-44BC-AF59-BC6056170744}"/>
              </a:ext>
            </a:extLst>
          </p:cNvPr>
          <p:cNvSpPr>
            <a:spLocks noGrp="1" noChangeArrowheads="1"/>
          </p:cNvSpPr>
          <p:nvPr>
            <p:ph type="sldNum" sz="quarter" idx="12"/>
          </p:nvPr>
        </p:nvSpPr>
        <p:spPr>
          <a:xfrm>
            <a:off x="8500905" y="6376900"/>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EC6B186A-FC1B-49DD-A380-EEC6AE43D938}" type="slidenum">
              <a:rPr lang="en-US" altLang="en-US" sz="1400" b="1">
                <a:solidFill>
                  <a:srgbClr val="FF0000"/>
                </a:solidFill>
                <a:effectLst>
                  <a:outerShdw blurRad="38100" dist="38100" dir="2700000" algn="tl">
                    <a:srgbClr val="000000">
                      <a:alpha val="43137"/>
                    </a:srgbClr>
                  </a:outerShdw>
                </a:effectLst>
                <a:highlight>
                  <a:srgbClr val="FFFF00"/>
                </a:highlight>
              </a:rPr>
              <a:pPr>
                <a:spcBef>
                  <a:spcPct val="0"/>
                </a:spcBef>
                <a:buFontTx/>
                <a:buNone/>
                <a:defRPr/>
              </a:pPr>
              <a:t>25</a:t>
            </a:fld>
            <a:endParaRPr lang="en-US" altLang="en-US" sz="1400" b="1" dirty="0">
              <a:solidFill>
                <a:srgbClr val="FF0000"/>
              </a:solidFill>
              <a:effectLst>
                <a:outerShdw blurRad="38100" dist="38100" dir="2700000" algn="tl">
                  <a:srgbClr val="000000">
                    <a:alpha val="43137"/>
                  </a:srgbClr>
                </a:outerShdw>
              </a:effectLst>
              <a:highlight>
                <a:srgbClr val="FFFF00"/>
              </a:highlight>
            </a:endParaRPr>
          </a:p>
        </p:txBody>
      </p:sp>
      <p:sp>
        <p:nvSpPr>
          <p:cNvPr id="81923" name="Rectangle 2">
            <a:extLst>
              <a:ext uri="{FF2B5EF4-FFF2-40B4-BE49-F238E27FC236}">
                <a16:creationId xmlns:a16="http://schemas.microsoft.com/office/drawing/2014/main" id="{13DC8208-A22C-4E08-AA12-84D208518445}"/>
              </a:ext>
            </a:extLst>
          </p:cNvPr>
          <p:cNvSpPr>
            <a:spLocks noGrp="1" noChangeArrowheads="1"/>
          </p:cNvSpPr>
          <p:nvPr>
            <p:ph type="title"/>
          </p:nvPr>
        </p:nvSpPr>
        <p:spPr>
          <a:xfrm>
            <a:off x="-96715" y="365125"/>
            <a:ext cx="12511453" cy="1325563"/>
          </a:xfrm>
          <a:ln w="38100">
            <a:solidFill>
              <a:schemeClr val="tx1"/>
            </a:solidFill>
          </a:ln>
          <a:extLst/>
        </p:spPr>
        <p:txBody>
          <a:bodyPr/>
          <a:lstStyle/>
          <a:p>
            <a:pPr algn="ctr" eaLnBrk="1" hangingPunct="1">
              <a:defRPr/>
            </a:pPr>
            <a:r>
              <a:rPr lang="en-US" altLang="en-US" sz="4000" b="1" dirty="0">
                <a:solidFill>
                  <a:srgbClr val="0000FF"/>
                </a:solidFill>
                <a:effectLst>
                  <a:outerShdw blurRad="38100" dist="38100" dir="2700000" algn="tl">
                    <a:srgbClr val="000000">
                      <a:alpha val="43137"/>
                    </a:srgbClr>
                  </a:outerShdw>
                </a:effectLst>
              </a:rPr>
              <a:t>8 NEGATIVE CHARACTERISTICS OF SAUL     </a:t>
            </a:r>
            <a:r>
              <a:rPr lang="en-US" altLang="en-US" sz="3600" b="1" dirty="0">
                <a:solidFill>
                  <a:srgbClr val="FF0000"/>
                </a:solidFill>
                <a:effectLst>
                  <a:outerShdw blurRad="38100" dist="38100" dir="2700000" algn="tl">
                    <a:srgbClr val="000000">
                      <a:alpha val="43137"/>
                    </a:srgbClr>
                  </a:outerShdw>
                </a:effectLst>
                <a:highlight>
                  <a:srgbClr val="FFFF00"/>
                </a:highlight>
              </a:rPr>
              <a:t>1 Sam. 13-31</a:t>
            </a:r>
            <a:endParaRPr lang="en-US" altLang="en-US" sz="4000" b="1" dirty="0">
              <a:solidFill>
                <a:srgbClr val="FF0000"/>
              </a:solidFill>
              <a:effectLst>
                <a:outerShdw blurRad="38100" dist="38100" dir="2700000" algn="tl">
                  <a:srgbClr val="000000">
                    <a:alpha val="43137"/>
                  </a:srgbClr>
                </a:outerShdw>
              </a:effectLst>
              <a:highlight>
                <a:srgbClr val="FFFF00"/>
              </a:highlight>
            </a:endParaRPr>
          </a:p>
        </p:txBody>
      </p:sp>
      <p:sp>
        <p:nvSpPr>
          <p:cNvPr id="63492" name="Rectangle 3">
            <a:extLst>
              <a:ext uri="{FF2B5EF4-FFF2-40B4-BE49-F238E27FC236}">
                <a16:creationId xmlns:a16="http://schemas.microsoft.com/office/drawing/2014/main" id="{07017C13-1BA7-471B-86B8-966D6B15934F}"/>
              </a:ext>
            </a:extLst>
          </p:cNvPr>
          <p:cNvSpPr>
            <a:spLocks noGrp="1" noChangeArrowheads="1"/>
          </p:cNvSpPr>
          <p:nvPr>
            <p:ph type="body" idx="1"/>
          </p:nvPr>
        </p:nvSpPr>
        <p:spPr>
          <a:xfrm>
            <a:off x="492368" y="1600200"/>
            <a:ext cx="11271739" cy="5486401"/>
          </a:xfrm>
          <a:extLst/>
        </p:spPr>
        <p:txBody>
          <a:bodyPr anchor="ctr">
            <a:normAutofit/>
          </a:bodyPr>
          <a:lstStyle/>
          <a:p>
            <a:pPr marL="609600" indent="-609600">
              <a:buClr>
                <a:schemeClr val="tx1"/>
              </a:buClr>
              <a:buFontTx/>
              <a:buAutoNum type="arabicParenR"/>
              <a:defRPr/>
            </a:pPr>
            <a:r>
              <a:rPr lang="en-US" altLang="en-US" b="1" dirty="0"/>
              <a:t>VINDICTIVE- angered by David’s popularity after Goliath was killed 17-18</a:t>
            </a:r>
          </a:p>
          <a:p>
            <a:pPr marL="609600" indent="-609600">
              <a:buClr>
                <a:schemeClr val="tx1"/>
              </a:buClr>
              <a:buFontTx/>
              <a:buAutoNum type="arabicParenR"/>
              <a:defRPr/>
            </a:pPr>
            <a:r>
              <a:rPr lang="en-US" altLang="en-US" b="1" dirty="0"/>
              <a:t>VENGEFUL- sought to kill David, viewing him as a more dangerous enemy than the Philistines</a:t>
            </a:r>
          </a:p>
          <a:p>
            <a:pPr marL="609600" indent="-609600">
              <a:buClr>
                <a:schemeClr val="tx1"/>
              </a:buClr>
              <a:buFontTx/>
              <a:buAutoNum type="arabicParenR"/>
              <a:defRPr/>
            </a:pPr>
            <a:r>
              <a:rPr lang="en-US" altLang="en-US" b="1" dirty="0"/>
              <a:t>SUPERSTITIOUS-usurped the priestly prerogative to offer the prebattle sacrifice since Samuel did not arrive in time.</a:t>
            </a:r>
          </a:p>
          <a:p>
            <a:pPr marL="609600" indent="-609600">
              <a:buClr>
                <a:schemeClr val="tx1"/>
              </a:buClr>
              <a:buFontTx/>
              <a:buAutoNum type="arabicParenR"/>
              <a:defRPr/>
            </a:pPr>
            <a:r>
              <a:rPr lang="en-US" altLang="en-US" b="1" dirty="0"/>
              <a:t>SELF-PITYING-the people have done this</a:t>
            </a:r>
          </a:p>
          <a:p>
            <a:pPr marL="609600" indent="-609600">
              <a:buClr>
                <a:schemeClr val="tx1"/>
              </a:buClr>
              <a:buFontTx/>
              <a:buAutoNum type="arabicParenR"/>
              <a:defRPr/>
            </a:pPr>
            <a:r>
              <a:rPr lang="en-US" altLang="en-US" b="1" dirty="0"/>
              <a:t>PROUD AND ARROGANT </a:t>
            </a:r>
            <a:r>
              <a:rPr lang="en-US" altLang="en-US" b="1" dirty="0">
                <a:highlight>
                  <a:srgbClr val="FFFF00"/>
                </a:highlight>
              </a:rPr>
              <a:t>1 Sam. 15:12</a:t>
            </a:r>
          </a:p>
          <a:p>
            <a:pPr marL="609600" indent="-609600">
              <a:buClr>
                <a:schemeClr val="tx1"/>
              </a:buClr>
              <a:buFontTx/>
              <a:buAutoNum type="arabicParenR"/>
              <a:defRPr/>
            </a:pPr>
            <a:r>
              <a:rPr lang="en-US" altLang="en-US" b="1" dirty="0"/>
              <a:t>SHIFTED BLAME TO OTHERS  </a:t>
            </a:r>
            <a:r>
              <a:rPr lang="en-US" altLang="en-US" b="1" dirty="0">
                <a:highlight>
                  <a:srgbClr val="FFFF00"/>
                </a:highlight>
              </a:rPr>
              <a:t>1 Sam. 15:15,21</a:t>
            </a:r>
          </a:p>
          <a:p>
            <a:pPr marL="609600" indent="-609600">
              <a:buClr>
                <a:schemeClr val="tx1"/>
              </a:buClr>
              <a:buFontTx/>
              <a:buAutoNum type="arabicParenR"/>
              <a:defRPr/>
            </a:pPr>
            <a:r>
              <a:rPr lang="en-US" altLang="en-US" b="1" dirty="0"/>
              <a:t>SUBSTITUTED HIS IDEAS FOR GOD’S</a:t>
            </a:r>
          </a:p>
          <a:p>
            <a:pPr marL="609600" indent="-609600">
              <a:buClr>
                <a:schemeClr val="tx1"/>
              </a:buClr>
              <a:buFontTx/>
              <a:buAutoNum type="arabicParenR"/>
              <a:defRPr/>
            </a:pPr>
            <a:r>
              <a:rPr lang="en-US" altLang="en-US" b="1" dirty="0"/>
              <a:t>ANGER </a:t>
            </a:r>
            <a:r>
              <a:rPr lang="en-US" altLang="en-US" b="1" dirty="0">
                <a:highlight>
                  <a:srgbClr val="FFFF00"/>
                </a:highlight>
              </a:rPr>
              <a:t>1 Sam. 18:8</a:t>
            </a: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4EE5C-FF55-4335-8752-3424ECA4C4DD}"/>
              </a:ext>
            </a:extLst>
          </p:cNvPr>
          <p:cNvSpPr>
            <a:spLocks noGrp="1"/>
          </p:cNvSpPr>
          <p:nvPr>
            <p:ph type="title"/>
          </p:nvPr>
        </p:nvSpPr>
        <p:spPr>
          <a:xfrm>
            <a:off x="389107" y="160844"/>
            <a:ext cx="11361907" cy="704918"/>
          </a:xfrm>
          <a:ln w="38100">
            <a:solidFill>
              <a:srgbClr val="0000FF"/>
            </a:solidFill>
          </a:ln>
        </p:spPr>
        <p:txBody>
          <a:bodyPr>
            <a:normAutofit fontScale="90000"/>
          </a:bodyPr>
          <a:lstStyle/>
          <a:p>
            <a:pPr algn="ctr"/>
            <a:r>
              <a:rPr lang="en-US" b="1" dirty="0">
                <a:solidFill>
                  <a:srgbClr val="C00000"/>
                </a:solidFill>
                <a:effectLst>
                  <a:outerShdw blurRad="38100" dist="38100" dir="2700000" algn="tl">
                    <a:srgbClr val="000000">
                      <a:alpha val="43137"/>
                    </a:srgbClr>
                  </a:outerShdw>
                </a:effectLst>
                <a:highlight>
                  <a:srgbClr val="FFFF00"/>
                </a:highlight>
              </a:rPr>
              <a:t>1 Samuel 13-31</a:t>
            </a:r>
            <a:r>
              <a:rPr lang="en-US" b="1" dirty="0">
                <a:solidFill>
                  <a:srgbClr val="0000FF"/>
                </a:solidFill>
                <a:effectLst>
                  <a:outerShdw blurRad="38100" dist="38100" dir="2700000" algn="tl">
                    <a:srgbClr val="000000">
                      <a:alpha val="43137"/>
                    </a:srgbClr>
                  </a:outerShdw>
                </a:effectLst>
              </a:rPr>
              <a:t> Tracks the Tragic Decline of King Saul</a:t>
            </a:r>
          </a:p>
        </p:txBody>
      </p:sp>
      <p:sp>
        <p:nvSpPr>
          <p:cNvPr id="3" name="Content Placeholder 2">
            <a:extLst>
              <a:ext uri="{FF2B5EF4-FFF2-40B4-BE49-F238E27FC236}">
                <a16:creationId xmlns:a16="http://schemas.microsoft.com/office/drawing/2014/main" id="{70AA27B3-FE26-47DE-A989-686B7F9A3D7C}"/>
              </a:ext>
            </a:extLst>
          </p:cNvPr>
          <p:cNvSpPr>
            <a:spLocks noGrp="1"/>
          </p:cNvSpPr>
          <p:nvPr>
            <p:ph idx="1"/>
          </p:nvPr>
        </p:nvSpPr>
        <p:spPr>
          <a:xfrm>
            <a:off x="408561" y="1011678"/>
            <a:ext cx="11381361" cy="5612858"/>
          </a:xfrm>
          <a:ln w="38100">
            <a:solidFill>
              <a:srgbClr val="0000FF"/>
            </a:solidFill>
          </a:ln>
        </p:spPr>
        <p:txBody>
          <a:bodyPr anchor="ctr">
            <a:normAutofit/>
          </a:bodyPr>
          <a:lstStyle/>
          <a:p>
            <a:pPr marL="514350" indent="-514350">
              <a:buFont typeface="+mj-lt"/>
              <a:buAutoNum type="arabicPeriod"/>
            </a:pPr>
            <a:r>
              <a:rPr lang="en-US" sz="3600" b="1" dirty="0"/>
              <a:t>The Wickedness of Rising Saul							a. Usurping the Priestly role of sacrifice </a:t>
            </a:r>
            <a:r>
              <a:rPr lang="en-US" sz="3600" b="1" dirty="0">
                <a:solidFill>
                  <a:srgbClr val="C00000"/>
                </a:solidFill>
                <a:effectLst>
                  <a:outerShdw blurRad="38100" dist="38100" dir="2700000" algn="tl">
                    <a:srgbClr val="000000">
                      <a:alpha val="43137"/>
                    </a:srgbClr>
                  </a:outerShdw>
                </a:effectLst>
              </a:rPr>
              <a:t>1 Sam. 13</a:t>
            </a:r>
            <a:r>
              <a:rPr lang="en-US" sz="3600" b="1" dirty="0"/>
              <a:t>		b. Violating the </a:t>
            </a:r>
            <a:r>
              <a:rPr lang="en-US" sz="3600" b="1" i="1" dirty="0" err="1">
                <a:solidFill>
                  <a:srgbClr val="C00000"/>
                </a:solidFill>
                <a:effectLst>
                  <a:outerShdw blurRad="38100" dist="38100" dir="2700000" algn="tl">
                    <a:srgbClr val="000000">
                      <a:alpha val="43137"/>
                    </a:srgbClr>
                  </a:outerShdw>
                </a:effectLst>
              </a:rPr>
              <a:t>charam</a:t>
            </a:r>
            <a:r>
              <a:rPr lang="en-US" sz="3600" b="1" dirty="0"/>
              <a:t>/</a:t>
            </a:r>
            <a:r>
              <a:rPr lang="en-US" sz="3600" b="1" i="1" dirty="0" err="1">
                <a:solidFill>
                  <a:srgbClr val="C00000"/>
                </a:solidFill>
                <a:effectLst>
                  <a:outerShdw blurRad="38100" dist="38100" dir="2700000" algn="tl">
                    <a:srgbClr val="000000">
                      <a:alpha val="43137"/>
                    </a:srgbClr>
                  </a:outerShdw>
                </a:effectLst>
              </a:rPr>
              <a:t>cherem</a:t>
            </a:r>
            <a:r>
              <a:rPr lang="en-US" sz="3600" b="1" dirty="0"/>
              <a:t> = disobeying the Lord 		the word of the Lord </a:t>
            </a:r>
            <a:r>
              <a:rPr lang="en-US" sz="3600" b="1" dirty="0">
                <a:solidFill>
                  <a:srgbClr val="C00000"/>
                </a:solidFill>
                <a:effectLst>
                  <a:outerShdw blurRad="38100" dist="38100" dir="2700000" algn="tl">
                    <a:srgbClr val="000000">
                      <a:alpha val="43137"/>
                    </a:srgbClr>
                  </a:outerShdw>
                </a:effectLst>
              </a:rPr>
              <a:t>1 Sam. 15</a:t>
            </a:r>
            <a:endParaRPr lang="en-US" sz="3600" b="1" dirty="0">
              <a:solidFill>
                <a:srgbClr val="C00000"/>
              </a:solidFill>
              <a:effectLst>
                <a:outerShdw blurRad="38100" dist="38100" dir="2700000" algn="tl">
                  <a:srgbClr val="000000">
                    <a:alpha val="43137"/>
                  </a:srgbClr>
                </a:outerShdw>
              </a:effectLst>
              <a:highlight>
                <a:srgbClr val="FFFF00"/>
              </a:highlight>
            </a:endParaRPr>
          </a:p>
          <a:p>
            <a:pPr marL="514350" indent="-514350">
              <a:buFont typeface="+mj-lt"/>
              <a:buAutoNum type="arabicPeriod"/>
            </a:pPr>
            <a:r>
              <a:rPr lang="en-US" sz="3600" b="1" dirty="0"/>
              <a:t>Combatting the ubiquitous presence of the enemies (Ammonites </a:t>
            </a:r>
            <a:r>
              <a:rPr lang="en-US" sz="3600" b="1" dirty="0">
                <a:solidFill>
                  <a:srgbClr val="A82000"/>
                </a:solidFill>
                <a:effectLst>
                  <a:outerShdw blurRad="38100" dist="38100" dir="2700000" algn="tl">
                    <a:srgbClr val="000000">
                      <a:alpha val="43137"/>
                    </a:srgbClr>
                  </a:outerShdw>
                </a:effectLst>
              </a:rPr>
              <a:t>11</a:t>
            </a:r>
            <a:r>
              <a:rPr lang="en-US" sz="3600" b="1" dirty="0"/>
              <a:t>; Philistines </a:t>
            </a:r>
            <a:r>
              <a:rPr lang="en-US" sz="3600" b="1" dirty="0">
                <a:solidFill>
                  <a:srgbClr val="A82000"/>
                </a:solidFill>
                <a:effectLst>
                  <a:outerShdw blurRad="38100" dist="38100" dir="2700000" algn="tl">
                    <a:srgbClr val="000000">
                      <a:alpha val="43137"/>
                    </a:srgbClr>
                  </a:outerShdw>
                </a:effectLst>
              </a:rPr>
              <a:t>14</a:t>
            </a:r>
            <a:r>
              <a:rPr lang="en-US" sz="3600" b="1" dirty="0"/>
              <a:t>) with some success</a:t>
            </a:r>
          </a:p>
          <a:p>
            <a:pPr marL="514350" indent="-514350">
              <a:buFont typeface="+mj-lt"/>
              <a:buAutoNum type="arabicPeriod"/>
            </a:pPr>
            <a:r>
              <a:rPr lang="en-US" sz="3600" b="1" dirty="0"/>
              <a:t>Trying to kill David while driven by an evil spirit, jealousy, and vindictiveness </a:t>
            </a:r>
            <a:r>
              <a:rPr lang="en-US" sz="3600" b="1" dirty="0">
                <a:solidFill>
                  <a:srgbClr val="A82000"/>
                </a:solidFill>
                <a:effectLst>
                  <a:outerShdw blurRad="38100" dist="38100" dir="2700000" algn="tl">
                    <a:srgbClr val="000000">
                      <a:alpha val="43137"/>
                    </a:srgbClr>
                  </a:outerShdw>
                </a:effectLst>
              </a:rPr>
              <a:t>(18:10-12)</a:t>
            </a:r>
          </a:p>
          <a:p>
            <a:pPr marL="514350" indent="-514350">
              <a:buFont typeface="+mj-lt"/>
              <a:buAutoNum type="arabicPeriod"/>
            </a:pPr>
            <a:r>
              <a:rPr lang="en-US" sz="3600" b="1" dirty="0"/>
              <a:t>Visiting the Medium of Endor </a:t>
            </a:r>
            <a:r>
              <a:rPr lang="en-US" sz="3600" b="1" dirty="0">
                <a:solidFill>
                  <a:srgbClr val="A82000"/>
                </a:solidFill>
                <a:effectLst>
                  <a:outerShdw blurRad="38100" dist="38100" dir="2700000" algn="tl">
                    <a:srgbClr val="000000">
                      <a:alpha val="43137"/>
                    </a:srgbClr>
                  </a:outerShdw>
                </a:effectLst>
              </a:rPr>
              <a:t>1 Sam. 28</a:t>
            </a:r>
          </a:p>
          <a:p>
            <a:pPr marL="514350" indent="-514350">
              <a:buFont typeface="+mj-lt"/>
              <a:buAutoNum type="arabicPeriod"/>
            </a:pPr>
            <a:r>
              <a:rPr lang="en-US" sz="3600" b="1" dirty="0"/>
              <a:t>Death without honor on Mt. Gilboa </a:t>
            </a:r>
            <a:r>
              <a:rPr lang="en-US" sz="3600" b="1" dirty="0">
                <a:solidFill>
                  <a:srgbClr val="A82000"/>
                </a:solidFill>
                <a:effectLst>
                  <a:outerShdw blurRad="38100" dist="38100" dir="2700000" algn="tl">
                    <a:srgbClr val="000000">
                      <a:alpha val="43137"/>
                    </a:srgbClr>
                  </a:outerShdw>
                </a:effectLst>
              </a:rPr>
              <a:t>1 Sam. 31</a:t>
            </a:r>
          </a:p>
        </p:txBody>
      </p:sp>
    </p:spTree>
    <p:extLst>
      <p:ext uri="{BB962C8B-B14F-4D97-AF65-F5344CB8AC3E}">
        <p14:creationId xmlns:p14="http://schemas.microsoft.com/office/powerpoint/2010/main" val="3698983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952D-6F8D-4113-8E41-AE99E62EC2E7}"/>
              </a:ext>
            </a:extLst>
          </p:cNvPr>
          <p:cNvSpPr>
            <a:spLocks noGrp="1"/>
          </p:cNvSpPr>
          <p:nvPr>
            <p:ph type="title"/>
          </p:nvPr>
        </p:nvSpPr>
        <p:spPr>
          <a:xfrm>
            <a:off x="-79131" y="458545"/>
            <a:ext cx="12361985" cy="877887"/>
          </a:xfrm>
          <a:solidFill>
            <a:schemeClr val="bg1"/>
          </a:solidFill>
          <a:ln w="38100">
            <a:solidFill>
              <a:schemeClr val="tx1"/>
            </a:solidFill>
          </a:ln>
        </p:spPr>
        <p:txBody>
          <a:bodyPr/>
          <a:lstStyle/>
          <a:p>
            <a:pPr algn="ctr">
              <a:defRPr/>
            </a:pPr>
            <a:r>
              <a:rPr lang="en-US" b="1" dirty="0">
                <a:latin typeface="Berlin Sans FB Demi" panose="020E0802020502020306" pitchFamily="34" charset="0"/>
              </a:rPr>
              <a:t>Saul’s 3 Big Fails</a:t>
            </a:r>
          </a:p>
        </p:txBody>
      </p:sp>
      <p:sp>
        <p:nvSpPr>
          <p:cNvPr id="3" name="Content Placeholder 2">
            <a:extLst>
              <a:ext uri="{FF2B5EF4-FFF2-40B4-BE49-F238E27FC236}">
                <a16:creationId xmlns:a16="http://schemas.microsoft.com/office/drawing/2014/main" id="{DDCB434D-F9D3-4BB0-BD96-0B47E4343E85}"/>
              </a:ext>
            </a:extLst>
          </p:cNvPr>
          <p:cNvSpPr>
            <a:spLocks noGrp="1"/>
          </p:cNvSpPr>
          <p:nvPr>
            <p:ph idx="1"/>
          </p:nvPr>
        </p:nvSpPr>
        <p:spPr>
          <a:xfrm>
            <a:off x="369277" y="1336432"/>
            <a:ext cx="11561885" cy="5216768"/>
          </a:xfrm>
          <a:extLst/>
        </p:spPr>
        <p:txBody>
          <a:bodyPr anchor="ctr">
            <a:normAutofit/>
          </a:bodyPr>
          <a:lstStyle/>
          <a:p>
            <a:pPr marL="742950" indent="-742950">
              <a:buClr>
                <a:schemeClr val="tx1"/>
              </a:buClr>
              <a:buFont typeface="+mj-lt"/>
              <a:buAutoNum type="arabicPeriod"/>
              <a:defRPr/>
            </a:pPr>
            <a:r>
              <a:rPr lang="en-US" sz="3600" b="1" dirty="0">
                <a:highlight>
                  <a:srgbClr val="FFFF00"/>
                </a:highlight>
              </a:rPr>
              <a:t>1 Samuel 13:1-14</a:t>
            </a:r>
            <a:r>
              <a:rPr lang="en-US" sz="3600" b="1" dirty="0"/>
              <a:t> Presumed to offer the pre-battle sacrifice.</a:t>
            </a:r>
          </a:p>
          <a:p>
            <a:pPr marL="857250" lvl="1" indent="-457200">
              <a:buClr>
                <a:schemeClr val="tx1"/>
              </a:buClr>
              <a:buFont typeface="Wingdings" panose="05000000000000000000" pitchFamily="2" charset="2"/>
              <a:buChar char="§"/>
              <a:defRPr/>
            </a:pPr>
            <a:r>
              <a:rPr lang="en-US" sz="3200" b="1" dirty="0"/>
              <a:t>Samuel indicated “your kingdom will not endure” </a:t>
            </a:r>
            <a:r>
              <a:rPr lang="en-US" b="1" dirty="0">
                <a:highlight>
                  <a:srgbClr val="FFFF00"/>
                </a:highlight>
              </a:rPr>
              <a:t>13:14</a:t>
            </a:r>
          </a:p>
          <a:p>
            <a:pPr marL="742950" indent="-742950">
              <a:buClr>
                <a:schemeClr val="tx1"/>
              </a:buClr>
              <a:buFont typeface="+mj-lt"/>
              <a:buAutoNum type="arabicPeriod"/>
              <a:defRPr/>
            </a:pPr>
            <a:r>
              <a:rPr lang="en-US" sz="3600" b="1" dirty="0">
                <a:highlight>
                  <a:srgbClr val="FFFF00"/>
                </a:highlight>
              </a:rPr>
              <a:t>1 Samuel 15:1-26</a:t>
            </a:r>
            <a:r>
              <a:rPr lang="en-US" sz="3600" b="1" dirty="0"/>
              <a:t> Spared King Agag and the prize sheep and oxen contra God’s Word</a:t>
            </a:r>
          </a:p>
          <a:p>
            <a:pPr lvl="1">
              <a:buClr>
                <a:schemeClr val="tx1"/>
              </a:buClr>
              <a:buFont typeface="Wingdings" panose="05000000000000000000" pitchFamily="2" charset="2"/>
              <a:buChar char="§"/>
              <a:defRPr/>
            </a:pPr>
            <a:r>
              <a:rPr lang="en-US" sz="3200" b="1" dirty="0"/>
              <a:t>Samuel proclaimed his famous words </a:t>
            </a:r>
            <a:r>
              <a:rPr lang="en-US" sz="3200" b="1" dirty="0">
                <a:highlight>
                  <a:srgbClr val="FFFF00"/>
                </a:highlight>
              </a:rPr>
              <a:t>15:22-29,35</a:t>
            </a:r>
          </a:p>
          <a:p>
            <a:pPr marL="742950" indent="-742950">
              <a:buClr>
                <a:schemeClr val="tx1"/>
              </a:buClr>
              <a:buFont typeface="+mj-lt"/>
              <a:buAutoNum type="arabicPeriod"/>
              <a:defRPr/>
            </a:pPr>
            <a:r>
              <a:rPr lang="en-US" sz="3600" b="1" dirty="0">
                <a:highlight>
                  <a:srgbClr val="FFFF00"/>
                </a:highlight>
              </a:rPr>
              <a:t>1 Samuel 28:1-19</a:t>
            </a:r>
            <a:r>
              <a:rPr lang="en-US" sz="3600" b="1" dirty="0"/>
              <a:t> Consulted the Medium of Endor to conjure up Samuel who had died</a:t>
            </a:r>
          </a:p>
          <a:p>
            <a:pPr lvl="1">
              <a:buClr>
                <a:schemeClr val="tx1"/>
              </a:buClr>
              <a:buFont typeface="Wingdings" panose="05000000000000000000" pitchFamily="2" charset="2"/>
              <a:buChar char="§"/>
              <a:defRPr/>
            </a:pPr>
            <a:r>
              <a:rPr lang="en-US" sz="3200" b="1" dirty="0"/>
              <a:t>“Samuel’s spirit” foretold Saul’s doom and death</a:t>
            </a:r>
          </a:p>
        </p:txBody>
      </p:sp>
      <p:sp>
        <p:nvSpPr>
          <p:cNvPr id="89092" name="Slide Number Placeholder 3">
            <a:extLst>
              <a:ext uri="{FF2B5EF4-FFF2-40B4-BE49-F238E27FC236}">
                <a16:creationId xmlns:a16="http://schemas.microsoft.com/office/drawing/2014/main" id="{DD34061F-352D-4DE3-B861-316C00725CE3}"/>
              </a:ext>
            </a:extLst>
          </p:cNvPr>
          <p:cNvSpPr>
            <a:spLocks noGrp="1" noChangeArrowheads="1"/>
          </p:cNvSpPr>
          <p:nvPr>
            <p:ph type="sldNum" sz="quarter" idx="12"/>
          </p:nvPr>
        </p:nvSpPr>
        <p:spPr>
          <a:xfrm>
            <a:off x="10058400" y="6381750"/>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AC729C73-119F-466E-B53E-B438004EC5FF}" type="slidenum">
              <a:rPr lang="en-US" altLang="en-US" sz="1400" b="1">
                <a:solidFill>
                  <a:srgbClr val="FF0000"/>
                </a:solidFill>
                <a:effectLst>
                  <a:outerShdw blurRad="38100" dist="38100" dir="2700000" algn="tl">
                    <a:srgbClr val="000000">
                      <a:alpha val="43137"/>
                    </a:srgbClr>
                  </a:outerShdw>
                </a:effectLst>
                <a:highlight>
                  <a:srgbClr val="FFFF00"/>
                </a:highlight>
              </a:rPr>
              <a:pPr>
                <a:spcBef>
                  <a:spcPct val="0"/>
                </a:spcBef>
                <a:buFontTx/>
                <a:buNone/>
                <a:defRPr/>
              </a:pPr>
              <a:t>27</a:t>
            </a:fld>
            <a:endParaRPr lang="en-US" altLang="en-US" sz="1400" b="1" dirty="0">
              <a:solidFill>
                <a:srgbClr val="FF0000"/>
              </a:solidFill>
              <a:effectLst>
                <a:outerShdw blurRad="38100" dist="38100" dir="2700000" algn="tl">
                  <a:srgbClr val="000000">
                    <a:alpha val="43137"/>
                  </a:srgbClr>
                </a:outerShdw>
              </a:effectLst>
              <a:highlight>
                <a:srgbClr val="FFFF00"/>
              </a:highlight>
            </a:endParaRPr>
          </a:p>
        </p:txBody>
      </p:sp>
      <p:sp>
        <p:nvSpPr>
          <p:cNvPr id="4" name="Rectangle 3">
            <a:extLst>
              <a:ext uri="{FF2B5EF4-FFF2-40B4-BE49-F238E27FC236}">
                <a16:creationId xmlns:a16="http://schemas.microsoft.com/office/drawing/2014/main" id="{98CD6E3D-C3EA-47E3-B807-FC2A200F8283}"/>
              </a:ext>
            </a:extLst>
          </p:cNvPr>
          <p:cNvSpPr/>
          <p:nvPr/>
        </p:nvSpPr>
        <p:spPr>
          <a:xfrm>
            <a:off x="1161573" y="1517715"/>
            <a:ext cx="3337088" cy="57503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5BD48A9-C6C9-4202-BABC-3C34F79E0A5D}"/>
              </a:ext>
            </a:extLst>
          </p:cNvPr>
          <p:cNvSpPr/>
          <p:nvPr/>
        </p:nvSpPr>
        <p:spPr>
          <a:xfrm>
            <a:off x="1161573" y="3101116"/>
            <a:ext cx="3337088" cy="57503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DAA4063-070A-4FA6-8725-D30D01A3881C}"/>
              </a:ext>
            </a:extLst>
          </p:cNvPr>
          <p:cNvSpPr/>
          <p:nvPr/>
        </p:nvSpPr>
        <p:spPr>
          <a:xfrm>
            <a:off x="1169962" y="4745416"/>
            <a:ext cx="3337088" cy="57503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DCE551-E6BA-4471-B9B0-B81278BF044A}"/>
              </a:ext>
            </a:extLst>
          </p:cNvPr>
          <p:cNvSpPr>
            <a:spLocks noGrp="1"/>
          </p:cNvSpPr>
          <p:nvPr>
            <p:ph type="sldNum" sz="quarter" idx="12"/>
          </p:nvPr>
        </p:nvSpPr>
        <p:spPr>
          <a:xfrm>
            <a:off x="9448800" y="6576158"/>
            <a:ext cx="2743200" cy="365125"/>
          </a:xfrm>
        </p:spPr>
        <p:txBody>
          <a:bodyPr/>
          <a:lstStyle/>
          <a:p>
            <a:pPr>
              <a:defRPr/>
            </a:pPr>
            <a:fld id="{81598A4E-75EF-4A33-BB58-33B3C0BD5D6C}" type="slidenum">
              <a:rPr lang="en-US" altLang="en-US" b="1" smtClean="0">
                <a:solidFill>
                  <a:schemeClr val="tx1"/>
                </a:solidFill>
              </a:rPr>
              <a:pPr>
                <a:defRPr/>
              </a:pPr>
              <a:t>28</a:t>
            </a:fld>
            <a:endParaRPr lang="en-US" altLang="en-US" b="1" dirty="0">
              <a:solidFill>
                <a:schemeClr val="tx1"/>
              </a:solidFill>
            </a:endParaRPr>
          </a:p>
        </p:txBody>
      </p:sp>
      <p:sp>
        <p:nvSpPr>
          <p:cNvPr id="5" name="Rectangle 4">
            <a:extLst>
              <a:ext uri="{FF2B5EF4-FFF2-40B4-BE49-F238E27FC236}">
                <a16:creationId xmlns:a16="http://schemas.microsoft.com/office/drawing/2014/main" id="{15BBC1AE-C235-4430-AE46-18BB43646D6E}"/>
              </a:ext>
            </a:extLst>
          </p:cNvPr>
          <p:cNvSpPr/>
          <p:nvPr/>
        </p:nvSpPr>
        <p:spPr>
          <a:xfrm>
            <a:off x="624253" y="553915"/>
            <a:ext cx="10823331" cy="5802435"/>
          </a:xfrm>
          <a:prstGeom prst="rect">
            <a:avLst/>
          </a:prstGeom>
          <a:solidFill>
            <a:srgbClr val="C00000"/>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b="1" dirty="0">
                <a:effectLst>
                  <a:outerShdw blurRad="38100" dist="38100" dir="2700000" algn="tl">
                    <a:srgbClr val="000000">
                      <a:alpha val="43137"/>
                    </a:srgbClr>
                  </a:outerShdw>
                </a:effectLst>
              </a:rPr>
              <a:t>Once David enters the story and kills Goliath, </a:t>
            </a:r>
          </a:p>
          <a:p>
            <a:pPr algn="ctr">
              <a:defRPr/>
            </a:pPr>
            <a:r>
              <a:rPr lang="en-US" sz="3600" b="1" dirty="0">
                <a:effectLst>
                  <a:outerShdw blurRad="38100" dist="38100" dir="2700000" algn="tl">
                    <a:srgbClr val="000000">
                      <a:alpha val="43137"/>
                    </a:srgbClr>
                  </a:outerShdw>
                </a:effectLst>
              </a:rPr>
              <a:t>Saul views the young shepherd as an enemy </a:t>
            </a:r>
          </a:p>
          <a:p>
            <a:pPr algn="ctr">
              <a:defRPr/>
            </a:pPr>
            <a:r>
              <a:rPr lang="en-US" sz="3600" b="1" dirty="0">
                <a:effectLst>
                  <a:outerShdw blurRad="38100" dist="38100" dir="2700000" algn="tl">
                    <a:srgbClr val="000000">
                      <a:alpha val="43137"/>
                    </a:srgbClr>
                  </a:outerShdw>
                </a:effectLst>
              </a:rPr>
              <a:t>every bit as dangerous as the Philistines.</a:t>
            </a:r>
          </a:p>
          <a:p>
            <a:pPr algn="ctr">
              <a:defRPr/>
            </a:pPr>
            <a:r>
              <a:rPr lang="en-US" sz="3600" b="1" dirty="0">
                <a:solidFill>
                  <a:srgbClr val="FF0000"/>
                </a:solidFill>
                <a:effectLst>
                  <a:outerShdw blurRad="38100" dist="38100" dir="2700000" algn="tl">
                    <a:srgbClr val="000000">
                      <a:alpha val="43137"/>
                    </a:srgbClr>
                  </a:outerShdw>
                </a:effectLst>
                <a:highlight>
                  <a:srgbClr val="FFFF00"/>
                </a:highlight>
              </a:rPr>
              <a:t>1 Sam. 18:7-16 (9,12,14) </a:t>
            </a:r>
          </a:p>
        </p:txBody>
      </p:sp>
    </p:spTree>
    <p:extLst>
      <p:ext uri="{BB962C8B-B14F-4D97-AF65-F5344CB8AC3E}">
        <p14:creationId xmlns:p14="http://schemas.microsoft.com/office/powerpoint/2010/main" val="2524532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a:extLst>
              <a:ext uri="{FF2B5EF4-FFF2-40B4-BE49-F238E27FC236}">
                <a16:creationId xmlns:a16="http://schemas.microsoft.com/office/drawing/2014/main" id="{053EE727-8627-4E71-BEE3-C17F09137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762000"/>
            <a:ext cx="4814888"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6BE9F5AA-A5CA-492F-A49E-E30B15D18DFF}"/>
              </a:ext>
            </a:extLst>
          </p:cNvPr>
          <p:cNvSpPr/>
          <p:nvPr/>
        </p:nvSpPr>
        <p:spPr>
          <a:xfrm>
            <a:off x="6339192" y="762000"/>
            <a:ext cx="4328808" cy="5410200"/>
          </a:xfrm>
          <a:prstGeom prst="rec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sz="2100" b="1" baseline="30000" dirty="0">
                <a:solidFill>
                  <a:srgbClr val="0000FF"/>
                </a:solidFill>
                <a:effectLst>
                  <a:outerShdw blurRad="38100" dist="38100" dir="2700000" algn="tl">
                    <a:srgbClr val="000000">
                      <a:alpha val="43137"/>
                    </a:srgbClr>
                  </a:outerShdw>
                </a:effectLst>
              </a:rPr>
              <a:t>37</a:t>
            </a:r>
            <a:r>
              <a:rPr lang="en-US" sz="2100" b="1" dirty="0">
                <a:solidFill>
                  <a:srgbClr val="0000FF"/>
                </a:solidFill>
                <a:effectLst>
                  <a:outerShdw blurRad="38100" dist="38100" dir="2700000" algn="tl">
                    <a:srgbClr val="000000">
                      <a:alpha val="43137"/>
                    </a:srgbClr>
                  </a:outerShdw>
                </a:effectLst>
              </a:rPr>
              <a:t> And David said, "The LORD who delivered me from the paw of the lion and from the paw of the bear, He will deliver me from the hand of this Philistine." And Saul said to David, "Go, and may the LORD be with you." </a:t>
            </a:r>
            <a:r>
              <a:rPr lang="en-US" sz="2100" b="1" dirty="0">
                <a:effectLst>
                  <a:outerShdw blurRad="38100" dist="38100" dir="2700000" algn="tl">
                    <a:srgbClr val="000000">
                      <a:alpha val="43137"/>
                    </a:srgbClr>
                  </a:outerShdw>
                </a:effectLst>
              </a:rPr>
              <a:t>		</a:t>
            </a:r>
            <a:r>
              <a:rPr lang="en-US" sz="2100" b="1" dirty="0">
                <a:solidFill>
                  <a:srgbClr val="0000FF"/>
                </a:solidFill>
                <a:effectLst>
                  <a:outerShdw blurRad="38100" dist="38100" dir="2700000" algn="tl">
                    <a:srgbClr val="000000">
                      <a:alpha val="43137"/>
                    </a:srgbClr>
                  </a:outerShdw>
                </a:effectLst>
                <a:highlight>
                  <a:srgbClr val="FFFF00"/>
                </a:highlight>
              </a:rPr>
              <a:t>1 Sam. 17:37</a:t>
            </a:r>
          </a:p>
          <a:p>
            <a:pPr algn="ctr">
              <a:defRPr/>
            </a:pPr>
            <a:endParaRPr lang="en-US" sz="2100" b="1" baseline="30000" dirty="0">
              <a:solidFill>
                <a:srgbClr val="C00000"/>
              </a:solidFill>
              <a:effectLst>
                <a:outerShdw blurRad="38100" dist="38100" dir="2700000" algn="tl">
                  <a:srgbClr val="000000">
                    <a:alpha val="43137"/>
                  </a:srgbClr>
                </a:outerShdw>
              </a:effectLst>
            </a:endParaRPr>
          </a:p>
          <a:p>
            <a:pPr algn="ctr">
              <a:defRPr/>
            </a:pPr>
            <a:r>
              <a:rPr lang="en-US" sz="2100" b="1" baseline="30000" dirty="0">
                <a:solidFill>
                  <a:srgbClr val="C00000"/>
                </a:solidFill>
                <a:effectLst>
                  <a:outerShdw blurRad="38100" dist="38100" dir="2700000" algn="tl">
                    <a:srgbClr val="000000">
                      <a:alpha val="43137"/>
                    </a:srgbClr>
                  </a:outerShdw>
                </a:effectLst>
              </a:rPr>
              <a:t>45</a:t>
            </a:r>
            <a:r>
              <a:rPr lang="en-US" sz="2100" b="1" dirty="0">
                <a:solidFill>
                  <a:srgbClr val="C00000"/>
                </a:solidFill>
                <a:effectLst>
                  <a:outerShdw blurRad="38100" dist="38100" dir="2700000" algn="tl">
                    <a:srgbClr val="000000">
                      <a:alpha val="43137"/>
                    </a:srgbClr>
                  </a:outerShdw>
                </a:effectLst>
              </a:rPr>
              <a:t> Then David said to the Philistine, "You come to me with a sword, a spear, and a javelin, but I come to you </a:t>
            </a:r>
            <a:r>
              <a:rPr lang="en-US" sz="2100" b="1" i="1" u="sng" dirty="0">
                <a:solidFill>
                  <a:srgbClr val="C00000"/>
                </a:solidFill>
                <a:effectLst>
                  <a:outerShdw blurRad="38100" dist="38100" dir="2700000" algn="tl">
                    <a:srgbClr val="000000">
                      <a:alpha val="43137"/>
                    </a:srgbClr>
                  </a:outerShdw>
                </a:effectLst>
              </a:rPr>
              <a:t>in the name of the LORD of hosts</a:t>
            </a:r>
            <a:r>
              <a:rPr lang="en-US" sz="2100" b="1" dirty="0">
                <a:solidFill>
                  <a:srgbClr val="C00000"/>
                </a:solidFill>
                <a:effectLst>
                  <a:outerShdw blurRad="38100" dist="38100" dir="2700000" algn="tl">
                    <a:srgbClr val="000000">
                      <a:alpha val="43137"/>
                    </a:srgbClr>
                  </a:outerShdw>
                </a:effectLst>
              </a:rPr>
              <a:t>, the God of the armies of Israel, whom you have taunted.            </a:t>
            </a:r>
            <a:r>
              <a:rPr lang="en-US" sz="2100" b="1" dirty="0">
                <a:effectLst>
                  <a:outerShdw blurRad="38100" dist="38100" dir="2700000" algn="tl">
                    <a:srgbClr val="000000">
                      <a:alpha val="43137"/>
                    </a:srgbClr>
                  </a:outerShdw>
                </a:effectLst>
              </a:rPr>
              <a:t>							</a:t>
            </a:r>
            <a:r>
              <a:rPr lang="en-US" sz="2100" b="1" dirty="0">
                <a:solidFill>
                  <a:srgbClr val="C00000"/>
                </a:solidFill>
                <a:effectLst>
                  <a:outerShdw blurRad="38100" dist="38100" dir="2700000" algn="tl">
                    <a:srgbClr val="000000">
                      <a:alpha val="43137"/>
                    </a:srgbClr>
                  </a:outerShdw>
                </a:effectLst>
                <a:highlight>
                  <a:srgbClr val="FFFF00"/>
                </a:highlight>
              </a:rPr>
              <a:t>1 Sam. 17:45</a:t>
            </a:r>
          </a:p>
        </p:txBody>
      </p:sp>
      <p:cxnSp>
        <p:nvCxnSpPr>
          <p:cNvPr id="6" name="Straight Connector 5">
            <a:extLst>
              <a:ext uri="{FF2B5EF4-FFF2-40B4-BE49-F238E27FC236}">
                <a16:creationId xmlns:a16="http://schemas.microsoft.com/office/drawing/2014/main" id="{810A2B6B-54CE-47E0-8B7C-CCD59851C3F7}"/>
              </a:ext>
            </a:extLst>
          </p:cNvPr>
          <p:cNvCxnSpPr>
            <a:cxnSpLocks/>
          </p:cNvCxnSpPr>
          <p:nvPr/>
        </p:nvCxnSpPr>
        <p:spPr>
          <a:xfrm flipV="1">
            <a:off x="6338888" y="3475212"/>
            <a:ext cx="4329112" cy="2222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4C514761-0479-41CC-A8CE-4F98DCCC2F47}"/>
              </a:ext>
            </a:extLst>
          </p:cNvPr>
          <p:cNvSpPr/>
          <p:nvPr/>
        </p:nvSpPr>
        <p:spPr>
          <a:xfrm>
            <a:off x="6360822" y="770112"/>
            <a:ext cx="4329112" cy="5410200"/>
          </a:xfrm>
          <a:prstGeom prst="rect">
            <a:avLst/>
          </a:prstGeom>
          <a:solidFill>
            <a:srgbClr val="C000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300" b="1" dirty="0">
                <a:effectLst>
                  <a:outerShdw blurRad="38100" dist="38100" dir="2700000" algn="tl">
                    <a:srgbClr val="000000">
                      <a:alpha val="43137"/>
                    </a:srgbClr>
                  </a:outerShdw>
                </a:effectLst>
              </a:rPr>
              <a:t>“Just a little bit of God will beat a whole lot of anything else!”</a:t>
            </a:r>
          </a:p>
          <a:p>
            <a:pPr algn="r">
              <a:defRPr/>
            </a:pPr>
            <a:endParaRPr lang="en-US" b="1" dirty="0">
              <a:effectLst>
                <a:outerShdw blurRad="38100" dist="38100" dir="2700000" algn="tl">
                  <a:srgbClr val="000000">
                    <a:alpha val="43137"/>
                  </a:srgbClr>
                </a:outerShdw>
              </a:effectLst>
            </a:endParaRPr>
          </a:p>
          <a:p>
            <a:pPr algn="r">
              <a:defRPr/>
            </a:pPr>
            <a:r>
              <a:rPr lang="en-US" b="1" dirty="0">
                <a:effectLst>
                  <a:outerShdw blurRad="38100" dist="38100" dir="2700000" algn="tl">
                    <a:srgbClr val="000000">
                      <a:alpha val="43137"/>
                    </a:srgbClr>
                  </a:outerShdw>
                </a:effectLst>
              </a:rPr>
              <a:t>~Wayne VanHorn</a:t>
            </a:r>
          </a:p>
        </p:txBody>
      </p:sp>
      <p:sp>
        <p:nvSpPr>
          <p:cNvPr id="2" name="Rectangle 1">
            <a:extLst>
              <a:ext uri="{FF2B5EF4-FFF2-40B4-BE49-F238E27FC236}">
                <a16:creationId xmlns:a16="http://schemas.microsoft.com/office/drawing/2014/main" id="{620F5797-0627-4C10-A8E9-476EF78A315D}"/>
              </a:ext>
            </a:extLst>
          </p:cNvPr>
          <p:cNvSpPr/>
          <p:nvPr/>
        </p:nvSpPr>
        <p:spPr>
          <a:xfrm>
            <a:off x="1752600" y="2895600"/>
            <a:ext cx="2133600" cy="106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a:extLst>
              <a:ext uri="{FF2B5EF4-FFF2-40B4-BE49-F238E27FC236}">
                <a16:creationId xmlns:a16="http://schemas.microsoft.com/office/drawing/2014/main" id="{119046CF-F5BE-4A18-8CCB-3E6665E55AE5}"/>
              </a:ext>
            </a:extLst>
          </p:cNvPr>
          <p:cNvSpPr/>
          <p:nvPr/>
        </p:nvSpPr>
        <p:spPr>
          <a:xfrm>
            <a:off x="1752600" y="2895600"/>
            <a:ext cx="2133600" cy="10668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xit" presetSubtype="1" fill="hold" grpId="0" nodeType="clickEffect">
                                  <p:stCondLst>
                                    <p:cond delay="0"/>
                                  </p:stCondLst>
                                  <p:childTnLst>
                                    <p:animEffect transition="out" filter="wheel(1)">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61DA39D9-1FD2-4917-B8DE-48F8BFE31425}"/>
              </a:ext>
            </a:extLst>
          </p:cNvPr>
          <p:cNvSpPr>
            <a:spLocks noGrp="1" noChangeArrowheads="1"/>
          </p:cNvSpPr>
          <p:nvPr>
            <p:ph type="sldNum" sz="quarter" idx="12"/>
          </p:nvPr>
        </p:nvSpPr>
        <p:spPr>
          <a:xfrm>
            <a:off x="9980428" y="6447178"/>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BAEA986-35AD-4EC9-8451-A4B36EDC9442}" type="slidenum">
              <a:rPr kumimoji="0" lang="en-US" altLang="en-US" sz="1400" b="1" i="0" u="none" strike="noStrike" kern="1200" cap="none" spc="0" normalizeH="0" baseline="0" noProof="0">
                <a:ln>
                  <a:noFill/>
                </a:ln>
                <a:solidFill>
                  <a:srgbClr val="FF0000"/>
                </a:solidFill>
                <a:effectLst>
                  <a:outerShdw blurRad="38100" dist="38100" dir="2700000" algn="tl">
                    <a:srgbClr val="000000">
                      <a:alpha val="43137"/>
                    </a:srgbClr>
                  </a:outerShdw>
                </a:effectLst>
                <a:highlight>
                  <a:srgbClr val="FFFF00"/>
                </a:highligh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400" b="1" i="0" u="none" strike="noStrike" kern="1200" cap="none" spc="0" normalizeH="0" baseline="0" noProof="0" dirty="0">
              <a:ln>
                <a:noFill/>
              </a:ln>
              <a:solidFill>
                <a:srgbClr val="FF0000"/>
              </a:solidFill>
              <a:effectLst>
                <a:outerShdw blurRad="38100" dist="38100" dir="2700000" algn="tl">
                  <a:srgbClr val="000000">
                    <a:alpha val="43137"/>
                  </a:srgbClr>
                </a:outerShdw>
              </a:effectLst>
              <a:highlight>
                <a:srgbClr val="FFFF00"/>
              </a:highlight>
              <a:uLnTx/>
              <a:uFillTx/>
              <a:latin typeface="Arial" panose="020B0604020202020204" pitchFamily="34" charset="0"/>
              <a:ea typeface="+mn-ea"/>
              <a:cs typeface="+mn-cs"/>
            </a:endParaRPr>
          </a:p>
        </p:txBody>
      </p:sp>
      <p:sp>
        <p:nvSpPr>
          <p:cNvPr id="13315" name="Rectangle 2">
            <a:extLst>
              <a:ext uri="{FF2B5EF4-FFF2-40B4-BE49-F238E27FC236}">
                <a16:creationId xmlns:a16="http://schemas.microsoft.com/office/drawing/2014/main" id="{2737CF61-8780-48AE-8E7F-B05A470E1E06}"/>
              </a:ext>
            </a:extLst>
          </p:cNvPr>
          <p:cNvSpPr>
            <a:spLocks noGrp="1" noChangeArrowheads="1"/>
          </p:cNvSpPr>
          <p:nvPr>
            <p:ph type="title"/>
          </p:nvPr>
        </p:nvSpPr>
        <p:spPr>
          <a:xfrm>
            <a:off x="609600" y="163043"/>
            <a:ext cx="10972800" cy="664929"/>
          </a:xfrm>
          <a:solidFill>
            <a:schemeClr val="tx1"/>
          </a:solidFill>
          <a:ln w="38100">
            <a:solidFill>
              <a:srgbClr val="FFFF00"/>
            </a:solidFill>
          </a:ln>
        </p:spPr>
        <p:txBody>
          <a:bodyPr/>
          <a:lstStyle/>
          <a:p>
            <a:pPr eaLnBrk="1" hangingPunct="1">
              <a:defRPr/>
            </a:pPr>
            <a:r>
              <a:rPr lang="en-US" sz="4000" b="1" dirty="0">
                <a:solidFill>
                  <a:srgbClr val="FFFF00"/>
                </a:solidFill>
                <a:effectLst>
                  <a:outerShdw blurRad="38100" dist="38100" dir="2700000" algn="tl">
                    <a:srgbClr val="000000">
                      <a:alpha val="43137"/>
                    </a:srgbClr>
                  </a:outerShdw>
                </a:effectLst>
              </a:rPr>
              <a:t>4 NEEDS OF A GREAT NATION</a:t>
            </a:r>
          </a:p>
        </p:txBody>
      </p:sp>
      <p:sp>
        <p:nvSpPr>
          <p:cNvPr id="13316" name="Rectangle 3">
            <a:extLst>
              <a:ext uri="{FF2B5EF4-FFF2-40B4-BE49-F238E27FC236}">
                <a16:creationId xmlns:a16="http://schemas.microsoft.com/office/drawing/2014/main" id="{929337E3-0789-4503-9F99-97C9D612B4A2}"/>
              </a:ext>
            </a:extLst>
          </p:cNvPr>
          <p:cNvSpPr>
            <a:spLocks noGrp="1" noChangeArrowheads="1"/>
          </p:cNvSpPr>
          <p:nvPr>
            <p:ph type="body" idx="1"/>
          </p:nvPr>
        </p:nvSpPr>
        <p:spPr>
          <a:xfrm>
            <a:off x="545284" y="956345"/>
            <a:ext cx="11037116" cy="5405739"/>
          </a:xfrm>
          <a:solidFill>
            <a:schemeClr val="tx1"/>
          </a:solidFill>
          <a:ln w="38100">
            <a:solidFill>
              <a:srgbClr val="FFFF00"/>
            </a:solidFill>
          </a:ln>
        </p:spPr>
        <p:txBody>
          <a:bodyPr anchor="t"/>
          <a:lstStyle/>
          <a:p>
            <a:pPr marL="0" indent="0" eaLnBrk="1" hangingPunct="1">
              <a:buNone/>
              <a:defRPr/>
            </a:pPr>
            <a:r>
              <a:rPr lang="en-US" sz="3600" b="1" dirty="0">
                <a:solidFill>
                  <a:srgbClr val="FFFF00"/>
                </a:solidFill>
                <a:effectLst>
                  <a:outerShdw blurRad="38100" dist="38100" dir="2700000" algn="tl">
                    <a:srgbClr val="000000">
                      <a:alpha val="43137"/>
                    </a:srgbClr>
                  </a:outerShdw>
                </a:effectLst>
                <a:highlight>
                  <a:srgbClr val="800000"/>
                </a:highlight>
              </a:rPr>
              <a:t>PEOPLE</a:t>
            </a:r>
            <a:r>
              <a:rPr lang="en-US" sz="3600" b="1" dirty="0">
                <a:solidFill>
                  <a:srgbClr val="00FFFF"/>
                </a:solidFill>
                <a:effectLst>
                  <a:outerShdw blurRad="38100" dist="38100" dir="2700000" algn="tl">
                    <a:srgbClr val="000000">
                      <a:alpha val="43137"/>
                    </a:srgbClr>
                  </a:outerShdw>
                </a:effectLst>
              </a:rPr>
              <a:t>-</a:t>
            </a:r>
            <a:r>
              <a:rPr lang="en-US" sz="3600" b="1" dirty="0">
                <a:solidFill>
                  <a:srgbClr val="FFFF00"/>
                </a:solidFill>
                <a:effectLst>
                  <a:outerShdw blurRad="38100" dist="38100" dir="2700000" algn="tl">
                    <a:srgbClr val="000000">
                      <a:alpha val="43137"/>
                    </a:srgbClr>
                  </a:outerShdw>
                </a:effectLst>
              </a:rPr>
              <a:t>ABRAHAM</a:t>
            </a:r>
            <a:r>
              <a:rPr lang="en-US" sz="3600" b="1" dirty="0">
                <a:solidFill>
                  <a:srgbClr val="FFFF09"/>
                </a:solidFill>
                <a:effectLst>
                  <a:outerShdw blurRad="38100" dist="38100" dir="2700000" algn="tl">
                    <a:srgbClr val="000000">
                      <a:alpha val="43137"/>
                    </a:srgbClr>
                  </a:outerShdw>
                </a:effectLst>
              </a:rPr>
              <a:t>’S</a:t>
            </a:r>
            <a:r>
              <a:rPr lang="en-US" sz="3600" b="1" dirty="0">
                <a:solidFill>
                  <a:srgbClr val="00FFFF"/>
                </a:solidFill>
                <a:effectLst>
                  <a:outerShdw blurRad="38100" dist="38100" dir="2700000" algn="tl">
                    <a:srgbClr val="000000">
                      <a:alpha val="43137"/>
                    </a:srgbClr>
                  </a:outerShdw>
                </a:effectLst>
              </a:rPr>
              <a:t> FAMILY</a:t>
            </a:r>
          </a:p>
          <a:p>
            <a:pPr marL="0" indent="0" eaLnBrk="1" hangingPunct="1">
              <a:buNone/>
              <a:defRPr/>
            </a:pPr>
            <a:endParaRPr lang="en-US" sz="3600" b="1" dirty="0">
              <a:solidFill>
                <a:srgbClr val="00FFFF"/>
              </a:solidFill>
              <a:effectLst>
                <a:outerShdw blurRad="38100" dist="38100" dir="2700000" algn="tl">
                  <a:srgbClr val="000000">
                    <a:alpha val="43137"/>
                  </a:srgbClr>
                </a:outerShdw>
              </a:effectLst>
            </a:endParaRPr>
          </a:p>
          <a:p>
            <a:pPr marL="0" indent="0" eaLnBrk="1" hangingPunct="1">
              <a:buNone/>
              <a:defRPr/>
            </a:pPr>
            <a:r>
              <a:rPr lang="en-US" sz="3600" b="1" dirty="0">
                <a:solidFill>
                  <a:srgbClr val="FFFF00"/>
                </a:solidFill>
                <a:effectLst>
                  <a:outerShdw blurRad="38100" dist="38100" dir="2700000" algn="tl">
                    <a:srgbClr val="000000">
                      <a:alpha val="43137"/>
                    </a:srgbClr>
                  </a:outerShdw>
                </a:effectLst>
                <a:highlight>
                  <a:srgbClr val="800000"/>
                </a:highlight>
              </a:rPr>
              <a:t>LAW</a:t>
            </a:r>
            <a:r>
              <a:rPr lang="en-US" sz="3600" b="1" dirty="0">
                <a:solidFill>
                  <a:srgbClr val="00FFFF"/>
                </a:solidFill>
                <a:effectLst>
                  <a:outerShdw blurRad="38100" dist="38100" dir="2700000" algn="tl">
                    <a:srgbClr val="000000">
                      <a:alpha val="43137"/>
                    </a:srgbClr>
                  </a:outerShdw>
                </a:effectLst>
              </a:rPr>
              <a:t>-GIVEN TO </a:t>
            </a:r>
            <a:r>
              <a:rPr lang="en-US" sz="3600" b="1" dirty="0">
                <a:solidFill>
                  <a:srgbClr val="FFFF09"/>
                </a:solidFill>
                <a:effectLst>
                  <a:outerShdw blurRad="38100" dist="38100" dir="2700000" algn="tl">
                    <a:srgbClr val="000000">
                      <a:alpha val="43137"/>
                    </a:srgbClr>
                  </a:outerShdw>
                </a:effectLst>
              </a:rPr>
              <a:t>MOSES</a:t>
            </a:r>
            <a:r>
              <a:rPr lang="en-US" sz="3600" b="1" dirty="0">
                <a:solidFill>
                  <a:srgbClr val="00FFFF"/>
                </a:solidFill>
                <a:effectLst>
                  <a:outerShdw blurRad="38100" dist="38100" dir="2700000" algn="tl">
                    <a:srgbClr val="000000">
                      <a:alpha val="43137"/>
                    </a:srgbClr>
                  </a:outerShdw>
                </a:effectLst>
              </a:rPr>
              <a:t>-SINAI</a:t>
            </a:r>
          </a:p>
          <a:p>
            <a:pPr marL="0" indent="0" eaLnBrk="1" hangingPunct="1">
              <a:buNone/>
              <a:defRPr/>
            </a:pPr>
            <a:endParaRPr lang="en-US" sz="3600" b="1" dirty="0">
              <a:solidFill>
                <a:srgbClr val="00FFFF"/>
              </a:solidFill>
              <a:effectLst>
                <a:outerShdw blurRad="38100" dist="38100" dir="2700000" algn="tl">
                  <a:srgbClr val="000000">
                    <a:alpha val="43137"/>
                  </a:srgbClr>
                </a:outerShdw>
              </a:effectLst>
            </a:endParaRPr>
          </a:p>
          <a:p>
            <a:pPr marL="0" indent="0" eaLnBrk="1" hangingPunct="1">
              <a:buNone/>
              <a:defRPr/>
            </a:pPr>
            <a:r>
              <a:rPr lang="en-US" sz="3600" b="1" dirty="0">
                <a:solidFill>
                  <a:srgbClr val="FFFF00"/>
                </a:solidFill>
                <a:effectLst>
                  <a:outerShdw blurRad="38100" dist="38100" dir="2700000" algn="tl">
                    <a:srgbClr val="000000">
                      <a:alpha val="43137"/>
                    </a:srgbClr>
                  </a:outerShdw>
                </a:effectLst>
                <a:highlight>
                  <a:srgbClr val="800000"/>
                </a:highlight>
              </a:rPr>
              <a:t>LAND</a:t>
            </a:r>
            <a:r>
              <a:rPr lang="en-US" sz="3600" b="1" dirty="0">
                <a:solidFill>
                  <a:srgbClr val="00FFFF"/>
                </a:solidFill>
                <a:effectLst>
                  <a:outerShdw blurRad="38100" dist="38100" dir="2700000" algn="tl">
                    <a:srgbClr val="000000">
                      <a:alpha val="43137"/>
                    </a:srgbClr>
                  </a:outerShdw>
                </a:effectLst>
              </a:rPr>
              <a:t>-ACQUIRED BY </a:t>
            </a:r>
            <a:r>
              <a:rPr lang="en-US" sz="3600" b="1" dirty="0">
                <a:solidFill>
                  <a:srgbClr val="FFFF09"/>
                </a:solidFill>
                <a:effectLst>
                  <a:outerShdw blurRad="38100" dist="38100" dir="2700000" algn="tl">
                    <a:srgbClr val="000000">
                      <a:alpha val="43137"/>
                    </a:srgbClr>
                  </a:outerShdw>
                </a:effectLst>
              </a:rPr>
              <a:t>JOSHUA</a:t>
            </a:r>
          </a:p>
          <a:p>
            <a:pPr marL="0" indent="0" eaLnBrk="1" hangingPunct="1">
              <a:buNone/>
              <a:defRPr/>
            </a:pPr>
            <a:endParaRPr lang="en-US" sz="3600" b="1" dirty="0">
              <a:solidFill>
                <a:srgbClr val="FFFF09"/>
              </a:solidFill>
              <a:effectLst>
                <a:outerShdw blurRad="38100" dist="38100" dir="2700000" algn="tl">
                  <a:srgbClr val="000000">
                    <a:alpha val="43137"/>
                  </a:srgbClr>
                </a:outerShdw>
              </a:effectLst>
            </a:endParaRPr>
          </a:p>
          <a:p>
            <a:pPr marL="0" indent="0" eaLnBrk="1" hangingPunct="1">
              <a:buNone/>
              <a:defRPr/>
            </a:pPr>
            <a:r>
              <a:rPr lang="en-US" sz="3600" b="1" dirty="0">
                <a:solidFill>
                  <a:srgbClr val="FFFF00"/>
                </a:solidFill>
                <a:effectLst>
                  <a:outerShdw blurRad="38100" dist="38100" dir="2700000" algn="tl">
                    <a:srgbClr val="000000">
                      <a:alpha val="43137"/>
                    </a:srgbClr>
                  </a:outerShdw>
                </a:effectLst>
                <a:highlight>
                  <a:srgbClr val="800000"/>
                </a:highlight>
              </a:rPr>
              <a:t>LEADERSHIP</a:t>
            </a:r>
            <a:r>
              <a:rPr lang="en-US" sz="3600" b="1" dirty="0">
                <a:solidFill>
                  <a:srgbClr val="47DCFF"/>
                </a:solidFill>
                <a:effectLst>
                  <a:outerShdw blurRad="38100" dist="38100" dir="2700000" algn="tl">
                    <a:srgbClr val="000000">
                      <a:alpha val="43137"/>
                    </a:srgbClr>
                  </a:outerShdw>
                </a:effectLst>
              </a:rPr>
              <a:t>-DEVELOPS FROM </a:t>
            </a:r>
            <a:r>
              <a:rPr lang="en-US" sz="3600" b="1" dirty="0">
                <a:solidFill>
                  <a:srgbClr val="FFFF00"/>
                </a:solidFill>
                <a:effectLst>
                  <a:outerShdw blurRad="38100" dist="38100" dir="2700000" algn="tl">
                    <a:srgbClr val="000000">
                      <a:alpha val="43137"/>
                    </a:srgbClr>
                  </a:outerShdw>
                </a:effectLst>
              </a:rPr>
              <a:t>charismatic leaders (Moses, Joshua), to judges, then to kings. </a:t>
            </a:r>
          </a:p>
        </p:txBody>
      </p:sp>
      <p:sp>
        <p:nvSpPr>
          <p:cNvPr id="5125" name="AutoShape 4">
            <a:extLst>
              <a:ext uri="{FF2B5EF4-FFF2-40B4-BE49-F238E27FC236}">
                <a16:creationId xmlns:a16="http://schemas.microsoft.com/office/drawing/2014/main" id="{B77E16C0-6C24-4772-BFC1-A02AF1192E7D}"/>
              </a:ext>
            </a:extLst>
          </p:cNvPr>
          <p:cNvSpPr>
            <a:spLocks noChangeArrowheads="1"/>
          </p:cNvSpPr>
          <p:nvPr/>
        </p:nvSpPr>
        <p:spPr bwMode="auto">
          <a:xfrm>
            <a:off x="956345" y="1677799"/>
            <a:ext cx="533400" cy="509456"/>
          </a:xfrm>
          <a:prstGeom prst="downArrow">
            <a:avLst>
              <a:gd name="adj1" fmla="val 50000"/>
              <a:gd name="adj2" fmla="val 42857"/>
            </a:avLst>
          </a:prstGeom>
          <a:solidFill>
            <a:srgbClr val="FFFF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3319" name="Line 8">
            <a:extLst>
              <a:ext uri="{FF2B5EF4-FFF2-40B4-BE49-F238E27FC236}">
                <a16:creationId xmlns:a16="http://schemas.microsoft.com/office/drawing/2014/main" id="{A7BCCCA7-5757-4ABA-BD35-5B8CA762E1D7}"/>
              </a:ext>
            </a:extLst>
          </p:cNvPr>
          <p:cNvSpPr>
            <a:spLocks noChangeShapeType="1"/>
          </p:cNvSpPr>
          <p:nvPr/>
        </p:nvSpPr>
        <p:spPr bwMode="auto">
          <a:xfrm>
            <a:off x="3820486" y="1513427"/>
            <a:ext cx="1066800" cy="838200"/>
          </a:xfrm>
          <a:prstGeom prst="line">
            <a:avLst/>
          </a:prstGeom>
          <a:noFill/>
          <a:ln w="76200">
            <a:solidFill>
              <a:srgbClr val="FFFF00"/>
            </a:solidFill>
            <a:round/>
            <a:headEnd type="triangle" w="med" len="me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charset="0"/>
              <a:ea typeface="+mn-ea"/>
              <a:cs typeface="+mn-cs"/>
            </a:endParaRPr>
          </a:p>
        </p:txBody>
      </p:sp>
      <p:sp>
        <p:nvSpPr>
          <p:cNvPr id="13320" name="Line 10">
            <a:extLst>
              <a:ext uri="{FF2B5EF4-FFF2-40B4-BE49-F238E27FC236}">
                <a16:creationId xmlns:a16="http://schemas.microsoft.com/office/drawing/2014/main" id="{36DE2713-61F1-4F61-BC5D-F4D43514CE90}"/>
              </a:ext>
            </a:extLst>
          </p:cNvPr>
          <p:cNvSpPr>
            <a:spLocks noChangeShapeType="1"/>
          </p:cNvSpPr>
          <p:nvPr/>
        </p:nvSpPr>
        <p:spPr bwMode="auto">
          <a:xfrm>
            <a:off x="5380140" y="2808658"/>
            <a:ext cx="1066800" cy="838200"/>
          </a:xfrm>
          <a:prstGeom prst="line">
            <a:avLst/>
          </a:prstGeom>
          <a:noFill/>
          <a:ln w="76200">
            <a:solidFill>
              <a:srgbClr val="FFFF00"/>
            </a:solidFill>
            <a:round/>
            <a:headEnd type="triangle" w="med" len="me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charset="0"/>
              <a:ea typeface="+mn-ea"/>
              <a:cs typeface="+mn-cs"/>
            </a:endParaRPr>
          </a:p>
        </p:txBody>
      </p:sp>
      <p:sp>
        <p:nvSpPr>
          <p:cNvPr id="9" name="AutoShape 4">
            <a:extLst>
              <a:ext uri="{FF2B5EF4-FFF2-40B4-BE49-F238E27FC236}">
                <a16:creationId xmlns:a16="http://schemas.microsoft.com/office/drawing/2014/main" id="{240C117A-017E-42FB-897D-A4DB18DAC93A}"/>
              </a:ext>
            </a:extLst>
          </p:cNvPr>
          <p:cNvSpPr>
            <a:spLocks noChangeArrowheads="1"/>
          </p:cNvSpPr>
          <p:nvPr/>
        </p:nvSpPr>
        <p:spPr bwMode="auto">
          <a:xfrm>
            <a:off x="956345" y="2973030"/>
            <a:ext cx="533400" cy="509456"/>
          </a:xfrm>
          <a:prstGeom prst="downArrow">
            <a:avLst>
              <a:gd name="adj1" fmla="val 50000"/>
              <a:gd name="adj2" fmla="val 42857"/>
            </a:avLst>
          </a:prstGeom>
          <a:solidFill>
            <a:srgbClr val="FFFF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AutoShape 4">
            <a:extLst>
              <a:ext uri="{FF2B5EF4-FFF2-40B4-BE49-F238E27FC236}">
                <a16:creationId xmlns:a16="http://schemas.microsoft.com/office/drawing/2014/main" id="{EFDAC7B9-FEA4-4DF0-88A8-C642699E7A9E}"/>
              </a:ext>
            </a:extLst>
          </p:cNvPr>
          <p:cNvSpPr>
            <a:spLocks noChangeArrowheads="1"/>
          </p:cNvSpPr>
          <p:nvPr/>
        </p:nvSpPr>
        <p:spPr bwMode="auto">
          <a:xfrm>
            <a:off x="956345" y="4296565"/>
            <a:ext cx="533400" cy="509456"/>
          </a:xfrm>
          <a:prstGeom prst="downArrow">
            <a:avLst>
              <a:gd name="adj1" fmla="val 50000"/>
              <a:gd name="adj2" fmla="val 42857"/>
            </a:avLst>
          </a:prstGeom>
          <a:solidFill>
            <a:srgbClr val="FFFF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1" name="Line 10">
            <a:extLst>
              <a:ext uri="{FF2B5EF4-FFF2-40B4-BE49-F238E27FC236}">
                <a16:creationId xmlns:a16="http://schemas.microsoft.com/office/drawing/2014/main" id="{F0CC330C-8998-457B-8D5C-1BE408DF8AAB}"/>
              </a:ext>
            </a:extLst>
          </p:cNvPr>
          <p:cNvSpPr>
            <a:spLocks noChangeShapeType="1"/>
          </p:cNvSpPr>
          <p:nvPr/>
        </p:nvSpPr>
        <p:spPr bwMode="auto">
          <a:xfrm>
            <a:off x="7067725" y="4132193"/>
            <a:ext cx="1066800" cy="838200"/>
          </a:xfrm>
          <a:prstGeom prst="line">
            <a:avLst/>
          </a:prstGeom>
          <a:noFill/>
          <a:ln w="76200">
            <a:solidFill>
              <a:srgbClr val="FFFF00"/>
            </a:solidFill>
            <a:round/>
            <a:headEnd type="triangle" w="med" len="me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charset="0"/>
              <a:ea typeface="+mn-ea"/>
              <a:cs typeface="+mn-cs"/>
            </a:endParaRPr>
          </a:p>
        </p:txBody>
      </p:sp>
      <p:sp>
        <p:nvSpPr>
          <p:cNvPr id="2" name="Rectangle 1">
            <a:extLst>
              <a:ext uri="{FF2B5EF4-FFF2-40B4-BE49-F238E27FC236}">
                <a16:creationId xmlns:a16="http://schemas.microsoft.com/office/drawing/2014/main" id="{67698319-346D-4F59-8C5F-1C61AF6480CB}"/>
              </a:ext>
            </a:extLst>
          </p:cNvPr>
          <p:cNvSpPr/>
          <p:nvPr/>
        </p:nvSpPr>
        <p:spPr>
          <a:xfrm>
            <a:off x="8300209" y="2309715"/>
            <a:ext cx="3724711" cy="2647862"/>
          </a:xfrm>
          <a:prstGeom prst="rect">
            <a:avLst/>
          </a:prstGeom>
          <a:solidFill>
            <a:srgbClr val="A82000"/>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u="sng" cap="all" dirty="0">
              <a:solidFill>
                <a:srgbClr val="FFFF00"/>
              </a:solidFill>
            </a:endParaRPr>
          </a:p>
          <a:p>
            <a:pPr algn="ctr"/>
            <a:endParaRPr lang="en-US" b="1" u="sng" cap="all" dirty="0">
              <a:solidFill>
                <a:schemeClr val="tx1"/>
              </a:solidFill>
            </a:endParaRPr>
          </a:p>
          <a:p>
            <a:pPr algn="ctr"/>
            <a:r>
              <a:rPr lang="en-US" sz="3200" b="1" dirty="0">
                <a:solidFill>
                  <a:srgbClr val="FFFF00"/>
                </a:solidFill>
                <a:effectLst>
                  <a:outerShdw blurRad="38100" dist="38100" dir="2700000" algn="tl">
                    <a:srgbClr val="000000">
                      <a:alpha val="43137"/>
                    </a:srgbClr>
                  </a:outerShdw>
                </a:effectLst>
              </a:rPr>
              <a:t>What about Yahweh as Leader of His people?!</a:t>
            </a:r>
          </a:p>
        </p:txBody>
      </p:sp>
      <p:pic>
        <p:nvPicPr>
          <p:cNvPr id="3" name="Picture 2">
            <a:extLst>
              <a:ext uri="{FF2B5EF4-FFF2-40B4-BE49-F238E27FC236}">
                <a16:creationId xmlns:a16="http://schemas.microsoft.com/office/drawing/2014/main" id="{17ABC6E0-5E2A-4E90-90C3-6E5420D2F2ED}"/>
              </a:ext>
            </a:extLst>
          </p:cNvPr>
          <p:cNvPicPr>
            <a:picLocks noChangeAspect="1"/>
          </p:cNvPicPr>
          <p:nvPr/>
        </p:nvPicPr>
        <p:blipFill>
          <a:blip r:embed="rId3"/>
          <a:stretch>
            <a:fillRect/>
          </a:stretch>
        </p:blipFill>
        <p:spPr>
          <a:xfrm>
            <a:off x="8971939" y="1288934"/>
            <a:ext cx="2381250" cy="1924050"/>
          </a:xfrm>
          <a:prstGeom prst="rect">
            <a:avLst/>
          </a:prstGeom>
          <a:ln w="38100">
            <a:solidFill>
              <a:srgbClr val="FFFF00"/>
            </a:solidFill>
          </a:ln>
        </p:spPr>
      </p:pic>
    </p:spTree>
    <p:extLst>
      <p:ext uri="{BB962C8B-B14F-4D97-AF65-F5344CB8AC3E}">
        <p14:creationId xmlns:p14="http://schemas.microsoft.com/office/powerpoint/2010/main" val="132857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76F09-29CC-44D4-9017-67600526AFAA}"/>
              </a:ext>
            </a:extLst>
          </p:cNvPr>
          <p:cNvSpPr>
            <a:spLocks noGrp="1"/>
          </p:cNvSpPr>
          <p:nvPr>
            <p:ph type="title"/>
          </p:nvPr>
        </p:nvSpPr>
        <p:spPr>
          <a:xfrm>
            <a:off x="150421" y="106878"/>
            <a:ext cx="11891157" cy="605642"/>
          </a:xfrm>
        </p:spPr>
        <p:txBody>
          <a:bodyPr>
            <a:normAutofit fontScale="90000"/>
          </a:bodyPr>
          <a:lstStyle/>
          <a:p>
            <a:r>
              <a:rPr lang="en-US" b="1" dirty="0">
                <a:solidFill>
                  <a:srgbClr val="A82000"/>
                </a:solidFill>
                <a:effectLst>
                  <a:outerShdw blurRad="38100" dist="38100" dir="2700000" algn="tl">
                    <a:srgbClr val="000000">
                      <a:alpha val="43137"/>
                    </a:srgbClr>
                  </a:outerShdw>
                </a:effectLst>
              </a:rPr>
              <a:t>The </a:t>
            </a:r>
            <a:r>
              <a:rPr lang="en-US" b="1" i="1" dirty="0" err="1">
                <a:solidFill>
                  <a:srgbClr val="A82000"/>
                </a:solidFill>
                <a:effectLst>
                  <a:outerShdw blurRad="38100" dist="38100" dir="2700000" algn="tl">
                    <a:srgbClr val="000000">
                      <a:alpha val="43137"/>
                    </a:srgbClr>
                  </a:outerShdw>
                </a:effectLst>
              </a:rPr>
              <a:t>ruach</a:t>
            </a:r>
            <a:r>
              <a:rPr lang="en-US" b="1" i="1" dirty="0">
                <a:solidFill>
                  <a:srgbClr val="A82000"/>
                </a:solidFill>
                <a:effectLst>
                  <a:outerShdw blurRad="38100" dist="38100" dir="2700000" algn="tl">
                    <a:srgbClr val="000000">
                      <a:alpha val="43137"/>
                    </a:srgbClr>
                  </a:outerShdw>
                </a:effectLst>
              </a:rPr>
              <a:t> </a:t>
            </a:r>
            <a:r>
              <a:rPr lang="en-US" b="1" i="1" dirty="0" err="1">
                <a:solidFill>
                  <a:srgbClr val="A82000"/>
                </a:solidFill>
                <a:effectLst>
                  <a:outerShdw blurRad="38100" dist="38100" dir="2700000" algn="tl">
                    <a:srgbClr val="000000">
                      <a:alpha val="43137"/>
                    </a:srgbClr>
                  </a:outerShdw>
                </a:effectLst>
              </a:rPr>
              <a:t>ra</a:t>
            </a:r>
            <a:r>
              <a:rPr lang="en-US" b="1" i="1" dirty="0" err="1">
                <a:solidFill>
                  <a:srgbClr val="A82000"/>
                </a:solidFill>
                <a:effectLst>
                  <a:outerShdw blurRad="38100" dist="38100" dir="2700000" algn="tl">
                    <a:srgbClr val="000000">
                      <a:alpha val="43137"/>
                    </a:srgbClr>
                  </a:outerShdw>
                </a:effectLst>
                <a:latin typeface="Bwhebb" panose="02000400000000000000" pitchFamily="2" charset="0"/>
              </a:rPr>
              <a:t>‘</a:t>
            </a:r>
            <a:r>
              <a:rPr lang="en-US" b="1" i="1" dirty="0" err="1">
                <a:solidFill>
                  <a:srgbClr val="A82000"/>
                </a:solidFill>
                <a:effectLst>
                  <a:outerShdw blurRad="38100" dist="38100" dir="2700000" algn="tl">
                    <a:srgbClr val="000000">
                      <a:alpha val="43137"/>
                    </a:srgbClr>
                  </a:outerShdw>
                </a:effectLst>
              </a:rPr>
              <a:t>ah</a:t>
            </a:r>
            <a:r>
              <a:rPr lang="en-US" b="1" i="1" dirty="0">
                <a:effectLst>
                  <a:outerShdw blurRad="38100" dist="38100" dir="2700000" algn="tl">
                    <a:srgbClr val="000000">
                      <a:alpha val="43137"/>
                    </a:srgbClr>
                  </a:outerShdw>
                </a:effectLst>
              </a:rPr>
              <a:t>     </a:t>
            </a:r>
            <a:r>
              <a:rPr lang="en-US" b="1" dirty="0">
                <a:solidFill>
                  <a:srgbClr val="C00000"/>
                </a:solidFill>
                <a:effectLst>
                  <a:outerShdw blurRad="38100" dist="38100" dir="2700000" algn="tl">
                    <a:srgbClr val="000000">
                      <a:alpha val="43137"/>
                    </a:srgbClr>
                  </a:outerShdw>
                </a:effectLst>
                <a:highlight>
                  <a:srgbClr val="FFFF00"/>
                </a:highlight>
              </a:rPr>
              <a:t>1 Sam. 16:14-16,23; 18:10; 19:9</a:t>
            </a:r>
          </a:p>
        </p:txBody>
      </p:sp>
      <p:sp>
        <p:nvSpPr>
          <p:cNvPr id="3" name="Content Placeholder 2">
            <a:extLst>
              <a:ext uri="{FF2B5EF4-FFF2-40B4-BE49-F238E27FC236}">
                <a16:creationId xmlns:a16="http://schemas.microsoft.com/office/drawing/2014/main" id="{A5285D5B-0805-4BF2-92BA-9A0C035B43F5}"/>
              </a:ext>
            </a:extLst>
          </p:cNvPr>
          <p:cNvSpPr>
            <a:spLocks noGrp="1"/>
          </p:cNvSpPr>
          <p:nvPr>
            <p:ph sz="quarter" idx="13"/>
          </p:nvPr>
        </p:nvSpPr>
        <p:spPr>
          <a:xfrm>
            <a:off x="118753" y="712520"/>
            <a:ext cx="11922826" cy="6145480"/>
          </a:xfrm>
          <a:ln w="38100">
            <a:solidFill>
              <a:schemeClr val="tx1"/>
            </a:solidFill>
          </a:ln>
        </p:spPr>
        <p:txBody>
          <a:bodyPr>
            <a:normAutofit lnSpcReduction="10000"/>
          </a:bodyPr>
          <a:lstStyle/>
          <a:p>
            <a:pPr marL="0" indent="0">
              <a:buNone/>
            </a:pPr>
            <a:r>
              <a:rPr lang="en-US" sz="3300" cap="none" dirty="0"/>
              <a:t>David’s new status before the Lord stood in sharp contrast to Saul’s. When the Lord rejected Saul as king (</a:t>
            </a:r>
            <a:r>
              <a:rPr lang="en-US" sz="3300" b="1" cap="none" dirty="0">
                <a:solidFill>
                  <a:srgbClr val="C00000"/>
                </a:solidFill>
                <a:effectLst>
                  <a:outerShdw blurRad="38100" dist="38100" dir="2700000" algn="tl">
                    <a:srgbClr val="000000">
                      <a:alpha val="43137"/>
                    </a:srgbClr>
                  </a:outerShdw>
                </a:effectLst>
              </a:rPr>
              <a:t>15:23, 26; 16:1</a:t>
            </a:r>
            <a:r>
              <a:rPr lang="en-US" sz="3300" cap="none" dirty="0"/>
              <a:t>), “the Spirit of the Lord had departed from” (</a:t>
            </a:r>
            <a:r>
              <a:rPr lang="en-US" sz="3300" b="1" cap="none" dirty="0">
                <a:solidFill>
                  <a:srgbClr val="C00000"/>
                </a:solidFill>
                <a:effectLst>
                  <a:outerShdw blurRad="38100" dist="38100" dir="2700000" algn="tl">
                    <a:srgbClr val="000000">
                      <a:alpha val="43137"/>
                    </a:srgbClr>
                  </a:outerShdw>
                </a:effectLst>
              </a:rPr>
              <a:t>v. 14</a:t>
            </a:r>
            <a:r>
              <a:rPr lang="en-US" sz="3300" cap="none" dirty="0"/>
              <a:t>) him as well.</a:t>
            </a:r>
            <a:r>
              <a:rPr lang="en-US" sz="3300" cap="none" baseline="30000" dirty="0"/>
              <a:t> </a:t>
            </a:r>
            <a:r>
              <a:rPr lang="en-US" sz="3300" u="sng" cap="none" dirty="0">
                <a:uFill>
                  <a:solidFill>
                    <a:srgbClr val="C00000"/>
                  </a:solidFill>
                </a:uFill>
              </a:rPr>
              <a:t>Saul had lost the empowering reality behind the anointing that had marked his selection for divine service earlier</a:t>
            </a:r>
            <a:r>
              <a:rPr lang="en-US" sz="3300" cap="none" dirty="0"/>
              <a:t> (</a:t>
            </a:r>
            <a:r>
              <a:rPr lang="en-US" sz="3300" b="1" cap="none" dirty="0"/>
              <a:t>cf. 10:1, 10</a:t>
            </a:r>
            <a:r>
              <a:rPr lang="en-US" sz="3300" cap="none" dirty="0"/>
              <a:t>). But Saul’s condition now was far worse than being without the Lord’s Spirit, for “an evil spirit from the Lord tormented him.” The Hebrew word translated “</a:t>
            </a:r>
            <a:r>
              <a:rPr lang="en-US" sz="3300" i="1" cap="none" dirty="0"/>
              <a:t>evil</a:t>
            </a:r>
            <a:r>
              <a:rPr lang="en-US" sz="3300" cap="none" dirty="0"/>
              <a:t>” </a:t>
            </a:r>
            <a:r>
              <a:rPr lang="en-US" sz="3300" b="1" cap="none" dirty="0"/>
              <a:t>(Hb. </a:t>
            </a:r>
            <a:r>
              <a:rPr lang="en-US" sz="3300" b="1" cap="none" dirty="0" err="1"/>
              <a:t>rāʿâ</a:t>
            </a:r>
            <a:r>
              <a:rPr lang="en-US" sz="3300" b="1" cap="none" dirty="0"/>
              <a:t>) </a:t>
            </a:r>
            <a:r>
              <a:rPr lang="en-US" sz="3300" cap="none" dirty="0"/>
              <a:t>has a wide range of meanings from “misery” to “moral perverseness.” </a:t>
            </a:r>
            <a:r>
              <a:rPr lang="en-US" sz="3300" u="sng" cap="none" dirty="0">
                <a:highlight>
                  <a:srgbClr val="FFFF00"/>
                </a:highlight>
              </a:rPr>
              <a:t>Thus, it is possible—and perhaps preferable</a:t>
            </a:r>
            <a:r>
              <a:rPr lang="en-US" sz="3300" cap="none" dirty="0">
                <a:highlight>
                  <a:srgbClr val="FFFF00"/>
                </a:highlight>
              </a:rPr>
              <a:t>—</a:t>
            </a:r>
            <a:r>
              <a:rPr lang="en-US" sz="3300" u="sng" cap="none" dirty="0">
                <a:highlight>
                  <a:srgbClr val="FFFF00"/>
                </a:highlight>
              </a:rPr>
              <a:t>to interpret the text not to mean that the Lord sent a morally </a:t>
            </a:r>
            <a:r>
              <a:rPr lang="en-US" sz="3300" b="1" u="sng" cap="none" dirty="0">
                <a:solidFill>
                  <a:srgbClr val="C00000"/>
                </a:solidFill>
                <a:effectLst>
                  <a:outerShdw blurRad="38100" dist="38100" dir="2700000" algn="tl">
                    <a:srgbClr val="000000">
                      <a:alpha val="43137"/>
                    </a:srgbClr>
                  </a:outerShdw>
                </a:effectLst>
                <a:highlight>
                  <a:srgbClr val="FFFF00"/>
                </a:highlight>
              </a:rPr>
              <a:t>corrupt</a:t>
            </a:r>
            <a:r>
              <a:rPr lang="en-US" sz="3300" b="1" u="sng" cap="none" dirty="0">
                <a:effectLst>
                  <a:outerShdw blurRad="38100" dist="38100" dir="2700000" algn="tl">
                    <a:srgbClr val="000000">
                      <a:alpha val="43137"/>
                    </a:srgbClr>
                  </a:outerShdw>
                </a:effectLst>
                <a:highlight>
                  <a:srgbClr val="FFFF00"/>
                </a:highlight>
              </a:rPr>
              <a:t> </a:t>
            </a:r>
            <a:r>
              <a:rPr lang="en-US" sz="3300" b="1" i="1" u="sng" cap="none" dirty="0">
                <a:solidFill>
                  <a:srgbClr val="C00000"/>
                </a:solidFill>
                <a:effectLst>
                  <a:outerShdw blurRad="38100" dist="38100" dir="2700000" algn="tl">
                    <a:srgbClr val="000000">
                      <a:alpha val="43137"/>
                    </a:srgbClr>
                  </a:outerShdw>
                </a:effectLst>
                <a:highlight>
                  <a:srgbClr val="FFFF00"/>
                </a:highlight>
              </a:rPr>
              <a:t>demon</a:t>
            </a:r>
            <a:r>
              <a:rPr lang="en-US" sz="3300" u="sng" cap="none" dirty="0">
                <a:highlight>
                  <a:srgbClr val="FFFF00"/>
                </a:highlight>
              </a:rPr>
              <a:t> but rather another sort of supernatural being</a:t>
            </a:r>
            <a:r>
              <a:rPr lang="en-US" sz="3300" cap="none" dirty="0">
                <a:highlight>
                  <a:srgbClr val="FFFF00"/>
                </a:highlight>
              </a:rPr>
              <a:t>—</a:t>
            </a:r>
            <a:r>
              <a:rPr lang="en-US" sz="3300" u="sng" cap="none" dirty="0">
                <a:highlight>
                  <a:srgbClr val="FFFF00"/>
                </a:highlight>
              </a:rPr>
              <a:t>an </a:t>
            </a:r>
            <a:r>
              <a:rPr lang="en-US" sz="3300" b="1" i="1" u="sng" cap="none" dirty="0">
                <a:solidFill>
                  <a:srgbClr val="C00000"/>
                </a:solidFill>
                <a:effectLst>
                  <a:outerShdw blurRad="38100" dist="38100" dir="2700000" algn="tl">
                    <a:srgbClr val="000000">
                      <a:alpha val="43137"/>
                    </a:srgbClr>
                  </a:outerShdw>
                </a:effectLst>
                <a:highlight>
                  <a:srgbClr val="FFFF00"/>
                </a:highlight>
              </a:rPr>
              <a:t>angel of judgment </a:t>
            </a:r>
            <a:r>
              <a:rPr lang="en-US" sz="3300" u="sng" cap="none" dirty="0">
                <a:highlight>
                  <a:srgbClr val="FFFF00"/>
                </a:highlight>
              </a:rPr>
              <a:t>(cf. </a:t>
            </a:r>
            <a:r>
              <a:rPr lang="en-US" sz="3300" b="1" u="sng" cap="none" dirty="0">
                <a:solidFill>
                  <a:srgbClr val="C00000"/>
                </a:solidFill>
                <a:effectLst>
                  <a:outerShdw blurRad="38100" dist="38100" dir="2700000" algn="tl">
                    <a:srgbClr val="000000">
                      <a:alpha val="43137"/>
                    </a:srgbClr>
                  </a:outerShdw>
                </a:effectLst>
                <a:highlight>
                  <a:srgbClr val="FFFF00"/>
                </a:highlight>
              </a:rPr>
              <a:t>2 Kgs 19:35</a:t>
            </a:r>
            <a:r>
              <a:rPr lang="en-US" sz="3300" u="sng" cap="none" dirty="0">
                <a:highlight>
                  <a:srgbClr val="FFFF00"/>
                </a:highlight>
              </a:rPr>
              <a:t>)</a:t>
            </a:r>
            <a:r>
              <a:rPr lang="en-US" sz="3300" cap="none" dirty="0">
                <a:highlight>
                  <a:srgbClr val="FFFF00"/>
                </a:highlight>
              </a:rPr>
              <a:t>—</a:t>
            </a:r>
            <a:r>
              <a:rPr lang="en-US" sz="3300" u="sng" cap="none" dirty="0">
                <a:highlight>
                  <a:srgbClr val="FFFF00"/>
                </a:highlight>
              </a:rPr>
              <a:t>against Saul that caused him to experience constant misery</a:t>
            </a:r>
            <a:r>
              <a:rPr lang="en-US" sz="3300" cap="none" dirty="0"/>
              <a:t>.</a:t>
            </a:r>
          </a:p>
          <a:p>
            <a:pPr marL="0" indent="0">
              <a:buNone/>
            </a:pPr>
            <a:r>
              <a:rPr lang="en-US" b="1" dirty="0">
                <a:solidFill>
                  <a:srgbClr val="002060"/>
                </a:solidFill>
              </a:rPr>
              <a:t>	Robert D. Bergen</a:t>
            </a:r>
            <a:r>
              <a:rPr lang="en-US" dirty="0"/>
              <a:t>, </a:t>
            </a:r>
            <a:r>
              <a:rPr lang="en-US" i="1" dirty="0">
                <a:solidFill>
                  <a:srgbClr val="002060"/>
                </a:solidFill>
                <a:hlinkClick r:id="rId3">
                  <a:extLst>
                    <a:ext uri="{A12FA001-AC4F-418D-AE19-62706E023703}">
                      <ahyp:hlinkClr xmlns:ahyp="http://schemas.microsoft.com/office/drawing/2018/hyperlinkcolor" val="tx"/>
                    </a:ext>
                  </a:extLst>
                </a:hlinkClick>
              </a:rPr>
              <a:t>1, 2 Samuel</a:t>
            </a:r>
            <a:r>
              <a:rPr lang="en-US" dirty="0">
                <a:solidFill>
                  <a:srgbClr val="002060"/>
                </a:solidFill>
                <a:hlinkClick r:id="rId3">
                  <a:extLst>
                    <a:ext uri="{A12FA001-AC4F-418D-AE19-62706E023703}">
                      <ahyp:hlinkClr xmlns:ahyp="http://schemas.microsoft.com/office/drawing/2018/hyperlinkcolor" val="tx"/>
                    </a:ext>
                  </a:extLst>
                </a:hlinkClick>
              </a:rPr>
              <a:t>, vol. 7, The New American Commentary (Nashville: Broadman &amp; Holman Publishers, 1996</a:t>
            </a:r>
            <a:r>
              <a:rPr lang="en-US" cap="none" dirty="0">
                <a:solidFill>
                  <a:srgbClr val="002060"/>
                </a:solidFill>
                <a:hlinkClick r:id="rId3">
                  <a:extLst>
                    <a:ext uri="{A12FA001-AC4F-418D-AE19-62706E023703}">
                      <ahyp:hlinkClr xmlns:ahyp="http://schemas.microsoft.com/office/drawing/2018/hyperlinkcolor" val="tx"/>
                    </a:ext>
                  </a:extLst>
                </a:hlinkClick>
              </a:rPr>
              <a:t>), 182.</a:t>
            </a:r>
          </a:p>
          <a:p>
            <a:endParaRPr lang="en-US" dirty="0"/>
          </a:p>
        </p:txBody>
      </p:sp>
    </p:spTree>
    <p:extLst>
      <p:ext uri="{BB962C8B-B14F-4D97-AF65-F5344CB8AC3E}">
        <p14:creationId xmlns:p14="http://schemas.microsoft.com/office/powerpoint/2010/main" val="871673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a:extLst>
              <a:ext uri="{FF2B5EF4-FFF2-40B4-BE49-F238E27FC236}">
                <a16:creationId xmlns:a16="http://schemas.microsoft.com/office/drawing/2014/main" id="{81745217-D0C1-43A2-9E7E-B6C7B536D10F}"/>
              </a:ext>
            </a:extLst>
          </p:cNvPr>
          <p:cNvSpPr>
            <a:spLocks noGrp="1" noChangeArrowheads="1"/>
          </p:cNvSpPr>
          <p:nvPr>
            <p:ph type="title"/>
          </p:nvPr>
        </p:nvSpPr>
        <p:spPr>
          <a:xfrm>
            <a:off x="-149469" y="187326"/>
            <a:ext cx="12537831" cy="647943"/>
          </a:xfrm>
          <a:solidFill>
            <a:schemeClr val="bg1"/>
          </a:solidFill>
          <a:ln w="38100">
            <a:solidFill>
              <a:schemeClr val="tx1"/>
            </a:solidFill>
          </a:ln>
        </p:spPr>
        <p:txBody>
          <a:bodyPr>
            <a:normAutofit/>
          </a:bodyPr>
          <a:lstStyle/>
          <a:p>
            <a:pPr algn="ctr"/>
            <a:r>
              <a:rPr lang="en-US" altLang="en-US" sz="3600" b="1" dirty="0">
                <a:effectLst>
                  <a:outerShdw blurRad="38100" dist="38100" dir="2700000" algn="tl">
                    <a:srgbClr val="000000">
                      <a:alpha val="43137"/>
                    </a:srgbClr>
                  </a:outerShdw>
                </a:effectLst>
              </a:rPr>
              <a:t>What Happened to Change Saul from Good to Bad?</a:t>
            </a:r>
          </a:p>
        </p:txBody>
      </p:sp>
      <p:sp>
        <p:nvSpPr>
          <p:cNvPr id="3" name="Content Placeholder 2">
            <a:extLst>
              <a:ext uri="{FF2B5EF4-FFF2-40B4-BE49-F238E27FC236}">
                <a16:creationId xmlns:a16="http://schemas.microsoft.com/office/drawing/2014/main" id="{2ED89951-4E33-4152-A29B-5F4697B63253}"/>
              </a:ext>
            </a:extLst>
          </p:cNvPr>
          <p:cNvSpPr>
            <a:spLocks noGrp="1"/>
          </p:cNvSpPr>
          <p:nvPr>
            <p:ph idx="1"/>
          </p:nvPr>
        </p:nvSpPr>
        <p:spPr>
          <a:xfrm>
            <a:off x="228600" y="1131889"/>
            <a:ext cx="11764108" cy="5538787"/>
          </a:xfrm>
          <a:solidFill>
            <a:schemeClr val="bg1"/>
          </a:solidFill>
          <a:extLst/>
        </p:spPr>
        <p:txBody>
          <a:bodyPr anchor="ctr"/>
          <a:lstStyle/>
          <a:p>
            <a:pPr marL="514350" indent="-514350">
              <a:lnSpc>
                <a:spcPct val="200000"/>
              </a:lnSpc>
              <a:buFontTx/>
              <a:buAutoNum type="arabicPeriod"/>
              <a:defRPr/>
            </a:pPr>
            <a:r>
              <a:rPr lang="en-US" altLang="en-US" b="1" dirty="0"/>
              <a:t>Saul sinned against the Lord </a:t>
            </a:r>
            <a:r>
              <a:rPr lang="en-US" altLang="en-US" sz="3000" b="1" dirty="0">
                <a:solidFill>
                  <a:srgbClr val="A82000"/>
                </a:solidFill>
                <a:effectLst>
                  <a:outerShdw blurRad="38100" dist="38100" dir="2700000" algn="tl">
                    <a:srgbClr val="000000">
                      <a:alpha val="43137"/>
                    </a:srgbClr>
                  </a:outerShdw>
                </a:effectLst>
                <a:highlight>
                  <a:srgbClr val="FFFF00"/>
                </a:highlight>
              </a:rPr>
              <a:t>1 Sam. 13 &amp; 15</a:t>
            </a:r>
          </a:p>
          <a:p>
            <a:pPr marL="514350" indent="-514350">
              <a:lnSpc>
                <a:spcPct val="200000"/>
              </a:lnSpc>
              <a:buFontTx/>
              <a:buAutoNum type="arabicPeriod"/>
              <a:defRPr/>
            </a:pPr>
            <a:r>
              <a:rPr lang="en-US" altLang="en-US" b="1" dirty="0"/>
              <a:t>The theological explanation is: “an evil spirit from the Lord” </a:t>
            </a:r>
            <a:r>
              <a:rPr lang="en-US" altLang="en-US" b="1" dirty="0">
                <a:solidFill>
                  <a:srgbClr val="A82000"/>
                </a:solidFill>
                <a:effectLst>
                  <a:outerShdw blurRad="38100" dist="38100" dir="2700000" algn="tl">
                    <a:srgbClr val="000000">
                      <a:alpha val="43137"/>
                    </a:srgbClr>
                  </a:outerShdw>
                </a:effectLst>
                <a:highlight>
                  <a:srgbClr val="FFFF00"/>
                </a:highlight>
              </a:rPr>
              <a:t>1 Sam. 16:14-16,23; 18:</a:t>
            </a:r>
            <a:r>
              <a:rPr lang="en-US" altLang="en-US" b="1" u="sng" dirty="0">
                <a:solidFill>
                  <a:srgbClr val="A82000"/>
                </a:solidFill>
                <a:effectLst>
                  <a:outerShdw blurRad="38100" dist="38100" dir="2700000" algn="tl">
                    <a:srgbClr val="000000">
                      <a:alpha val="43137"/>
                    </a:srgbClr>
                  </a:outerShdw>
                </a:effectLst>
                <a:highlight>
                  <a:srgbClr val="FFFF00"/>
                </a:highlight>
              </a:rPr>
              <a:t>9</a:t>
            </a:r>
            <a:r>
              <a:rPr lang="en-US" altLang="en-US" b="1" dirty="0">
                <a:solidFill>
                  <a:srgbClr val="A82000"/>
                </a:solidFill>
                <a:effectLst>
                  <a:outerShdw blurRad="38100" dist="38100" dir="2700000" algn="tl">
                    <a:srgbClr val="000000">
                      <a:alpha val="43137"/>
                    </a:srgbClr>
                  </a:outerShdw>
                </a:effectLst>
                <a:highlight>
                  <a:srgbClr val="FFFF00"/>
                </a:highlight>
              </a:rPr>
              <a:t>-10; 19:9</a:t>
            </a:r>
            <a:r>
              <a:rPr lang="en-US" altLang="en-US" b="1" dirty="0"/>
              <a:t> (total of </a:t>
            </a:r>
            <a:r>
              <a:rPr lang="en-US" altLang="en-US" b="1" dirty="0">
                <a:solidFill>
                  <a:srgbClr val="0000FF"/>
                </a:solidFill>
              </a:rPr>
              <a:t>7x</a:t>
            </a:r>
            <a:r>
              <a:rPr lang="en-US" altLang="en-US" b="1" dirty="0"/>
              <a:t>; </a:t>
            </a:r>
            <a:r>
              <a:rPr lang="en-US" altLang="en-US" b="1" dirty="0">
                <a:solidFill>
                  <a:srgbClr val="0000FF"/>
                </a:solidFill>
              </a:rPr>
              <a:t>2x</a:t>
            </a:r>
            <a:r>
              <a:rPr lang="en-US" altLang="en-US" b="1" dirty="0"/>
              <a:t> in </a:t>
            </a:r>
            <a:r>
              <a:rPr lang="en-US" altLang="en-US" b="1" dirty="0">
                <a:solidFill>
                  <a:srgbClr val="A82000"/>
                </a:solidFill>
                <a:effectLst>
                  <a:outerShdw blurRad="38100" dist="38100" dir="2700000" algn="tl">
                    <a:srgbClr val="000000">
                      <a:alpha val="43137"/>
                    </a:srgbClr>
                  </a:outerShdw>
                </a:effectLst>
                <a:highlight>
                  <a:srgbClr val="FFFF00"/>
                </a:highlight>
              </a:rPr>
              <a:t>16:23</a:t>
            </a:r>
            <a:r>
              <a:rPr lang="en-US" altLang="en-US" b="1" dirty="0"/>
              <a:t>)</a:t>
            </a:r>
          </a:p>
          <a:p>
            <a:pPr marL="514350" indent="-514350">
              <a:lnSpc>
                <a:spcPct val="200000"/>
              </a:lnSpc>
              <a:buFontTx/>
              <a:buAutoNum type="arabicPeriod"/>
              <a:defRPr/>
            </a:pPr>
            <a:r>
              <a:rPr lang="en-US" altLang="en-US" b="1" dirty="0"/>
              <a:t>The trigger event that exacerbated Saul’s condition was David’s popularity after he killed Goliath </a:t>
            </a:r>
            <a:r>
              <a:rPr lang="en-US" altLang="en-US" b="1" dirty="0">
                <a:solidFill>
                  <a:srgbClr val="A82000"/>
                </a:solidFill>
                <a:effectLst>
                  <a:outerShdw blurRad="38100" dist="38100" dir="2700000" algn="tl">
                    <a:srgbClr val="000000">
                      <a:alpha val="43137"/>
                    </a:srgbClr>
                  </a:outerShdw>
                </a:effectLst>
                <a:highlight>
                  <a:srgbClr val="FFFF00"/>
                </a:highlight>
              </a:rPr>
              <a:t>1 Samuel 18:7-9; 21:11; &amp; 29:5</a:t>
            </a:r>
            <a:r>
              <a:rPr lang="en-US" altLang="en-US" b="1" dirty="0">
                <a:solidFill>
                  <a:srgbClr val="A82000"/>
                </a:solidFill>
                <a:effectLst>
                  <a:outerShdw blurRad="38100" dist="38100" dir="2700000" algn="tl">
                    <a:srgbClr val="000000">
                      <a:alpha val="43137"/>
                    </a:srgbClr>
                  </a:outerShdw>
                </a:effectLst>
              </a:rPr>
              <a:t> </a:t>
            </a:r>
            <a:r>
              <a:rPr lang="en-US" altLang="en-US" b="1" dirty="0"/>
              <a:t>record this song: </a:t>
            </a:r>
            <a:r>
              <a:rPr lang="en-US" altLang="en-US" b="1" dirty="0">
                <a:solidFill>
                  <a:srgbClr val="0000FF"/>
                </a:solidFill>
                <a:effectLst>
                  <a:outerShdw blurRad="38100" dist="38100" dir="2700000" algn="tl">
                    <a:srgbClr val="000000">
                      <a:alpha val="43137"/>
                    </a:srgbClr>
                  </a:outerShdw>
                </a:effectLst>
              </a:rPr>
              <a:t>“Saul has slain his thousands, And David his ten thousands”</a:t>
            </a:r>
            <a:r>
              <a:rPr lang="en-US" altLang="en-US" b="1" dirty="0">
                <a:effectLst>
                  <a:outerShdw blurRad="38100" dist="38100" dir="2700000" algn="tl">
                    <a:srgbClr val="000000">
                      <a:alpha val="43137"/>
                    </a:srgbClr>
                  </a:outerShdw>
                </a:effectLst>
              </a:rPr>
              <a:t> </a:t>
            </a:r>
            <a:r>
              <a:rPr lang="en-US" altLang="en-US" b="1" dirty="0"/>
              <a:t>(NASB)</a:t>
            </a:r>
          </a:p>
        </p:txBody>
      </p:sp>
      <p:sp>
        <p:nvSpPr>
          <p:cNvPr id="74756" name="Slide Number Placeholder 3">
            <a:extLst>
              <a:ext uri="{FF2B5EF4-FFF2-40B4-BE49-F238E27FC236}">
                <a16:creationId xmlns:a16="http://schemas.microsoft.com/office/drawing/2014/main" id="{50EE2F31-8705-4E00-9B61-CC72C9C4FAB1}"/>
              </a:ext>
            </a:extLst>
          </p:cNvPr>
          <p:cNvSpPr>
            <a:spLocks noGrp="1" noChangeArrowheads="1"/>
          </p:cNvSpPr>
          <p:nvPr>
            <p:ph type="sldNum" sz="quarter" idx="12"/>
          </p:nvPr>
        </p:nvSpPr>
        <p:spPr>
          <a:xfrm>
            <a:off x="9249508" y="6373811"/>
            <a:ext cx="27432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675D2D57-EAD7-42E0-8D60-3EAB8952F362}" type="slidenum">
              <a:rPr lang="en-US" altLang="en-US" sz="1400" b="1"/>
              <a:pPr>
                <a:spcBef>
                  <a:spcPct val="0"/>
                </a:spcBef>
                <a:buFontTx/>
                <a:buNone/>
              </a:pPr>
              <a:t>31</a:t>
            </a:fld>
            <a:endParaRPr lang="en-US" altLang="en-US" sz="1400" b="1"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a:extLst>
              <a:ext uri="{FF2B5EF4-FFF2-40B4-BE49-F238E27FC236}">
                <a16:creationId xmlns:a16="http://schemas.microsoft.com/office/drawing/2014/main" id="{1E8EC03A-EF17-4C51-BC0F-99BA4078C7A1}"/>
              </a:ext>
            </a:extLst>
          </p:cNvPr>
          <p:cNvSpPr>
            <a:spLocks noGrp="1" noChangeArrowheads="1"/>
          </p:cNvSpPr>
          <p:nvPr>
            <p:ph type="title"/>
          </p:nvPr>
        </p:nvSpPr>
        <p:spPr>
          <a:xfrm>
            <a:off x="-114300" y="246185"/>
            <a:ext cx="12458700" cy="660279"/>
          </a:xfrm>
          <a:solidFill>
            <a:schemeClr val="bg1"/>
          </a:solidFill>
          <a:ln w="38100">
            <a:solidFill>
              <a:srgbClr val="0000FF"/>
            </a:solidFill>
          </a:ln>
        </p:spPr>
        <p:txBody>
          <a:bodyPr/>
          <a:lstStyle/>
          <a:p>
            <a:pPr algn="ctr">
              <a:defRPr/>
            </a:pPr>
            <a:r>
              <a:rPr lang="en-US" altLang="en-US" sz="4000" b="1" dirty="0">
                <a:solidFill>
                  <a:srgbClr val="0000FF"/>
                </a:solidFill>
                <a:effectLst>
                  <a:outerShdw blurRad="38100" dist="38100" dir="2700000" algn="tl">
                    <a:srgbClr val="000000">
                      <a:alpha val="43137"/>
                    </a:srgbClr>
                  </a:outerShdw>
                </a:effectLst>
              </a:rPr>
              <a:t>The Quest Continues: David’s Ascension to the Monarchy</a:t>
            </a:r>
          </a:p>
        </p:txBody>
      </p:sp>
      <p:sp>
        <p:nvSpPr>
          <p:cNvPr id="93187" name="Content Placeholder 2">
            <a:extLst>
              <a:ext uri="{FF2B5EF4-FFF2-40B4-BE49-F238E27FC236}">
                <a16:creationId xmlns:a16="http://schemas.microsoft.com/office/drawing/2014/main" id="{5765E804-FBAB-43AF-ACF4-073C74462F22}"/>
              </a:ext>
            </a:extLst>
          </p:cNvPr>
          <p:cNvSpPr>
            <a:spLocks noGrp="1" noChangeArrowheads="1"/>
          </p:cNvSpPr>
          <p:nvPr>
            <p:ph idx="1"/>
          </p:nvPr>
        </p:nvSpPr>
        <p:spPr>
          <a:xfrm>
            <a:off x="202223" y="990600"/>
            <a:ext cx="11825654" cy="5791200"/>
          </a:xfrm>
          <a:solidFill>
            <a:schemeClr val="bg1"/>
          </a:solidFill>
          <a:extLst/>
        </p:spPr>
        <p:txBody>
          <a:bodyPr>
            <a:normAutofit lnSpcReduction="10000"/>
          </a:bodyPr>
          <a:lstStyle/>
          <a:p>
            <a:pPr marL="514350" indent="-514350">
              <a:buFontTx/>
              <a:buAutoNum type="arabicPeriod"/>
              <a:defRPr/>
            </a:pPr>
            <a:r>
              <a:rPr lang="en-US" altLang="en-US" sz="2600" dirty="0"/>
              <a:t>Called a </a:t>
            </a:r>
            <a:r>
              <a:rPr lang="en-US" altLang="en-US" sz="2600" dirty="0">
                <a:solidFill>
                  <a:srgbClr val="0000FF"/>
                </a:solidFill>
                <a:effectLst>
                  <a:outerShdw blurRad="38100" dist="38100" dir="2700000" algn="tl">
                    <a:srgbClr val="000000">
                      <a:alpha val="43137"/>
                    </a:srgbClr>
                  </a:outerShdw>
                </a:effectLst>
              </a:rPr>
              <a:t>“</a:t>
            </a:r>
            <a:r>
              <a:rPr lang="en-US" altLang="en-US" sz="2600" u="sng" dirty="0">
                <a:solidFill>
                  <a:srgbClr val="0000FF"/>
                </a:solidFill>
                <a:effectLst>
                  <a:outerShdw blurRad="38100" dist="38100" dir="2700000" algn="tl">
                    <a:srgbClr val="000000">
                      <a:alpha val="43137"/>
                    </a:srgbClr>
                  </a:outerShdw>
                </a:effectLst>
              </a:rPr>
              <a:t>man after God’s own heart</a:t>
            </a:r>
            <a:r>
              <a:rPr lang="en-US" altLang="en-US" sz="2600" dirty="0">
                <a:solidFill>
                  <a:srgbClr val="0000FF"/>
                </a:solidFill>
                <a:effectLst>
                  <a:outerShdw blurRad="38100" dist="38100" dir="2700000" algn="tl">
                    <a:srgbClr val="000000">
                      <a:alpha val="43137"/>
                    </a:srgbClr>
                  </a:outerShdw>
                </a:effectLst>
              </a:rPr>
              <a:t>” </a:t>
            </a:r>
          </a:p>
          <a:p>
            <a:pPr marL="0" indent="0">
              <a:buNone/>
              <a:defRPr/>
            </a:pPr>
            <a:r>
              <a:rPr lang="en-US" altLang="en-US" sz="2600" b="1" dirty="0">
                <a:solidFill>
                  <a:srgbClr val="FF0000"/>
                </a:solidFill>
                <a:effectLst>
                  <a:outerShdw blurRad="38100" dist="38100" dir="2700000" algn="tl">
                    <a:srgbClr val="000000">
                      <a:alpha val="43137"/>
                    </a:srgbClr>
                  </a:outerShdw>
                </a:effectLst>
              </a:rPr>
              <a:t>	</a:t>
            </a:r>
            <a:r>
              <a:rPr lang="en-US" altLang="en-US" sz="2400" b="1" dirty="0">
                <a:solidFill>
                  <a:srgbClr val="FF0000"/>
                </a:solidFill>
                <a:effectLst>
                  <a:outerShdw blurRad="38100" dist="38100" dir="2700000" algn="tl">
                    <a:srgbClr val="000000">
                      <a:alpha val="43137"/>
                    </a:srgbClr>
                  </a:outerShdw>
                </a:effectLst>
                <a:highlight>
                  <a:srgbClr val="FFFF00"/>
                </a:highlight>
              </a:rPr>
              <a:t>1 Sam. 13:14; Acts 13:22</a:t>
            </a:r>
            <a:r>
              <a:rPr lang="en-US" altLang="en-US" sz="2400" b="1" dirty="0">
                <a:solidFill>
                  <a:srgbClr val="FF0000"/>
                </a:solidFill>
                <a:effectLst>
                  <a:outerShdw blurRad="38100" dist="38100" dir="2700000" algn="tl">
                    <a:srgbClr val="000000">
                      <a:alpha val="43137"/>
                    </a:srgbClr>
                  </a:outerShdw>
                </a:effectLst>
              </a:rPr>
              <a:t> </a:t>
            </a:r>
            <a:endParaRPr lang="en-US" altLang="en-US" sz="2600" b="1" dirty="0">
              <a:solidFill>
                <a:srgbClr val="FF0000"/>
              </a:solidFill>
              <a:effectLst>
                <a:outerShdw blurRad="38100" dist="38100" dir="2700000" algn="tl">
                  <a:srgbClr val="000000">
                    <a:alpha val="43137"/>
                  </a:srgbClr>
                </a:outerShdw>
              </a:effectLst>
            </a:endParaRPr>
          </a:p>
          <a:p>
            <a:pPr marL="514350" indent="-514350">
              <a:buFont typeface="+mj-lt"/>
              <a:buAutoNum type="arabicPeriod" startAt="2"/>
              <a:defRPr/>
            </a:pPr>
            <a:r>
              <a:rPr lang="en-US" altLang="en-US" sz="2600" dirty="0"/>
              <a:t>Anointed by </a:t>
            </a:r>
            <a:r>
              <a:rPr lang="en-US" altLang="en-US" sz="2600" u="sng" dirty="0">
                <a:solidFill>
                  <a:srgbClr val="0000FF"/>
                </a:solidFill>
                <a:effectLst>
                  <a:outerShdw blurRad="38100" dist="38100" dir="2700000" algn="tl">
                    <a:srgbClr val="000000">
                      <a:alpha val="43137"/>
                    </a:srgbClr>
                  </a:outerShdw>
                </a:effectLst>
              </a:rPr>
              <a:t>Samuel</a:t>
            </a:r>
            <a:r>
              <a:rPr lang="en-US" altLang="en-US" sz="2600" dirty="0"/>
              <a:t> in his home town of </a:t>
            </a:r>
            <a:r>
              <a:rPr lang="en-US" altLang="en-US" sz="2600" u="sng" dirty="0">
                <a:solidFill>
                  <a:srgbClr val="0000FF"/>
                </a:solidFill>
                <a:effectLst>
                  <a:outerShdw blurRad="38100" dist="38100" dir="2700000" algn="tl">
                    <a:srgbClr val="000000">
                      <a:alpha val="43137"/>
                    </a:srgbClr>
                  </a:outerShdw>
                </a:effectLst>
              </a:rPr>
              <a:t>Bethlehem</a:t>
            </a:r>
            <a:r>
              <a:rPr lang="en-US" altLang="en-US" sz="2600" dirty="0"/>
              <a:t>        	</a:t>
            </a:r>
            <a:r>
              <a:rPr lang="en-US" altLang="en-US" sz="2400" b="1" dirty="0">
                <a:solidFill>
                  <a:srgbClr val="FF0000"/>
                </a:solidFill>
                <a:effectLst>
                  <a:outerShdw blurRad="38100" dist="38100" dir="2700000" algn="tl">
                    <a:srgbClr val="000000">
                      <a:alpha val="43137"/>
                    </a:srgbClr>
                  </a:outerShdw>
                </a:effectLst>
                <a:highlight>
                  <a:srgbClr val="FFFF00"/>
                </a:highlight>
              </a:rPr>
              <a:t>1 Sam. 16:13 </a:t>
            </a:r>
            <a:endParaRPr lang="en-US" altLang="en-US" sz="2600" b="1" dirty="0">
              <a:solidFill>
                <a:srgbClr val="FF0000"/>
              </a:solidFill>
              <a:effectLst>
                <a:outerShdw blurRad="38100" dist="38100" dir="2700000" algn="tl">
                  <a:srgbClr val="000000">
                    <a:alpha val="43137"/>
                  </a:srgbClr>
                </a:outerShdw>
              </a:effectLst>
              <a:highlight>
                <a:srgbClr val="FFFF00"/>
              </a:highlight>
            </a:endParaRPr>
          </a:p>
          <a:p>
            <a:pPr marL="514350" indent="-514350">
              <a:buFontTx/>
              <a:buAutoNum type="arabicPeriod" startAt="2"/>
              <a:defRPr/>
            </a:pPr>
            <a:r>
              <a:rPr lang="en-US" altLang="en-US" sz="2600" dirty="0"/>
              <a:t>Courageously killed </a:t>
            </a:r>
            <a:r>
              <a:rPr lang="en-US" altLang="en-US" sz="2600" u="sng" dirty="0">
                <a:solidFill>
                  <a:srgbClr val="0000FF"/>
                </a:solidFill>
                <a:effectLst>
                  <a:outerShdw blurRad="38100" dist="38100" dir="2700000" algn="tl">
                    <a:srgbClr val="000000">
                      <a:alpha val="43137"/>
                    </a:srgbClr>
                  </a:outerShdw>
                </a:effectLst>
              </a:rPr>
              <a:t>Goliath</a:t>
            </a:r>
            <a:r>
              <a:rPr lang="en-US" altLang="en-US" sz="2600" dirty="0"/>
              <a:t> in a one-on-one battle           	</a:t>
            </a:r>
            <a:r>
              <a:rPr lang="en-US" altLang="en-US" sz="2400" b="1" dirty="0">
                <a:solidFill>
                  <a:srgbClr val="FF0000"/>
                </a:solidFill>
                <a:effectLst>
                  <a:outerShdw blurRad="38100" dist="38100" dir="2700000" algn="tl">
                    <a:srgbClr val="000000">
                      <a:alpha val="43137"/>
                    </a:srgbClr>
                  </a:outerShdw>
                </a:effectLst>
                <a:highlight>
                  <a:srgbClr val="FFFF00"/>
                </a:highlight>
              </a:rPr>
              <a:t>1 Sam 17:48-51 </a:t>
            </a:r>
            <a:endParaRPr lang="en-US" altLang="en-US" sz="2600" b="1" dirty="0">
              <a:solidFill>
                <a:srgbClr val="FF0000"/>
              </a:solidFill>
              <a:effectLst>
                <a:outerShdw blurRad="38100" dist="38100" dir="2700000" algn="tl">
                  <a:srgbClr val="000000">
                    <a:alpha val="43137"/>
                  </a:srgbClr>
                </a:outerShdw>
              </a:effectLst>
              <a:highlight>
                <a:srgbClr val="FFFF00"/>
              </a:highlight>
            </a:endParaRPr>
          </a:p>
          <a:p>
            <a:pPr marL="514350" indent="-514350">
              <a:buFontTx/>
              <a:buAutoNum type="arabicPeriod" startAt="2"/>
              <a:defRPr/>
            </a:pPr>
            <a:r>
              <a:rPr lang="en-US" altLang="en-US" sz="2600" dirty="0"/>
              <a:t>Became more famous than </a:t>
            </a:r>
            <a:r>
              <a:rPr lang="en-US" altLang="en-US" sz="2600" u="sng" dirty="0">
                <a:solidFill>
                  <a:srgbClr val="0000FF"/>
                </a:solidFill>
                <a:effectLst>
                  <a:outerShdw blurRad="38100" dist="38100" dir="2700000" algn="tl">
                    <a:srgbClr val="000000">
                      <a:alpha val="43137"/>
                    </a:srgbClr>
                  </a:outerShdw>
                </a:effectLst>
              </a:rPr>
              <a:t>Saul</a:t>
            </a:r>
            <a:r>
              <a:rPr lang="en-US" altLang="en-US" sz="2600" dirty="0"/>
              <a:t> by killing Goliath and then routing the Philistines </a:t>
            </a:r>
            <a:r>
              <a:rPr lang="en-US" altLang="en-US" sz="2400" b="1" dirty="0">
                <a:solidFill>
                  <a:srgbClr val="FF0000"/>
                </a:solidFill>
                <a:effectLst>
                  <a:outerShdw blurRad="38100" dist="38100" dir="2700000" algn="tl">
                    <a:srgbClr val="000000">
                      <a:alpha val="43137"/>
                    </a:srgbClr>
                  </a:outerShdw>
                </a:effectLst>
                <a:highlight>
                  <a:srgbClr val="FFFF00"/>
                </a:highlight>
              </a:rPr>
              <a:t>1 Sam. 18:7</a:t>
            </a:r>
            <a:endParaRPr lang="en-US" altLang="en-US" sz="2600" b="1" dirty="0">
              <a:solidFill>
                <a:srgbClr val="FF0000"/>
              </a:solidFill>
              <a:effectLst>
                <a:outerShdw blurRad="38100" dist="38100" dir="2700000" algn="tl">
                  <a:srgbClr val="000000">
                    <a:alpha val="43137"/>
                  </a:srgbClr>
                </a:outerShdw>
              </a:effectLst>
              <a:highlight>
                <a:srgbClr val="FFFF00"/>
              </a:highlight>
            </a:endParaRPr>
          </a:p>
          <a:p>
            <a:pPr marL="514350" indent="-514350">
              <a:buFontTx/>
              <a:buAutoNum type="arabicPeriod" startAt="2"/>
              <a:defRPr/>
            </a:pPr>
            <a:r>
              <a:rPr lang="en-US" altLang="en-US" sz="2600" dirty="0"/>
              <a:t>Became leader over a band of </a:t>
            </a:r>
            <a:r>
              <a:rPr lang="en-US" altLang="en-US" sz="2600" u="sng" dirty="0">
                <a:solidFill>
                  <a:srgbClr val="0000FF"/>
                </a:solidFill>
                <a:effectLst>
                  <a:outerShdw blurRad="38100" dist="38100" dir="2700000" algn="tl">
                    <a:srgbClr val="000000">
                      <a:alpha val="43137"/>
                    </a:srgbClr>
                  </a:outerShdw>
                </a:effectLst>
              </a:rPr>
              <a:t>400</a:t>
            </a:r>
            <a:r>
              <a:rPr lang="en-US" altLang="en-US" sz="2600" dirty="0"/>
              <a:t> men </a:t>
            </a:r>
            <a:r>
              <a:rPr lang="en-US" altLang="en-US" sz="2400" b="1" dirty="0">
                <a:solidFill>
                  <a:srgbClr val="FF0000"/>
                </a:solidFill>
                <a:effectLst>
                  <a:outerShdw blurRad="38100" dist="38100" dir="2700000" algn="tl">
                    <a:srgbClr val="000000">
                      <a:alpha val="43137"/>
                    </a:srgbClr>
                  </a:outerShdw>
                </a:effectLst>
                <a:highlight>
                  <a:srgbClr val="FFFF00"/>
                </a:highlight>
              </a:rPr>
              <a:t>1 Sam. 22:2 </a:t>
            </a:r>
            <a:endParaRPr lang="en-US" altLang="en-US" sz="2600" b="1" dirty="0">
              <a:solidFill>
                <a:srgbClr val="FF0000"/>
              </a:solidFill>
              <a:effectLst>
                <a:outerShdw blurRad="38100" dist="38100" dir="2700000" algn="tl">
                  <a:srgbClr val="000000">
                    <a:alpha val="43137"/>
                  </a:srgbClr>
                </a:outerShdw>
              </a:effectLst>
              <a:highlight>
                <a:srgbClr val="FFFF00"/>
              </a:highlight>
            </a:endParaRPr>
          </a:p>
          <a:p>
            <a:pPr marL="514350" indent="-514350">
              <a:buFontTx/>
              <a:buAutoNum type="arabicPeriod" startAt="2"/>
              <a:defRPr/>
            </a:pPr>
            <a:r>
              <a:rPr lang="en-US" altLang="en-US" sz="2600" dirty="0"/>
              <a:t>Became king for </a:t>
            </a:r>
            <a:r>
              <a:rPr lang="en-US" altLang="en-US" sz="2600" u="sng" dirty="0">
                <a:solidFill>
                  <a:srgbClr val="0000FF"/>
                </a:solidFill>
                <a:effectLst>
                  <a:outerShdw blurRad="38100" dist="38100" dir="2700000" algn="tl">
                    <a:srgbClr val="000000">
                      <a:alpha val="43137"/>
                    </a:srgbClr>
                  </a:outerShdw>
                </a:effectLst>
              </a:rPr>
              <a:t>7.5 </a:t>
            </a:r>
            <a:r>
              <a:rPr lang="en-US" altLang="en-US" sz="2600" dirty="0">
                <a:solidFill>
                  <a:srgbClr val="0000FF"/>
                </a:solidFill>
                <a:effectLst>
                  <a:outerShdw blurRad="38100" dist="38100" dir="2700000" algn="tl">
                    <a:srgbClr val="000000">
                      <a:alpha val="43137"/>
                    </a:srgbClr>
                  </a:outerShdw>
                </a:effectLst>
              </a:rPr>
              <a:t>y</a:t>
            </a:r>
            <a:r>
              <a:rPr lang="en-US" altLang="en-US" sz="2600" u="sng" dirty="0">
                <a:solidFill>
                  <a:srgbClr val="0000FF"/>
                </a:solidFill>
                <a:effectLst>
                  <a:outerShdw blurRad="38100" dist="38100" dir="2700000" algn="tl">
                    <a:srgbClr val="000000">
                      <a:alpha val="43137"/>
                    </a:srgbClr>
                  </a:outerShdw>
                </a:effectLst>
              </a:rPr>
              <a:t>ears</a:t>
            </a:r>
            <a:r>
              <a:rPr lang="en-US" altLang="en-US" sz="2600" dirty="0">
                <a:solidFill>
                  <a:srgbClr val="0000FF"/>
                </a:solidFill>
                <a:effectLst>
                  <a:outerShdw blurRad="38100" dist="38100" dir="2700000" algn="tl">
                    <a:srgbClr val="000000">
                      <a:alpha val="43137"/>
                    </a:srgbClr>
                  </a:outerShdw>
                </a:effectLst>
              </a:rPr>
              <a:t> </a:t>
            </a:r>
            <a:r>
              <a:rPr lang="en-US" altLang="en-US" sz="2600" dirty="0"/>
              <a:t>over </a:t>
            </a:r>
            <a:r>
              <a:rPr lang="en-US" altLang="en-US" sz="2600" u="sng" dirty="0">
                <a:solidFill>
                  <a:srgbClr val="0000FF"/>
                </a:solidFill>
                <a:effectLst>
                  <a:outerShdw blurRad="38100" dist="38100" dir="2700000" algn="tl">
                    <a:srgbClr val="000000">
                      <a:alpha val="43137"/>
                    </a:srgbClr>
                  </a:outerShdw>
                </a:effectLst>
              </a:rPr>
              <a:t>Judah</a:t>
            </a:r>
            <a:r>
              <a:rPr lang="en-US" altLang="en-US" sz="2600" dirty="0"/>
              <a:t> in </a:t>
            </a:r>
            <a:r>
              <a:rPr lang="en-US" altLang="en-US" sz="2600" u="sng" dirty="0">
                <a:solidFill>
                  <a:srgbClr val="0000FF"/>
                </a:solidFill>
                <a:effectLst>
                  <a:outerShdw blurRad="38100" dist="38100" dir="2700000" algn="tl">
                    <a:srgbClr val="000000">
                      <a:alpha val="43137"/>
                    </a:srgbClr>
                  </a:outerShdw>
                </a:effectLst>
              </a:rPr>
              <a:t>Hebron</a:t>
            </a:r>
            <a:r>
              <a:rPr lang="en-US" altLang="en-US" sz="2600" dirty="0"/>
              <a:t> </a:t>
            </a:r>
            <a:r>
              <a:rPr lang="en-US" altLang="en-US" b="1" dirty="0">
                <a:solidFill>
                  <a:srgbClr val="FF0000"/>
                </a:solidFill>
                <a:effectLst>
                  <a:outerShdw blurRad="38100" dist="38100" dir="2700000" algn="tl">
                    <a:srgbClr val="000000">
                      <a:alpha val="43137"/>
                    </a:srgbClr>
                  </a:outerShdw>
                </a:effectLst>
                <a:highlight>
                  <a:srgbClr val="FFFF00"/>
                </a:highlight>
              </a:rPr>
              <a:t>2 Sam. 2:1-7</a:t>
            </a:r>
            <a:r>
              <a:rPr lang="en-US" altLang="en-US" b="1" dirty="0">
                <a:solidFill>
                  <a:srgbClr val="FF0000"/>
                </a:solidFill>
                <a:effectLst>
                  <a:outerShdw blurRad="38100" dist="38100" dir="2700000" algn="tl">
                    <a:srgbClr val="000000">
                      <a:alpha val="43137"/>
                    </a:srgbClr>
                  </a:outerShdw>
                </a:effectLst>
              </a:rPr>
              <a:t> </a:t>
            </a:r>
            <a:r>
              <a:rPr lang="en-US" altLang="en-US" sz="2600" dirty="0"/>
              <a:t>after Saul’s death 	(last event of 1 Samuel)</a:t>
            </a:r>
            <a:endParaRPr lang="en-US" altLang="en-US" sz="2600" b="1" dirty="0">
              <a:solidFill>
                <a:srgbClr val="FF0000"/>
              </a:solidFill>
              <a:effectLst>
                <a:outerShdw blurRad="38100" dist="38100" dir="2700000" algn="tl">
                  <a:srgbClr val="000000">
                    <a:alpha val="43137"/>
                  </a:srgbClr>
                </a:outerShdw>
              </a:effectLst>
              <a:highlight>
                <a:srgbClr val="FFFF00"/>
              </a:highlight>
            </a:endParaRPr>
          </a:p>
          <a:p>
            <a:pPr marL="514350" indent="-514350">
              <a:buFontTx/>
              <a:buAutoNum type="arabicPeriod" startAt="2"/>
              <a:defRPr/>
            </a:pPr>
            <a:r>
              <a:rPr lang="en-US" altLang="en-US" sz="2600" dirty="0"/>
              <a:t>Became king over </a:t>
            </a:r>
            <a:r>
              <a:rPr lang="en-US" altLang="en-US" sz="2600" u="sng" dirty="0">
                <a:solidFill>
                  <a:srgbClr val="0000FF"/>
                </a:solidFill>
                <a:effectLst>
                  <a:outerShdw blurRad="38100" dist="38100" dir="2700000" algn="tl">
                    <a:srgbClr val="000000">
                      <a:alpha val="43137"/>
                    </a:srgbClr>
                  </a:outerShdw>
                </a:effectLst>
              </a:rPr>
              <a:t>all Israel</a:t>
            </a:r>
            <a:r>
              <a:rPr lang="en-US" altLang="en-US" sz="2600" dirty="0"/>
              <a:t> and moved his capital to </a:t>
            </a:r>
            <a:r>
              <a:rPr lang="en-US" altLang="en-US" sz="2600" u="sng" dirty="0">
                <a:solidFill>
                  <a:srgbClr val="0000FF"/>
                </a:solidFill>
                <a:effectLst>
                  <a:outerShdw blurRad="38100" dist="38100" dir="2700000" algn="tl">
                    <a:srgbClr val="000000">
                      <a:alpha val="43137"/>
                    </a:srgbClr>
                  </a:outerShdw>
                </a:effectLst>
              </a:rPr>
              <a:t>Jerusalem</a:t>
            </a:r>
            <a:r>
              <a:rPr lang="en-US" altLang="en-US" sz="2600" dirty="0"/>
              <a:t> (formerly known as 	</a:t>
            </a:r>
            <a:r>
              <a:rPr lang="en-US" altLang="en-US" sz="2600" u="sng" dirty="0" err="1">
                <a:solidFill>
                  <a:srgbClr val="0000FF"/>
                </a:solidFill>
                <a:effectLst>
                  <a:outerShdw blurRad="38100" dist="38100" dir="2700000" algn="tl">
                    <a:srgbClr val="000000">
                      <a:alpha val="43137"/>
                    </a:srgbClr>
                  </a:outerShdw>
                </a:effectLst>
              </a:rPr>
              <a:t>Jebus</a:t>
            </a:r>
            <a:r>
              <a:rPr lang="en-US" altLang="en-US" sz="2600" dirty="0"/>
              <a:t>)							</a:t>
            </a:r>
            <a:r>
              <a:rPr lang="en-US" altLang="en-US" sz="2400" b="1" dirty="0">
                <a:solidFill>
                  <a:srgbClr val="FF0000"/>
                </a:solidFill>
                <a:effectLst>
                  <a:outerShdw blurRad="38100" dist="38100" dir="2700000" algn="tl">
                    <a:srgbClr val="000000">
                      <a:alpha val="43137"/>
                    </a:srgbClr>
                  </a:outerShdw>
                </a:effectLst>
                <a:highlight>
                  <a:srgbClr val="FFFF00"/>
                </a:highlight>
              </a:rPr>
              <a:t>2 Samuel 5</a:t>
            </a:r>
            <a:r>
              <a:rPr lang="en-US" altLang="en-US" sz="2400" b="1" dirty="0">
                <a:solidFill>
                  <a:srgbClr val="FF0000"/>
                </a:solidFill>
                <a:effectLst>
                  <a:outerShdw blurRad="38100" dist="38100" dir="2700000" algn="tl">
                    <a:srgbClr val="000000">
                      <a:alpha val="43137"/>
                    </a:srgbClr>
                  </a:outerShdw>
                </a:effectLst>
              </a:rPr>
              <a:t> </a:t>
            </a:r>
            <a:r>
              <a:rPr lang="en-US" altLang="en-US" sz="2400" b="1" dirty="0"/>
              <a:t>Political Center</a:t>
            </a:r>
            <a:endParaRPr lang="en-US" altLang="en-US" sz="2400" b="1" dirty="0">
              <a:solidFill>
                <a:srgbClr val="FF0000"/>
              </a:solidFill>
            </a:endParaRPr>
          </a:p>
          <a:p>
            <a:pPr marL="514350" indent="-514350">
              <a:buFontTx/>
              <a:buAutoNum type="arabicPeriod" startAt="2"/>
              <a:defRPr/>
            </a:pPr>
            <a:r>
              <a:rPr lang="en-US" altLang="en-US" sz="2400" dirty="0"/>
              <a:t>Moved the Ark of the Lord to the “City of David” 	</a:t>
            </a:r>
            <a:r>
              <a:rPr lang="en-US" altLang="en-US" sz="2400" b="1" dirty="0">
                <a:solidFill>
                  <a:srgbClr val="FF0000"/>
                </a:solidFill>
                <a:effectLst>
                  <a:outerShdw blurRad="38100" dist="38100" dir="2700000" algn="tl">
                    <a:srgbClr val="000000">
                      <a:alpha val="43137"/>
                    </a:srgbClr>
                  </a:outerShdw>
                </a:effectLst>
                <a:highlight>
                  <a:srgbClr val="FFFF00"/>
                </a:highlight>
              </a:rPr>
              <a:t>2 Samuel 6</a:t>
            </a:r>
            <a:r>
              <a:rPr lang="en-US" altLang="en-US" sz="2400" b="1" dirty="0">
                <a:solidFill>
                  <a:srgbClr val="FF0000"/>
                </a:solidFill>
                <a:effectLst>
                  <a:outerShdw blurRad="38100" dist="38100" dir="2700000" algn="tl">
                    <a:srgbClr val="000000">
                      <a:alpha val="43137"/>
                    </a:srgbClr>
                  </a:outerShdw>
                </a:effectLst>
              </a:rPr>
              <a:t> </a:t>
            </a:r>
            <a:r>
              <a:rPr lang="en-US" altLang="en-US" sz="2400" b="1" dirty="0"/>
              <a:t>Religious Center</a:t>
            </a:r>
            <a:endParaRPr lang="en-US" altLang="en-US" sz="2400" b="1" dirty="0">
              <a:solidFill>
                <a:srgbClr val="FF0000"/>
              </a:solidFill>
              <a:effectLst>
                <a:outerShdw blurRad="38100" dist="38100" dir="2700000" algn="tl">
                  <a:srgbClr val="000000">
                    <a:alpha val="43137"/>
                  </a:srgbClr>
                </a:outerShdw>
              </a:effectLst>
            </a:endParaRPr>
          </a:p>
          <a:p>
            <a:pPr marL="514350" indent="-514350">
              <a:buFontTx/>
              <a:buAutoNum type="arabicPeriod" startAt="2"/>
              <a:defRPr/>
            </a:pPr>
            <a:r>
              <a:rPr lang="en-US" altLang="en-US" sz="2400" dirty="0"/>
              <a:t>Committed to building the Lord a house in Jerusalem 	</a:t>
            </a:r>
            <a:r>
              <a:rPr lang="en-US" altLang="en-US" sz="2400" b="1" dirty="0">
                <a:solidFill>
                  <a:srgbClr val="FF0000"/>
                </a:solidFill>
                <a:effectLst>
                  <a:outerShdw blurRad="38100" dist="38100" dir="2700000" algn="tl">
                    <a:srgbClr val="000000">
                      <a:alpha val="43137"/>
                    </a:srgbClr>
                  </a:outerShdw>
                </a:effectLst>
                <a:highlight>
                  <a:srgbClr val="FFFF00"/>
                </a:highlight>
              </a:rPr>
              <a:t>2 Samuel 7</a:t>
            </a:r>
            <a:r>
              <a:rPr lang="en-US" altLang="en-US" sz="2400" b="1" dirty="0">
                <a:solidFill>
                  <a:srgbClr val="FF0000"/>
                </a:solidFill>
                <a:effectLst>
                  <a:outerShdw blurRad="38100" dist="38100" dir="2700000" algn="tl">
                    <a:srgbClr val="000000">
                      <a:alpha val="43137"/>
                    </a:srgbClr>
                  </a:outerShdw>
                </a:effectLst>
              </a:rPr>
              <a:t> </a:t>
            </a:r>
            <a:r>
              <a:rPr lang="en-US" altLang="en-US" sz="2400" b="1" dirty="0"/>
              <a:t>Temple of </a:t>
            </a:r>
            <a:r>
              <a:rPr lang="en-US" altLang="en-US" sz="2400" b="1" dirty="0" err="1"/>
              <a:t>HaShem</a:t>
            </a:r>
            <a:endParaRPr lang="en-US" altLang="en-US" sz="2400" b="1" dirty="0"/>
          </a:p>
          <a:p>
            <a:pPr marL="514350" indent="-514350">
              <a:buFontTx/>
              <a:buAutoNum type="arabicPeriod" startAt="2"/>
              <a:defRPr/>
            </a:pPr>
            <a:r>
              <a:rPr lang="en-US" altLang="en-US" sz="2400" dirty="0"/>
              <a:t>Thus, </a:t>
            </a:r>
            <a:r>
              <a:rPr lang="en-US" altLang="en-US" sz="2400" b="1" dirty="0">
                <a:solidFill>
                  <a:srgbClr val="FF0000"/>
                </a:solidFill>
                <a:effectLst>
                  <a:outerShdw blurRad="38100" dist="38100" dir="2700000" algn="tl">
                    <a:srgbClr val="000000">
                      <a:alpha val="43137"/>
                    </a:srgbClr>
                  </a:outerShdw>
                </a:effectLst>
                <a:highlight>
                  <a:srgbClr val="FFFF00"/>
                </a:highlight>
              </a:rPr>
              <a:t>2 Samuel 5—7</a:t>
            </a:r>
            <a:r>
              <a:rPr lang="en-US" altLang="en-US" sz="2400" b="1" dirty="0"/>
              <a:t> </a:t>
            </a:r>
            <a:r>
              <a:rPr lang="en-US" altLang="en-US" sz="2400" dirty="0"/>
              <a:t>represent David’s fulfillment of </a:t>
            </a:r>
            <a:r>
              <a:rPr lang="en-US" altLang="en-US" sz="2400" b="1" dirty="0">
                <a:solidFill>
                  <a:srgbClr val="FF0000"/>
                </a:solidFill>
                <a:effectLst>
                  <a:outerShdw blurRad="38100" dist="38100" dir="2700000" algn="tl">
                    <a:srgbClr val="000000">
                      <a:alpha val="43137"/>
                    </a:srgbClr>
                  </a:outerShdw>
                </a:effectLst>
                <a:highlight>
                  <a:srgbClr val="FFFF00"/>
                </a:highlight>
              </a:rPr>
              <a:t>Deuteronomy 12</a:t>
            </a:r>
            <a:r>
              <a:rPr lang="en-US" altLang="en-US" sz="2400" dirty="0"/>
              <a:t>.</a:t>
            </a:r>
            <a:endParaRPr lang="en-US" altLang="en-US" sz="2600" dirty="0"/>
          </a:p>
        </p:txBody>
      </p:sp>
      <p:sp>
        <p:nvSpPr>
          <p:cNvPr id="76804" name="Slide Number Placeholder 3">
            <a:extLst>
              <a:ext uri="{FF2B5EF4-FFF2-40B4-BE49-F238E27FC236}">
                <a16:creationId xmlns:a16="http://schemas.microsoft.com/office/drawing/2014/main" id="{4AD61A5B-08C6-4E7E-838F-D19591DC2038}"/>
              </a:ext>
            </a:extLst>
          </p:cNvPr>
          <p:cNvSpPr>
            <a:spLocks noGrp="1" noChangeArrowheads="1"/>
          </p:cNvSpPr>
          <p:nvPr>
            <p:ph type="sldNum" sz="quarter" idx="12"/>
          </p:nvPr>
        </p:nvSpPr>
        <p:spPr>
          <a:xfrm>
            <a:off x="10058400" y="6381750"/>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04119B27-FB11-4B5E-8738-59C4B4DFC094}" type="slidenum">
              <a:rPr lang="en-US" altLang="en-US" sz="1400" b="1"/>
              <a:pPr>
                <a:spcBef>
                  <a:spcPct val="0"/>
                </a:spcBef>
                <a:buFontTx/>
                <a:buNone/>
              </a:pPr>
              <a:t>32</a:t>
            </a:fld>
            <a:endParaRPr lang="en-US" altLang="en-US" sz="1400" b="1" dirty="0"/>
          </a:p>
        </p:txBody>
      </p:sp>
      <p:sp>
        <p:nvSpPr>
          <p:cNvPr id="2" name="Arrow: Left 1">
            <a:extLst>
              <a:ext uri="{FF2B5EF4-FFF2-40B4-BE49-F238E27FC236}">
                <a16:creationId xmlns:a16="http://schemas.microsoft.com/office/drawing/2014/main" id="{6376EBBB-7ACA-4EC0-BC6B-976D8E7BF09F}"/>
              </a:ext>
            </a:extLst>
          </p:cNvPr>
          <p:cNvSpPr/>
          <p:nvPr/>
        </p:nvSpPr>
        <p:spPr>
          <a:xfrm>
            <a:off x="5542085" y="1272811"/>
            <a:ext cx="4114800" cy="693737"/>
          </a:xfrm>
          <a:prstGeom prst="leftArrow">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US" b="1" dirty="0"/>
              <a:t>Only man in Bible so designated</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93187">
                                            <p:bg/>
                                          </p:spTgt>
                                        </p:tgtEl>
                                        <p:attrNameLst>
                                          <p:attrName>style.visibility</p:attrName>
                                        </p:attrNameLst>
                                      </p:cBhvr>
                                      <p:to>
                                        <p:strVal val="visible"/>
                                      </p:to>
                                    </p:set>
                                    <p:anim calcmode="lin" valueType="num">
                                      <p:cBhvr additive="base">
                                        <p:cTn id="7" dur="500" fill="hold"/>
                                        <p:tgtEl>
                                          <p:spTgt spid="93187">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9318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anim calcmode="lin" valueType="num">
                                      <p:cBhvr additive="base">
                                        <p:cTn id="13" dur="500" fill="hold"/>
                                        <p:tgtEl>
                                          <p:spTgt spid="9318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31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93187">
                                            <p:txEl>
                                              <p:pRg st="3" end="3"/>
                                            </p:txEl>
                                          </p:spTgt>
                                        </p:tgtEl>
                                        <p:attrNameLst>
                                          <p:attrName>style.visibility</p:attrName>
                                        </p:attrNameLst>
                                      </p:cBhvr>
                                      <p:to>
                                        <p:strVal val="visible"/>
                                      </p:to>
                                    </p:set>
                                    <p:anim calcmode="lin" valueType="num">
                                      <p:cBhvr additive="base">
                                        <p:cTn id="19" dur="500" fill="hold"/>
                                        <p:tgtEl>
                                          <p:spTgt spid="9318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31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93187">
                                            <p:txEl>
                                              <p:pRg st="4" end="4"/>
                                            </p:txEl>
                                          </p:spTgt>
                                        </p:tgtEl>
                                        <p:attrNameLst>
                                          <p:attrName>style.visibility</p:attrName>
                                        </p:attrNameLst>
                                      </p:cBhvr>
                                      <p:to>
                                        <p:strVal val="visible"/>
                                      </p:to>
                                    </p:set>
                                    <p:anim calcmode="lin" valueType="num">
                                      <p:cBhvr additive="base">
                                        <p:cTn id="25" dur="500" fill="hold"/>
                                        <p:tgtEl>
                                          <p:spTgt spid="931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31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grpId="0" nodeType="clickEffect">
                                  <p:stCondLst>
                                    <p:cond delay="0"/>
                                  </p:stCondLst>
                                  <p:childTnLst>
                                    <p:set>
                                      <p:cBhvr>
                                        <p:cTn id="30" dur="1" fill="hold">
                                          <p:stCondLst>
                                            <p:cond delay="0"/>
                                          </p:stCondLst>
                                        </p:cTn>
                                        <p:tgtEl>
                                          <p:spTgt spid="93187">
                                            <p:txEl>
                                              <p:pRg st="5" end="5"/>
                                            </p:txEl>
                                          </p:spTgt>
                                        </p:tgtEl>
                                        <p:attrNameLst>
                                          <p:attrName>style.visibility</p:attrName>
                                        </p:attrNameLst>
                                      </p:cBhvr>
                                      <p:to>
                                        <p:strVal val="visible"/>
                                      </p:to>
                                    </p:set>
                                    <p:anim calcmode="lin" valueType="num">
                                      <p:cBhvr additive="base">
                                        <p:cTn id="31" dur="500" fill="hold"/>
                                        <p:tgtEl>
                                          <p:spTgt spid="9318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31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93187">
                                            <p:txEl>
                                              <p:pRg st="6" end="6"/>
                                            </p:txEl>
                                          </p:spTgt>
                                        </p:tgtEl>
                                        <p:attrNameLst>
                                          <p:attrName>style.visibility</p:attrName>
                                        </p:attrNameLst>
                                      </p:cBhvr>
                                      <p:to>
                                        <p:strVal val="visible"/>
                                      </p:to>
                                    </p:set>
                                    <p:anim calcmode="lin" valueType="num">
                                      <p:cBhvr additive="base">
                                        <p:cTn id="37" dur="500" fill="hold"/>
                                        <p:tgtEl>
                                          <p:spTgt spid="9318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318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93187">
                                            <p:txEl>
                                              <p:pRg st="7" end="7"/>
                                            </p:txEl>
                                          </p:spTgt>
                                        </p:tgtEl>
                                        <p:attrNameLst>
                                          <p:attrName>style.visibility</p:attrName>
                                        </p:attrNameLst>
                                      </p:cBhvr>
                                      <p:to>
                                        <p:strVal val="visible"/>
                                      </p:to>
                                    </p:set>
                                    <p:anim calcmode="lin" valueType="num">
                                      <p:cBhvr additive="base">
                                        <p:cTn id="43" dur="500" fill="hold"/>
                                        <p:tgtEl>
                                          <p:spTgt spid="93187">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9318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2" fill="hold" grpId="0" nodeType="clickEffect">
                                  <p:stCondLst>
                                    <p:cond delay="0"/>
                                  </p:stCondLst>
                                  <p:childTnLst>
                                    <p:set>
                                      <p:cBhvr>
                                        <p:cTn id="48" dur="1" fill="hold">
                                          <p:stCondLst>
                                            <p:cond delay="0"/>
                                          </p:stCondLst>
                                        </p:cTn>
                                        <p:tgtEl>
                                          <p:spTgt spid="93187">
                                            <p:txEl>
                                              <p:pRg st="8" end="8"/>
                                            </p:txEl>
                                          </p:spTgt>
                                        </p:tgtEl>
                                        <p:attrNameLst>
                                          <p:attrName>style.visibility</p:attrName>
                                        </p:attrNameLst>
                                      </p:cBhvr>
                                      <p:to>
                                        <p:strVal val="visible"/>
                                      </p:to>
                                    </p:set>
                                    <p:anim calcmode="lin" valueType="num">
                                      <p:cBhvr additive="base">
                                        <p:cTn id="49" dur="500" fill="hold"/>
                                        <p:tgtEl>
                                          <p:spTgt spid="93187">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9318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2" fill="hold" grpId="0" nodeType="clickEffect">
                                  <p:stCondLst>
                                    <p:cond delay="0"/>
                                  </p:stCondLst>
                                  <p:childTnLst>
                                    <p:set>
                                      <p:cBhvr>
                                        <p:cTn id="54" dur="1" fill="hold">
                                          <p:stCondLst>
                                            <p:cond delay="0"/>
                                          </p:stCondLst>
                                        </p:cTn>
                                        <p:tgtEl>
                                          <p:spTgt spid="93187">
                                            <p:txEl>
                                              <p:pRg st="9" end="9"/>
                                            </p:txEl>
                                          </p:spTgt>
                                        </p:tgtEl>
                                        <p:attrNameLst>
                                          <p:attrName>style.visibility</p:attrName>
                                        </p:attrNameLst>
                                      </p:cBhvr>
                                      <p:to>
                                        <p:strVal val="visible"/>
                                      </p:to>
                                    </p:set>
                                    <p:anim calcmode="lin" valueType="num">
                                      <p:cBhvr additive="base">
                                        <p:cTn id="55" dur="500" fill="hold"/>
                                        <p:tgtEl>
                                          <p:spTgt spid="93187">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9318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12" fill="hold" grpId="0" nodeType="clickEffect">
                                  <p:stCondLst>
                                    <p:cond delay="0"/>
                                  </p:stCondLst>
                                  <p:childTnLst>
                                    <p:set>
                                      <p:cBhvr>
                                        <p:cTn id="60" dur="1" fill="hold">
                                          <p:stCondLst>
                                            <p:cond delay="0"/>
                                          </p:stCondLst>
                                        </p:cTn>
                                        <p:tgtEl>
                                          <p:spTgt spid="93187">
                                            <p:txEl>
                                              <p:pRg st="10" end="10"/>
                                            </p:txEl>
                                          </p:spTgt>
                                        </p:tgtEl>
                                        <p:attrNameLst>
                                          <p:attrName>style.visibility</p:attrName>
                                        </p:attrNameLst>
                                      </p:cBhvr>
                                      <p:to>
                                        <p:strVal val="visible"/>
                                      </p:to>
                                    </p:set>
                                    <p:anim calcmode="lin" valueType="num">
                                      <p:cBhvr additive="base">
                                        <p:cTn id="61" dur="500" fill="hold"/>
                                        <p:tgtEl>
                                          <p:spTgt spid="93187">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9318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uiExpand="1"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Slide Number Placeholder 3">
            <a:extLst>
              <a:ext uri="{FF2B5EF4-FFF2-40B4-BE49-F238E27FC236}">
                <a16:creationId xmlns:a16="http://schemas.microsoft.com/office/drawing/2014/main" id="{A17BCE4E-4EF3-42DC-9546-C2E36A161A9A}"/>
              </a:ext>
            </a:extLst>
          </p:cNvPr>
          <p:cNvSpPr>
            <a:spLocks noGrp="1"/>
          </p:cNvSpPr>
          <p:nvPr>
            <p:ph type="sldNum" sz="quarter" idx="12"/>
          </p:nvPr>
        </p:nvSpPr>
        <p:spPr>
          <a:xfrm>
            <a:off x="9448800" y="6563373"/>
            <a:ext cx="27432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DB38DBFE-BD7A-4341-BEAD-8BA4173D3FAF}" type="slidenum">
              <a:rPr lang="en-US" altLang="en-US" sz="1400" b="1"/>
              <a:pPr>
                <a:spcBef>
                  <a:spcPct val="0"/>
                </a:spcBef>
                <a:buFontTx/>
                <a:buNone/>
              </a:pPr>
              <a:t>33</a:t>
            </a:fld>
            <a:endParaRPr lang="en-US" altLang="en-US" sz="1400" b="1" dirty="0"/>
          </a:p>
        </p:txBody>
      </p:sp>
      <p:pic>
        <p:nvPicPr>
          <p:cNvPr id="77829" name="Picture 2" descr="G:\Dr. V's Classes\BIB 110\DH\ark travel.jpg">
            <a:extLst>
              <a:ext uri="{FF2B5EF4-FFF2-40B4-BE49-F238E27FC236}">
                <a16:creationId xmlns:a16="http://schemas.microsoft.com/office/drawing/2014/main" id="{FE55E9E5-A7BC-487C-BDB6-C08CBF5881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053" y="-317997"/>
            <a:ext cx="11095893" cy="671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901C8640-40C8-482F-B862-CDE26521E633}"/>
              </a:ext>
            </a:extLst>
          </p:cNvPr>
          <p:cNvSpPr/>
          <p:nvPr/>
        </p:nvSpPr>
        <p:spPr>
          <a:xfrm>
            <a:off x="6586534" y="3114309"/>
            <a:ext cx="2416789" cy="991699"/>
          </a:xfrm>
          <a:prstGeom prst="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ectangle: Rounded Corners 2">
            <a:extLst>
              <a:ext uri="{FF2B5EF4-FFF2-40B4-BE49-F238E27FC236}">
                <a16:creationId xmlns:a16="http://schemas.microsoft.com/office/drawing/2014/main" id="{A06C3A21-CCFE-49B5-835F-327D9A55BE23}"/>
              </a:ext>
            </a:extLst>
          </p:cNvPr>
          <p:cNvSpPr/>
          <p:nvPr/>
        </p:nvSpPr>
        <p:spPr>
          <a:xfrm>
            <a:off x="4141177" y="2415484"/>
            <a:ext cx="1312497" cy="26828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n>
                <a:solidFill>
                  <a:srgbClr val="FFC000"/>
                </a:solidFill>
              </a:ln>
            </a:endParaRPr>
          </a:p>
        </p:txBody>
      </p:sp>
      <p:sp>
        <p:nvSpPr>
          <p:cNvPr id="4" name="Arrow: Right 3">
            <a:extLst>
              <a:ext uri="{FF2B5EF4-FFF2-40B4-BE49-F238E27FC236}">
                <a16:creationId xmlns:a16="http://schemas.microsoft.com/office/drawing/2014/main" id="{5DD6D8D1-31FD-4B6E-868B-3BDF9488832C}"/>
              </a:ext>
            </a:extLst>
          </p:cNvPr>
          <p:cNvSpPr/>
          <p:nvPr/>
        </p:nvSpPr>
        <p:spPr>
          <a:xfrm rot="19130696">
            <a:off x="3714751" y="3625850"/>
            <a:ext cx="2028825" cy="673100"/>
          </a:xfrm>
          <a:prstGeom prst="rightArrow">
            <a:avLst/>
          </a:prstGeom>
          <a:solidFill>
            <a:srgbClr val="FFFF00"/>
          </a:solidFill>
          <a:ln w="762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FF0000"/>
                </a:solidFill>
                <a:effectLst>
                  <a:outerShdw blurRad="38100" dist="38100" dir="2700000" algn="tl">
                    <a:srgbClr val="000000">
                      <a:alpha val="43137"/>
                    </a:srgbClr>
                  </a:outerShdw>
                </a:effectLst>
              </a:rPr>
              <a:t>2 Sam. 5 &amp; 6</a:t>
            </a:r>
          </a:p>
        </p:txBody>
      </p:sp>
      <p:sp>
        <p:nvSpPr>
          <p:cNvPr id="5" name="Rectangle 4">
            <a:extLst>
              <a:ext uri="{FF2B5EF4-FFF2-40B4-BE49-F238E27FC236}">
                <a16:creationId xmlns:a16="http://schemas.microsoft.com/office/drawing/2014/main" id="{18A06D6A-34F8-47DD-8027-0B39C3C1F21D}"/>
              </a:ext>
            </a:extLst>
          </p:cNvPr>
          <p:cNvSpPr/>
          <p:nvPr/>
        </p:nvSpPr>
        <p:spPr>
          <a:xfrm>
            <a:off x="5295616" y="2736616"/>
            <a:ext cx="381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C00000"/>
                </a:solidFill>
              </a:rPr>
              <a:t>●</a:t>
            </a:r>
          </a:p>
        </p:txBody>
      </p:sp>
      <p:sp>
        <p:nvSpPr>
          <p:cNvPr id="10" name="Rectangle 9">
            <a:extLst>
              <a:ext uri="{FF2B5EF4-FFF2-40B4-BE49-F238E27FC236}">
                <a16:creationId xmlns:a16="http://schemas.microsoft.com/office/drawing/2014/main" id="{119ACCD4-1086-4701-969D-56000FF2F7BC}"/>
              </a:ext>
            </a:extLst>
          </p:cNvPr>
          <p:cNvSpPr/>
          <p:nvPr/>
        </p:nvSpPr>
        <p:spPr>
          <a:xfrm>
            <a:off x="5175249" y="4043129"/>
            <a:ext cx="1146175" cy="46355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effectLst>
                  <a:outerShdw blurRad="38100" dist="38100" dir="2700000" algn="tl">
                    <a:srgbClr val="000000">
                      <a:alpha val="43137"/>
                    </a:srgbClr>
                  </a:outerShdw>
                </a:effectLst>
              </a:rPr>
              <a:t>Hebron</a:t>
            </a:r>
          </a:p>
        </p:txBody>
      </p:sp>
      <p:sp>
        <p:nvSpPr>
          <p:cNvPr id="11" name="Rectangle 10">
            <a:extLst>
              <a:ext uri="{FF2B5EF4-FFF2-40B4-BE49-F238E27FC236}">
                <a16:creationId xmlns:a16="http://schemas.microsoft.com/office/drawing/2014/main" id="{54FFE303-FE9F-419B-804E-33859BA33145}"/>
              </a:ext>
            </a:extLst>
          </p:cNvPr>
          <p:cNvSpPr/>
          <p:nvPr/>
        </p:nvSpPr>
        <p:spPr>
          <a:xfrm>
            <a:off x="4873626" y="3810000"/>
            <a:ext cx="1146175"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t>
            </a:r>
          </a:p>
        </p:txBody>
      </p:sp>
      <p:sp>
        <p:nvSpPr>
          <p:cNvPr id="12" name="Rectangle 11">
            <a:extLst>
              <a:ext uri="{FF2B5EF4-FFF2-40B4-BE49-F238E27FC236}">
                <a16:creationId xmlns:a16="http://schemas.microsoft.com/office/drawing/2014/main" id="{E80041CA-8484-44D0-912B-81A4EBC9F8FE}"/>
              </a:ext>
            </a:extLst>
          </p:cNvPr>
          <p:cNvSpPr/>
          <p:nvPr/>
        </p:nvSpPr>
        <p:spPr>
          <a:xfrm>
            <a:off x="4910138" y="3763963"/>
            <a:ext cx="3810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C00000"/>
                </a:solidFill>
              </a:rPr>
              <a:t>●</a:t>
            </a:r>
          </a:p>
        </p:txBody>
      </p:sp>
      <p:sp>
        <p:nvSpPr>
          <p:cNvPr id="6" name="Rectangle 5">
            <a:extLst>
              <a:ext uri="{FF2B5EF4-FFF2-40B4-BE49-F238E27FC236}">
                <a16:creationId xmlns:a16="http://schemas.microsoft.com/office/drawing/2014/main" id="{C4100C58-97AF-4E62-9D56-8903F7FA0708}"/>
              </a:ext>
            </a:extLst>
          </p:cNvPr>
          <p:cNvSpPr/>
          <p:nvPr/>
        </p:nvSpPr>
        <p:spPr>
          <a:xfrm>
            <a:off x="3220921" y="247890"/>
            <a:ext cx="9144000" cy="5715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600" dirty="0">
                <a:solidFill>
                  <a:schemeClr val="tx1"/>
                </a:solidFill>
              </a:rPr>
              <a:t>8. Moved the Ark of the Covenant to Jerusalem </a:t>
            </a:r>
            <a:r>
              <a:rPr lang="en-US" sz="2600" b="1" dirty="0">
                <a:solidFill>
                  <a:srgbClr val="FF0000"/>
                </a:solidFill>
                <a:effectLst>
                  <a:outerShdw blurRad="38100" dist="38100" dir="2700000" algn="tl">
                    <a:srgbClr val="000000">
                      <a:alpha val="43137"/>
                    </a:srgbClr>
                  </a:outerShdw>
                </a:effectLst>
                <a:highlight>
                  <a:srgbClr val="FFFF00"/>
                </a:highlight>
              </a:rPr>
              <a:t>2 Samuel 61:1-17</a:t>
            </a:r>
          </a:p>
        </p:txBody>
      </p:sp>
      <p:sp>
        <p:nvSpPr>
          <p:cNvPr id="14" name="Rectangle: Rounded Corners 13">
            <a:extLst>
              <a:ext uri="{FF2B5EF4-FFF2-40B4-BE49-F238E27FC236}">
                <a16:creationId xmlns:a16="http://schemas.microsoft.com/office/drawing/2014/main" id="{C85A8621-14E3-48FB-976D-9BF9C94BDDF0}"/>
              </a:ext>
            </a:extLst>
          </p:cNvPr>
          <p:cNvSpPr/>
          <p:nvPr/>
        </p:nvSpPr>
        <p:spPr>
          <a:xfrm>
            <a:off x="5372100" y="2814871"/>
            <a:ext cx="1688733" cy="268288"/>
          </a:xfrm>
          <a:prstGeom prst="round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n>
                <a:solidFill>
                  <a:srgbClr val="FFC000"/>
                </a:solidFill>
              </a:ln>
            </a:endParaRP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4F0909-47DE-4B5A-8850-2AEFDDF9C16F}"/>
              </a:ext>
            </a:extLst>
          </p:cNvPr>
          <p:cNvSpPr txBox="1"/>
          <p:nvPr/>
        </p:nvSpPr>
        <p:spPr>
          <a:xfrm>
            <a:off x="8077199" y="711702"/>
            <a:ext cx="2764971" cy="5978560"/>
          </a:xfrm>
          <a:prstGeom prst="rect">
            <a:avLst/>
          </a:prstGeom>
          <a:solidFill>
            <a:srgbClr val="FFFF00"/>
          </a:solidFill>
        </p:spPr>
        <p:txBody>
          <a:bodyPr wrap="square" anchor="ctr">
            <a:spAutoFit/>
          </a:bodyPr>
          <a:lstStyle/>
          <a:p>
            <a:pPr>
              <a:defRPr/>
            </a:pPr>
            <a:endParaRPr lang="en-US" sz="2400" b="1" dirty="0"/>
          </a:p>
          <a:p>
            <a:pPr>
              <a:defRPr/>
            </a:pPr>
            <a:endParaRPr lang="en-US" sz="2400" b="1" dirty="0"/>
          </a:p>
          <a:p>
            <a:pPr>
              <a:defRPr/>
            </a:pPr>
            <a:r>
              <a:rPr lang="en-US" sz="2400" b="1" dirty="0"/>
              <a:t>1) </a:t>
            </a:r>
            <a:r>
              <a:rPr lang="en-US" sz="2000" b="1" dirty="0">
                <a:solidFill>
                  <a:srgbClr val="FF0000"/>
                </a:solidFill>
                <a:effectLst>
                  <a:outerShdw blurRad="38100" dist="38100" dir="2700000" algn="tl">
                    <a:srgbClr val="000000">
                      <a:alpha val="43137"/>
                    </a:srgbClr>
                  </a:outerShdw>
                </a:effectLst>
              </a:rPr>
              <a:t>1 Sam. 17:45-47</a:t>
            </a:r>
            <a:r>
              <a:rPr lang="en-US" sz="2000" b="1" dirty="0"/>
              <a:t>, </a:t>
            </a:r>
            <a:r>
              <a:rPr lang="en-US" sz="2000" b="1" dirty="0">
                <a:solidFill>
                  <a:srgbClr val="FF0000"/>
                </a:solidFill>
                <a:effectLst>
                  <a:outerShdw blurRad="38100" dist="38100" dir="2700000" algn="tl">
                    <a:srgbClr val="000000">
                      <a:alpha val="43137"/>
                    </a:srgbClr>
                  </a:outerShdw>
                </a:effectLst>
              </a:rPr>
              <a:t>52</a:t>
            </a:r>
            <a:r>
              <a:rPr lang="en-US" sz="2000" b="1" dirty="0"/>
              <a:t> Goliath slain</a:t>
            </a:r>
            <a:endParaRPr lang="en-US" sz="2400" b="1" dirty="0"/>
          </a:p>
          <a:p>
            <a:pPr>
              <a:defRPr/>
            </a:pPr>
            <a:r>
              <a:rPr lang="en-US" sz="2400" b="1" dirty="0"/>
              <a:t>2) </a:t>
            </a:r>
            <a:r>
              <a:rPr lang="en-US" sz="2000" b="1" dirty="0">
                <a:solidFill>
                  <a:srgbClr val="FF0000"/>
                </a:solidFill>
                <a:effectLst>
                  <a:outerShdw blurRad="38100" dist="38100" dir="2700000" algn="tl">
                    <a:srgbClr val="000000">
                      <a:alpha val="43137"/>
                    </a:srgbClr>
                  </a:outerShdw>
                </a:effectLst>
              </a:rPr>
              <a:t>1 Sam. 21:10-15</a:t>
            </a:r>
            <a:endParaRPr lang="en-US" sz="2400" b="1" dirty="0">
              <a:solidFill>
                <a:srgbClr val="FF0000"/>
              </a:solidFill>
              <a:effectLst>
                <a:outerShdw blurRad="38100" dist="38100" dir="2700000" algn="tl">
                  <a:srgbClr val="000000">
                    <a:alpha val="43137"/>
                  </a:srgbClr>
                </a:outerShdw>
              </a:effectLst>
            </a:endParaRPr>
          </a:p>
          <a:p>
            <a:pPr>
              <a:defRPr/>
            </a:pPr>
            <a:r>
              <a:rPr lang="en-US" sz="2000" b="1" dirty="0"/>
              <a:t>David acted crazy</a:t>
            </a:r>
          </a:p>
          <a:p>
            <a:pPr>
              <a:defRPr/>
            </a:pPr>
            <a:r>
              <a:rPr lang="en-US" sz="2400" b="1" dirty="0"/>
              <a:t>3)</a:t>
            </a:r>
            <a:r>
              <a:rPr lang="en-US" sz="2000" b="1" dirty="0"/>
              <a:t> </a:t>
            </a:r>
            <a:r>
              <a:rPr lang="en-US" sz="2000" b="1" dirty="0">
                <a:solidFill>
                  <a:srgbClr val="FF0000"/>
                </a:solidFill>
                <a:effectLst>
                  <a:outerShdw blurRad="38100" dist="38100" dir="2700000" algn="tl">
                    <a:srgbClr val="000000">
                      <a:alpha val="43137"/>
                    </a:srgbClr>
                  </a:outerShdw>
                </a:effectLst>
              </a:rPr>
              <a:t>1 Sam. 30:23-25;         2 Sam. 23:15-17</a:t>
            </a:r>
            <a:endParaRPr lang="en-US" sz="100" b="1" dirty="0">
              <a:solidFill>
                <a:srgbClr val="FF0000"/>
              </a:solidFill>
              <a:effectLst>
                <a:outerShdw blurRad="38100" dist="38100" dir="2700000" algn="tl">
                  <a:srgbClr val="000000">
                    <a:alpha val="43137"/>
                  </a:srgbClr>
                </a:outerShdw>
              </a:effectLst>
            </a:endParaRPr>
          </a:p>
          <a:p>
            <a:pPr>
              <a:defRPr/>
            </a:pPr>
            <a:endParaRPr lang="en-US" sz="1050" b="1" dirty="0"/>
          </a:p>
          <a:p>
            <a:pPr>
              <a:defRPr/>
            </a:pPr>
            <a:r>
              <a:rPr lang="en-US" sz="2400" b="1" dirty="0"/>
              <a:t>4)</a:t>
            </a:r>
            <a:r>
              <a:rPr lang="en-US" sz="2000" b="1" dirty="0"/>
              <a:t> </a:t>
            </a:r>
            <a:r>
              <a:rPr lang="en-US" sz="2000" b="1" dirty="0">
                <a:solidFill>
                  <a:srgbClr val="FF0000"/>
                </a:solidFill>
                <a:effectLst>
                  <a:outerShdw blurRad="38100" dist="38100" dir="2700000" algn="tl">
                    <a:srgbClr val="000000">
                      <a:alpha val="43137"/>
                    </a:srgbClr>
                  </a:outerShdw>
                </a:effectLst>
              </a:rPr>
              <a:t>1 Sam. 16:18</a:t>
            </a:r>
            <a:endParaRPr lang="en-US" sz="2400" b="1" dirty="0">
              <a:solidFill>
                <a:srgbClr val="FF0000"/>
              </a:solidFill>
              <a:effectLst>
                <a:outerShdw blurRad="38100" dist="38100" dir="2700000" algn="tl">
                  <a:srgbClr val="000000">
                    <a:alpha val="43137"/>
                  </a:srgbClr>
                </a:outerShdw>
              </a:effectLst>
            </a:endParaRPr>
          </a:p>
          <a:p>
            <a:pPr>
              <a:defRPr/>
            </a:pPr>
            <a:r>
              <a:rPr lang="en-US" sz="2400" b="1" dirty="0"/>
              <a:t>5)</a:t>
            </a:r>
            <a:r>
              <a:rPr lang="en-US" sz="2000" b="1" dirty="0"/>
              <a:t> </a:t>
            </a:r>
            <a:r>
              <a:rPr lang="en-US" sz="2000" b="1" dirty="0">
                <a:solidFill>
                  <a:srgbClr val="FF0000"/>
                </a:solidFill>
                <a:effectLst>
                  <a:outerShdw blurRad="38100" dist="38100" dir="2700000" algn="tl">
                    <a:srgbClr val="000000">
                      <a:alpha val="43137"/>
                    </a:srgbClr>
                  </a:outerShdw>
                </a:effectLst>
              </a:rPr>
              <a:t>1 Kgs. 1 </a:t>
            </a:r>
            <a:r>
              <a:rPr lang="en-US" sz="2000" b="1" dirty="0"/>
              <a:t>Zadok, Nathan, &amp; Benaiah</a:t>
            </a:r>
            <a:endParaRPr lang="en-US" sz="2400" b="1" dirty="0"/>
          </a:p>
          <a:p>
            <a:pPr>
              <a:defRPr/>
            </a:pPr>
            <a:endParaRPr lang="en-US" sz="700" b="1" dirty="0"/>
          </a:p>
          <a:p>
            <a:pPr>
              <a:defRPr/>
            </a:pPr>
            <a:r>
              <a:rPr lang="en-US" sz="2400" b="1" dirty="0"/>
              <a:t>6) </a:t>
            </a:r>
            <a:r>
              <a:rPr lang="en-US" sz="2000" b="1" dirty="0">
                <a:solidFill>
                  <a:srgbClr val="FF0000"/>
                </a:solidFill>
                <a:effectLst>
                  <a:outerShdw blurRad="38100" dist="38100" dir="2700000" algn="tl">
                    <a:srgbClr val="000000">
                      <a:alpha val="43137"/>
                    </a:srgbClr>
                  </a:outerShdw>
                </a:effectLst>
              </a:rPr>
              <a:t>2 Sam. 8:15</a:t>
            </a:r>
            <a:endParaRPr lang="en-US" sz="2400" b="1" dirty="0"/>
          </a:p>
          <a:p>
            <a:pPr>
              <a:defRPr/>
            </a:pPr>
            <a:r>
              <a:rPr lang="en-US" sz="2400" b="1" dirty="0"/>
              <a:t>7) </a:t>
            </a:r>
            <a:r>
              <a:rPr lang="en-US" sz="2000" b="1" dirty="0">
                <a:solidFill>
                  <a:srgbClr val="FF0000"/>
                </a:solidFill>
                <a:effectLst>
                  <a:outerShdw blurRad="38100" dist="38100" dir="2700000" algn="tl">
                    <a:srgbClr val="000000">
                      <a:alpha val="43137"/>
                    </a:srgbClr>
                  </a:outerShdw>
                </a:effectLst>
              </a:rPr>
              <a:t>2 Sam. 15</a:t>
            </a:r>
            <a:r>
              <a:rPr lang="en-US" sz="2000" b="1" dirty="0">
                <a:solidFill>
                  <a:srgbClr val="FF0000"/>
                </a:solidFill>
                <a:effectLst>
                  <a:outerShdw blurRad="38100" dist="38100" dir="2700000" algn="tl">
                    <a:srgbClr val="000000">
                      <a:alpha val="43137"/>
                    </a:srgbClr>
                  </a:outerShdw>
                </a:effectLst>
                <a:latin typeface="Bookman Old Style" panose="02050604050505020204" pitchFamily="18" charset="0"/>
              </a:rPr>
              <a:t>–</a:t>
            </a:r>
            <a:r>
              <a:rPr lang="en-US" sz="2000" b="1" dirty="0">
                <a:solidFill>
                  <a:srgbClr val="FF0000"/>
                </a:solidFill>
                <a:effectLst>
                  <a:outerShdw blurRad="38100" dist="38100" dir="2700000" algn="tl">
                    <a:srgbClr val="000000">
                      <a:alpha val="43137"/>
                    </a:srgbClr>
                  </a:outerShdw>
                </a:effectLst>
              </a:rPr>
              <a:t>19</a:t>
            </a:r>
          </a:p>
          <a:p>
            <a:pPr>
              <a:defRPr/>
            </a:pPr>
            <a:endParaRPr lang="en-US" sz="100" b="1" dirty="0"/>
          </a:p>
          <a:p>
            <a:pPr>
              <a:defRPr/>
            </a:pPr>
            <a:r>
              <a:rPr lang="en-US" sz="2400" b="1" dirty="0"/>
              <a:t>8) </a:t>
            </a:r>
            <a:r>
              <a:rPr lang="en-US" sz="2000" b="1" dirty="0">
                <a:solidFill>
                  <a:srgbClr val="FF0000"/>
                </a:solidFill>
                <a:effectLst>
                  <a:outerShdw blurRad="38100" dist="38100" dir="2700000" algn="tl">
                    <a:srgbClr val="000000">
                      <a:alpha val="43137"/>
                    </a:srgbClr>
                  </a:outerShdw>
                </a:effectLst>
              </a:rPr>
              <a:t>2 Sam. 7:27-29; 2 Sam. 12:15b-23</a:t>
            </a:r>
            <a:endParaRPr lang="en-US" sz="2400" b="1" dirty="0">
              <a:solidFill>
                <a:srgbClr val="FF0000"/>
              </a:solidFill>
              <a:effectLst>
                <a:outerShdw blurRad="38100" dist="38100" dir="2700000" algn="tl">
                  <a:srgbClr val="000000">
                    <a:alpha val="43137"/>
                  </a:srgbClr>
                </a:outerShdw>
              </a:effectLst>
            </a:endParaRPr>
          </a:p>
          <a:p>
            <a:pPr>
              <a:defRPr/>
            </a:pPr>
            <a:endParaRPr lang="en-US" sz="2400" b="1" dirty="0"/>
          </a:p>
        </p:txBody>
      </p:sp>
      <p:sp>
        <p:nvSpPr>
          <p:cNvPr id="79875" name="Rectangle 6">
            <a:extLst>
              <a:ext uri="{FF2B5EF4-FFF2-40B4-BE49-F238E27FC236}">
                <a16:creationId xmlns:a16="http://schemas.microsoft.com/office/drawing/2014/main" id="{FCCBC92E-86CA-4DE0-BE1C-0B0162410556}"/>
              </a:ext>
            </a:extLst>
          </p:cNvPr>
          <p:cNvSpPr>
            <a:spLocks noGrp="1" noChangeArrowheads="1"/>
          </p:cNvSpPr>
          <p:nvPr>
            <p:ph type="sldNum" sz="quarter" idx="12"/>
          </p:nvPr>
        </p:nvSpPr>
        <p:spPr>
          <a:xfrm>
            <a:off x="9985375" y="6400067"/>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76DA4078-5075-4795-B3DF-A700D498BA5B}" type="slidenum">
              <a:rPr lang="en-US" altLang="en-US" sz="1400" b="1">
                <a:solidFill>
                  <a:srgbClr val="FF0000"/>
                </a:solidFill>
              </a:rPr>
              <a:pPr>
                <a:spcBef>
                  <a:spcPct val="0"/>
                </a:spcBef>
                <a:buFontTx/>
                <a:buNone/>
              </a:pPr>
              <a:t>34</a:t>
            </a:fld>
            <a:endParaRPr lang="en-US" altLang="en-US" sz="1400" b="1" dirty="0">
              <a:solidFill>
                <a:srgbClr val="FF0000"/>
              </a:solidFill>
            </a:endParaRPr>
          </a:p>
        </p:txBody>
      </p:sp>
      <p:sp>
        <p:nvSpPr>
          <p:cNvPr id="68610" name="Rectangle 2">
            <a:extLst>
              <a:ext uri="{FF2B5EF4-FFF2-40B4-BE49-F238E27FC236}">
                <a16:creationId xmlns:a16="http://schemas.microsoft.com/office/drawing/2014/main" id="{1B661E55-D7C0-4E8B-B50C-458F37339576}"/>
              </a:ext>
            </a:extLst>
          </p:cNvPr>
          <p:cNvSpPr>
            <a:spLocks noGrp="1" noChangeArrowheads="1"/>
          </p:cNvSpPr>
          <p:nvPr>
            <p:ph type="title"/>
          </p:nvPr>
        </p:nvSpPr>
        <p:spPr>
          <a:xfrm>
            <a:off x="-87923" y="219808"/>
            <a:ext cx="12397154" cy="562707"/>
          </a:xfrm>
          <a:solidFill>
            <a:srgbClr val="FFFF00"/>
          </a:solidFill>
          <a:ln w="76200">
            <a:solidFill>
              <a:srgbClr val="0000FF"/>
            </a:solidFill>
          </a:ln>
          <a:extLst/>
        </p:spPr>
        <p:txBody>
          <a:bodyPr>
            <a:normAutofit fontScale="90000"/>
          </a:bodyPr>
          <a:lstStyle/>
          <a:p>
            <a:pPr algn="ctr" eaLnBrk="1" hangingPunct="1">
              <a:defRPr/>
            </a:pPr>
            <a:r>
              <a:rPr lang="en-US" sz="3600" b="1" i="1" dirty="0">
                <a:effectLst>
                  <a:outerShdw blurRad="38100" dist="38100" dir="2700000" algn="tl">
                    <a:srgbClr val="C0C0C0"/>
                  </a:outerShdw>
                </a:effectLst>
              </a:rPr>
              <a:t>8 LEADERSHIP QUALITIES OF DAVID</a:t>
            </a:r>
          </a:p>
        </p:txBody>
      </p:sp>
      <p:sp>
        <p:nvSpPr>
          <p:cNvPr id="81924" name="Rectangle 3">
            <a:extLst>
              <a:ext uri="{FF2B5EF4-FFF2-40B4-BE49-F238E27FC236}">
                <a16:creationId xmlns:a16="http://schemas.microsoft.com/office/drawing/2014/main" id="{FD7D98B2-D4BC-4C70-9D0A-9A0AE2C124C7}"/>
              </a:ext>
            </a:extLst>
          </p:cNvPr>
          <p:cNvSpPr>
            <a:spLocks noGrp="1" noChangeArrowheads="1"/>
          </p:cNvSpPr>
          <p:nvPr>
            <p:ph type="body" idx="1"/>
          </p:nvPr>
        </p:nvSpPr>
        <p:spPr>
          <a:xfrm>
            <a:off x="246185" y="944564"/>
            <a:ext cx="7831015" cy="5913437"/>
          </a:xfrm>
          <a:solidFill>
            <a:schemeClr val="tx1"/>
          </a:solidFill>
        </p:spPr>
        <p:txBody>
          <a:bodyPr anchor="ctr"/>
          <a:lstStyle/>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PERSONAL COURAGE AND THE ABILITY TO INSPIRE BRAVERY FROM HIS TROOPS</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PERFECT RAPPORT WITH HIS AUDIENCE SWAYING THE CROWD TO HIS POSITION</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ELICITED LOYALTY FROM HIS FOLLOWERS</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SKILLFUL MUSICIAN</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DELEGATED AUTHORITY AND HELD SUBORDINATES ACCOUNTABLE</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KEEN SENSE OF JUSTICE &amp; RIGHTEOUSNESS</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TURNED TRAGEDY TO TRIUMPH</a:t>
            </a:r>
          </a:p>
          <a:p>
            <a:pPr marL="609600" indent="-609600">
              <a:buClr>
                <a:srgbClr val="FFCC00"/>
              </a:buClr>
              <a:buFontTx/>
              <a:buAutoNum type="arabicParenR"/>
              <a:defRPr/>
            </a:pPr>
            <a:r>
              <a:rPr lang="en-US" altLang="en-US" sz="2400" b="1" dirty="0">
                <a:solidFill>
                  <a:srgbClr val="FFCC00"/>
                </a:solidFill>
                <a:effectLst>
                  <a:outerShdw blurRad="38100" dist="38100" dir="2700000" algn="tl">
                    <a:srgbClr val="000000">
                      <a:alpha val="43137"/>
                    </a:srgbClr>
                  </a:outerShdw>
                </a:effectLst>
              </a:rPr>
              <a:t>MAN OF PRAYER WHO SOUGHT GOD DIRECTLY</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childTnLst>
                                    <p:set>
                                      <p:cBhvr>
                                        <p:cTn id="6" dur="1" fill="hold">
                                          <p:stCondLst>
                                            <p:cond delay="0"/>
                                          </p:stCondLst>
                                        </p:cTn>
                                        <p:tgtEl>
                                          <p:spTgt spid="81924">
                                            <p:txEl>
                                              <p:pRg st="0" end="0"/>
                                            </p:txEl>
                                          </p:spTgt>
                                        </p:tgtEl>
                                        <p:attrNameLst>
                                          <p:attrName>style.visibility</p:attrName>
                                        </p:attrNameLst>
                                      </p:cBhvr>
                                      <p:to>
                                        <p:strVal val="visible"/>
                                      </p:to>
                                    </p:set>
                                    <p:animEffect transition="in" filter="fade">
                                      <p:cBhvr>
                                        <p:cTn id="7" dur="2000"/>
                                        <p:tgtEl>
                                          <p:spTgt spid="81924">
                                            <p:txEl>
                                              <p:pRg st="0" end="0"/>
                                            </p:txEl>
                                          </p:spTgt>
                                        </p:tgtEl>
                                      </p:cBhvr>
                                    </p:animEffect>
                                    <p:anim calcmode="lin" valueType="num">
                                      <p:cBhvr>
                                        <p:cTn id="8" dur="2000" fill="hold"/>
                                        <p:tgtEl>
                                          <p:spTgt spid="81924">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81924">
                                            <p:txEl>
                                              <p:pRg st="0" end="0"/>
                                            </p:txEl>
                                          </p:spTgt>
                                        </p:tgtEl>
                                        <p:attrNameLst>
                                          <p:attrName>ppt_h</p:attrName>
                                        </p:attrNameLst>
                                      </p:cBhvr>
                                      <p:tavLst>
                                        <p:tav tm="0">
                                          <p:val>
                                            <p:strVal val="#ppt_h"/>
                                          </p:val>
                                        </p:tav>
                                        <p:tav tm="100000">
                                          <p:val>
                                            <p:strVal val="#ppt_h"/>
                                          </p:val>
                                        </p:tav>
                                      </p:tavLst>
                                    </p:anim>
                                  </p:childTnLst>
                                </p:cTn>
                              </p:par>
                              <p:par>
                                <p:cTn id="10" presetID="2" presetClass="entr" presetSubtype="4" fill="hold"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calcmode="lin" valueType="num">
                                      <p:cBhvr additive="base">
                                        <p:cTn id="1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5" presetClass="entr" presetSubtype="0" fill="hold" nodeType="clickEffect">
                                  <p:stCondLst>
                                    <p:cond delay="0"/>
                                  </p:stCondLst>
                                  <p:childTnLst>
                                    <p:set>
                                      <p:cBhvr>
                                        <p:cTn id="17" dur="1" fill="hold">
                                          <p:stCondLst>
                                            <p:cond delay="0"/>
                                          </p:stCondLst>
                                        </p:cTn>
                                        <p:tgtEl>
                                          <p:spTgt spid="81924">
                                            <p:txEl>
                                              <p:pRg st="1" end="1"/>
                                            </p:txEl>
                                          </p:spTgt>
                                        </p:tgtEl>
                                        <p:attrNameLst>
                                          <p:attrName>style.visibility</p:attrName>
                                        </p:attrNameLst>
                                      </p:cBhvr>
                                      <p:to>
                                        <p:strVal val="visible"/>
                                      </p:to>
                                    </p:set>
                                    <p:animEffect transition="in" filter="fade">
                                      <p:cBhvr>
                                        <p:cTn id="18" dur="2000"/>
                                        <p:tgtEl>
                                          <p:spTgt spid="81924">
                                            <p:txEl>
                                              <p:pRg st="1" end="1"/>
                                            </p:txEl>
                                          </p:spTgt>
                                        </p:tgtEl>
                                      </p:cBhvr>
                                    </p:animEffect>
                                    <p:anim calcmode="lin" valueType="num">
                                      <p:cBhvr>
                                        <p:cTn id="19" dur="2000" fill="hold"/>
                                        <p:tgtEl>
                                          <p:spTgt spid="81924">
                                            <p:txEl>
                                              <p:pRg st="1" end="1"/>
                                            </p:txEl>
                                          </p:spTgt>
                                        </p:tgtEl>
                                        <p:attrNameLst>
                                          <p:attrName>ppt_w</p:attrName>
                                        </p:attrNameLst>
                                      </p:cBhvr>
                                      <p:tavLst>
                                        <p:tav tm="0" fmla="#ppt_w*sin(2.5*pi*$)">
                                          <p:val>
                                            <p:fltVal val="0"/>
                                          </p:val>
                                        </p:tav>
                                        <p:tav tm="100000">
                                          <p:val>
                                            <p:fltVal val="1"/>
                                          </p:val>
                                        </p:tav>
                                      </p:tavLst>
                                    </p:anim>
                                    <p:anim calcmode="lin" valueType="num">
                                      <p:cBhvr>
                                        <p:cTn id="20" dur="2000" fill="hold"/>
                                        <p:tgtEl>
                                          <p:spTgt spid="81924">
                                            <p:txEl>
                                              <p:pRg st="1" end="1"/>
                                            </p:txEl>
                                          </p:spTgt>
                                        </p:tgtEl>
                                        <p:attrNameLst>
                                          <p:attrName>ppt_h</p:attrName>
                                        </p:attrNameLst>
                                      </p:cBhvr>
                                      <p:tavLst>
                                        <p:tav tm="0">
                                          <p:val>
                                            <p:strVal val="#ppt_h"/>
                                          </p:val>
                                        </p:tav>
                                        <p:tav tm="100000">
                                          <p:val>
                                            <p:strVal val="#ppt_h"/>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5" presetClass="entr" presetSubtype="0" fill="hold" nodeType="clickEffect">
                                  <p:stCondLst>
                                    <p:cond delay="0"/>
                                  </p:stCondLst>
                                  <p:childTnLst>
                                    <p:set>
                                      <p:cBhvr>
                                        <p:cTn id="32" dur="1" fill="hold">
                                          <p:stCondLst>
                                            <p:cond delay="0"/>
                                          </p:stCondLst>
                                        </p:cTn>
                                        <p:tgtEl>
                                          <p:spTgt spid="81924">
                                            <p:txEl>
                                              <p:pRg st="2" end="2"/>
                                            </p:txEl>
                                          </p:spTgt>
                                        </p:tgtEl>
                                        <p:attrNameLst>
                                          <p:attrName>style.visibility</p:attrName>
                                        </p:attrNameLst>
                                      </p:cBhvr>
                                      <p:to>
                                        <p:strVal val="visible"/>
                                      </p:to>
                                    </p:set>
                                    <p:animEffect transition="in" filter="fade">
                                      <p:cBhvr>
                                        <p:cTn id="33" dur="2000"/>
                                        <p:tgtEl>
                                          <p:spTgt spid="81924">
                                            <p:txEl>
                                              <p:pRg st="2" end="2"/>
                                            </p:txEl>
                                          </p:spTgt>
                                        </p:tgtEl>
                                      </p:cBhvr>
                                    </p:animEffect>
                                    <p:anim calcmode="lin" valueType="num">
                                      <p:cBhvr>
                                        <p:cTn id="34" dur="2000" fill="hold"/>
                                        <p:tgtEl>
                                          <p:spTgt spid="81924">
                                            <p:txEl>
                                              <p:pRg st="2" end="2"/>
                                            </p:txEl>
                                          </p:spTgt>
                                        </p:tgtEl>
                                        <p:attrNameLst>
                                          <p:attrName>ppt_w</p:attrName>
                                        </p:attrNameLst>
                                      </p:cBhvr>
                                      <p:tavLst>
                                        <p:tav tm="0" fmla="#ppt_w*sin(2.5*pi*$)">
                                          <p:val>
                                            <p:fltVal val="0"/>
                                          </p:val>
                                        </p:tav>
                                        <p:tav tm="100000">
                                          <p:val>
                                            <p:fltVal val="1"/>
                                          </p:val>
                                        </p:tav>
                                      </p:tavLst>
                                    </p:anim>
                                    <p:anim calcmode="lin" valueType="num">
                                      <p:cBhvr>
                                        <p:cTn id="35" dur="2000" fill="hold"/>
                                        <p:tgtEl>
                                          <p:spTgt spid="81924">
                                            <p:txEl>
                                              <p:pRg st="2" end="2"/>
                                            </p:txEl>
                                          </p:spTgt>
                                        </p:tgtEl>
                                        <p:attrNameLst>
                                          <p:attrName>ppt_h</p:attrName>
                                        </p:attrNameLst>
                                      </p:cBhvr>
                                      <p:tavLst>
                                        <p:tav tm="0">
                                          <p:val>
                                            <p:strVal val="#ppt_h"/>
                                          </p:val>
                                        </p:tav>
                                        <p:tav tm="100000">
                                          <p:val>
                                            <p:strVal val="#ppt_h"/>
                                          </p:val>
                                        </p:tav>
                                      </p:tavLst>
                                    </p:anim>
                                  </p:childTnLst>
                                </p:cTn>
                              </p:par>
                              <p:par>
                                <p:cTn id="36" presetID="2" presetClass="entr" presetSubtype="4" fill="hold" nodeType="withEffect">
                                  <p:stCondLst>
                                    <p:cond delay="0"/>
                                  </p:stCondLst>
                                  <p:childTnLst>
                                    <p:set>
                                      <p:cBhvr>
                                        <p:cTn id="37" dur="1" fill="hold">
                                          <p:stCondLst>
                                            <p:cond delay="0"/>
                                          </p:stCondLst>
                                        </p:cTn>
                                        <p:tgtEl>
                                          <p:spTgt spid="2">
                                            <p:txEl>
                                              <p:pRg st="5" end="5"/>
                                            </p:txEl>
                                          </p:spTgt>
                                        </p:tgtEl>
                                        <p:attrNameLst>
                                          <p:attrName>style.visibility</p:attrName>
                                        </p:attrNameLst>
                                      </p:cBhvr>
                                      <p:to>
                                        <p:strVal val="visible"/>
                                      </p:to>
                                    </p:set>
                                    <p:anim calcmode="lin" valueType="num">
                                      <p:cBhvr additive="base">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45" presetClass="entr" presetSubtype="0" fill="hold" nodeType="clickEffect">
                                  <p:stCondLst>
                                    <p:cond delay="0"/>
                                  </p:stCondLst>
                                  <p:childTnLst>
                                    <p:set>
                                      <p:cBhvr>
                                        <p:cTn id="43" dur="1" fill="hold">
                                          <p:stCondLst>
                                            <p:cond delay="0"/>
                                          </p:stCondLst>
                                        </p:cTn>
                                        <p:tgtEl>
                                          <p:spTgt spid="81924">
                                            <p:txEl>
                                              <p:pRg st="3" end="3"/>
                                            </p:txEl>
                                          </p:spTgt>
                                        </p:tgtEl>
                                        <p:attrNameLst>
                                          <p:attrName>style.visibility</p:attrName>
                                        </p:attrNameLst>
                                      </p:cBhvr>
                                      <p:to>
                                        <p:strVal val="visible"/>
                                      </p:to>
                                    </p:set>
                                    <p:animEffect transition="in" filter="fade">
                                      <p:cBhvr>
                                        <p:cTn id="44" dur="2000"/>
                                        <p:tgtEl>
                                          <p:spTgt spid="81924">
                                            <p:txEl>
                                              <p:pRg st="3" end="3"/>
                                            </p:txEl>
                                          </p:spTgt>
                                        </p:tgtEl>
                                      </p:cBhvr>
                                    </p:animEffect>
                                    <p:anim calcmode="lin" valueType="num">
                                      <p:cBhvr>
                                        <p:cTn id="45" dur="2000" fill="hold"/>
                                        <p:tgtEl>
                                          <p:spTgt spid="81924">
                                            <p:txEl>
                                              <p:pRg st="3" end="3"/>
                                            </p:txEl>
                                          </p:spTgt>
                                        </p:tgtEl>
                                        <p:attrNameLst>
                                          <p:attrName>ppt_w</p:attrName>
                                        </p:attrNameLst>
                                      </p:cBhvr>
                                      <p:tavLst>
                                        <p:tav tm="0" fmla="#ppt_w*sin(2.5*pi*$)">
                                          <p:val>
                                            <p:fltVal val="0"/>
                                          </p:val>
                                        </p:tav>
                                        <p:tav tm="100000">
                                          <p:val>
                                            <p:fltVal val="1"/>
                                          </p:val>
                                        </p:tav>
                                      </p:tavLst>
                                    </p:anim>
                                    <p:anim calcmode="lin" valueType="num">
                                      <p:cBhvr>
                                        <p:cTn id="46" dur="2000" fill="hold"/>
                                        <p:tgtEl>
                                          <p:spTgt spid="81924">
                                            <p:txEl>
                                              <p:pRg st="3" end="3"/>
                                            </p:txEl>
                                          </p:spTgt>
                                        </p:tgtEl>
                                        <p:attrNameLst>
                                          <p:attrName>ppt_h</p:attrName>
                                        </p:attrNameLst>
                                      </p:cBhvr>
                                      <p:tavLst>
                                        <p:tav tm="0">
                                          <p:val>
                                            <p:strVal val="#ppt_h"/>
                                          </p:val>
                                        </p:tav>
                                        <p:tav tm="100000">
                                          <p:val>
                                            <p:strVal val="#ppt_h"/>
                                          </p:val>
                                        </p:tav>
                                      </p:tavLst>
                                    </p:anim>
                                  </p:childTnLst>
                                </p:cTn>
                              </p:par>
                              <p:par>
                                <p:cTn id="47" presetID="2" presetClass="entr" presetSubtype="4" fill="hold" nodeType="with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45" presetClass="entr" presetSubtype="0" fill="hold" nodeType="clickEffect">
                                  <p:stCondLst>
                                    <p:cond delay="0"/>
                                  </p:stCondLst>
                                  <p:childTnLst>
                                    <p:set>
                                      <p:cBhvr>
                                        <p:cTn id="54" dur="1" fill="hold">
                                          <p:stCondLst>
                                            <p:cond delay="0"/>
                                          </p:stCondLst>
                                        </p:cTn>
                                        <p:tgtEl>
                                          <p:spTgt spid="81924">
                                            <p:txEl>
                                              <p:pRg st="4" end="4"/>
                                            </p:txEl>
                                          </p:spTgt>
                                        </p:tgtEl>
                                        <p:attrNameLst>
                                          <p:attrName>style.visibility</p:attrName>
                                        </p:attrNameLst>
                                      </p:cBhvr>
                                      <p:to>
                                        <p:strVal val="visible"/>
                                      </p:to>
                                    </p:set>
                                    <p:animEffect transition="in" filter="fade">
                                      <p:cBhvr>
                                        <p:cTn id="55" dur="2000"/>
                                        <p:tgtEl>
                                          <p:spTgt spid="81924">
                                            <p:txEl>
                                              <p:pRg st="4" end="4"/>
                                            </p:txEl>
                                          </p:spTgt>
                                        </p:tgtEl>
                                      </p:cBhvr>
                                    </p:animEffect>
                                    <p:anim calcmode="lin" valueType="num">
                                      <p:cBhvr>
                                        <p:cTn id="56" dur="2000" fill="hold"/>
                                        <p:tgtEl>
                                          <p:spTgt spid="81924">
                                            <p:txEl>
                                              <p:pRg st="4" end="4"/>
                                            </p:txEl>
                                          </p:spTgt>
                                        </p:tgtEl>
                                        <p:attrNameLst>
                                          <p:attrName>ppt_w</p:attrName>
                                        </p:attrNameLst>
                                      </p:cBhvr>
                                      <p:tavLst>
                                        <p:tav tm="0" fmla="#ppt_w*sin(2.5*pi*$)">
                                          <p:val>
                                            <p:fltVal val="0"/>
                                          </p:val>
                                        </p:tav>
                                        <p:tav tm="100000">
                                          <p:val>
                                            <p:fltVal val="1"/>
                                          </p:val>
                                        </p:tav>
                                      </p:tavLst>
                                    </p:anim>
                                    <p:anim calcmode="lin" valueType="num">
                                      <p:cBhvr>
                                        <p:cTn id="57" dur="2000" fill="hold"/>
                                        <p:tgtEl>
                                          <p:spTgt spid="81924">
                                            <p:txEl>
                                              <p:pRg st="4" end="4"/>
                                            </p:txEl>
                                          </p:spTgt>
                                        </p:tgtEl>
                                        <p:attrNameLst>
                                          <p:attrName>ppt_h</p:attrName>
                                        </p:attrNameLst>
                                      </p:cBhvr>
                                      <p:tavLst>
                                        <p:tav tm="0">
                                          <p:val>
                                            <p:strVal val="#ppt_h"/>
                                          </p:val>
                                        </p:tav>
                                        <p:tav tm="100000">
                                          <p:val>
                                            <p:strVal val="#ppt_h"/>
                                          </p:val>
                                        </p:tav>
                                      </p:tavLst>
                                    </p:anim>
                                  </p:childTnLst>
                                </p:cTn>
                              </p:par>
                              <p:par>
                                <p:cTn id="58" presetID="2" presetClass="entr" presetSubtype="4" fill="hold" nodeType="withEffect">
                                  <p:stCondLst>
                                    <p:cond delay="0"/>
                                  </p:stCondLst>
                                  <p:childTnLst>
                                    <p:set>
                                      <p:cBhvr>
                                        <p:cTn id="59" dur="1" fill="hold">
                                          <p:stCondLst>
                                            <p:cond delay="0"/>
                                          </p:stCondLst>
                                        </p:cTn>
                                        <p:tgtEl>
                                          <p:spTgt spid="2">
                                            <p:txEl>
                                              <p:pRg st="8" end="8"/>
                                            </p:txEl>
                                          </p:spTgt>
                                        </p:tgtEl>
                                        <p:attrNameLst>
                                          <p:attrName>style.visibility</p:attrName>
                                        </p:attrNameLst>
                                      </p:cBhvr>
                                      <p:to>
                                        <p:strVal val="visible"/>
                                      </p:to>
                                    </p:set>
                                    <p:anim calcmode="lin" valueType="num">
                                      <p:cBhvr additive="base">
                                        <p:cTn id="60"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45" presetClass="entr" presetSubtype="0" fill="hold" nodeType="clickEffect">
                                  <p:stCondLst>
                                    <p:cond delay="0"/>
                                  </p:stCondLst>
                                  <p:childTnLst>
                                    <p:set>
                                      <p:cBhvr>
                                        <p:cTn id="65" dur="1" fill="hold">
                                          <p:stCondLst>
                                            <p:cond delay="0"/>
                                          </p:stCondLst>
                                        </p:cTn>
                                        <p:tgtEl>
                                          <p:spTgt spid="81924">
                                            <p:txEl>
                                              <p:pRg st="5" end="5"/>
                                            </p:txEl>
                                          </p:spTgt>
                                        </p:tgtEl>
                                        <p:attrNameLst>
                                          <p:attrName>style.visibility</p:attrName>
                                        </p:attrNameLst>
                                      </p:cBhvr>
                                      <p:to>
                                        <p:strVal val="visible"/>
                                      </p:to>
                                    </p:set>
                                    <p:animEffect transition="in" filter="fade">
                                      <p:cBhvr>
                                        <p:cTn id="66" dur="2000"/>
                                        <p:tgtEl>
                                          <p:spTgt spid="81924">
                                            <p:txEl>
                                              <p:pRg st="5" end="5"/>
                                            </p:txEl>
                                          </p:spTgt>
                                        </p:tgtEl>
                                      </p:cBhvr>
                                    </p:animEffect>
                                    <p:anim calcmode="lin" valueType="num">
                                      <p:cBhvr>
                                        <p:cTn id="67" dur="2000" fill="hold"/>
                                        <p:tgtEl>
                                          <p:spTgt spid="81924">
                                            <p:txEl>
                                              <p:pRg st="5" end="5"/>
                                            </p:txEl>
                                          </p:spTgt>
                                        </p:tgtEl>
                                        <p:attrNameLst>
                                          <p:attrName>ppt_w</p:attrName>
                                        </p:attrNameLst>
                                      </p:cBhvr>
                                      <p:tavLst>
                                        <p:tav tm="0" fmla="#ppt_w*sin(2.5*pi*$)">
                                          <p:val>
                                            <p:fltVal val="0"/>
                                          </p:val>
                                        </p:tav>
                                        <p:tav tm="100000">
                                          <p:val>
                                            <p:fltVal val="1"/>
                                          </p:val>
                                        </p:tav>
                                      </p:tavLst>
                                    </p:anim>
                                    <p:anim calcmode="lin" valueType="num">
                                      <p:cBhvr>
                                        <p:cTn id="68" dur="2000" fill="hold"/>
                                        <p:tgtEl>
                                          <p:spTgt spid="81924">
                                            <p:txEl>
                                              <p:pRg st="5" end="5"/>
                                            </p:txEl>
                                          </p:spTgt>
                                        </p:tgtEl>
                                        <p:attrNameLst>
                                          <p:attrName>ppt_h</p:attrName>
                                        </p:attrNameLst>
                                      </p:cBhvr>
                                      <p:tavLst>
                                        <p:tav tm="0">
                                          <p:val>
                                            <p:strVal val="#ppt_h"/>
                                          </p:val>
                                        </p:tav>
                                        <p:tav tm="100000">
                                          <p:val>
                                            <p:strVal val="#ppt_h"/>
                                          </p:val>
                                        </p:tav>
                                      </p:tavLst>
                                    </p:anim>
                                  </p:childTnLst>
                                </p:cTn>
                              </p:par>
                              <p:par>
                                <p:cTn id="69" presetID="2" presetClass="entr" presetSubtype="4" fill="hold" nodeType="withEffect">
                                  <p:stCondLst>
                                    <p:cond delay="0"/>
                                  </p:stCondLst>
                                  <p:childTnLst>
                                    <p:set>
                                      <p:cBhvr>
                                        <p:cTn id="70" dur="1" fill="hold">
                                          <p:stCondLst>
                                            <p:cond delay="0"/>
                                          </p:stCondLst>
                                        </p:cTn>
                                        <p:tgtEl>
                                          <p:spTgt spid="2">
                                            <p:txEl>
                                              <p:pRg st="10" end="10"/>
                                            </p:txEl>
                                          </p:spTgt>
                                        </p:tgtEl>
                                        <p:attrNameLst>
                                          <p:attrName>style.visibility</p:attrName>
                                        </p:attrNameLst>
                                      </p:cBhvr>
                                      <p:to>
                                        <p:strVal val="visible"/>
                                      </p:to>
                                    </p:set>
                                    <p:anim calcmode="lin" valueType="num">
                                      <p:cBhvr additive="base">
                                        <p:cTn id="7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5" presetClass="entr" presetSubtype="0" fill="hold" nodeType="clickEffect">
                                  <p:stCondLst>
                                    <p:cond delay="0"/>
                                  </p:stCondLst>
                                  <p:childTnLst>
                                    <p:set>
                                      <p:cBhvr>
                                        <p:cTn id="76" dur="1" fill="hold">
                                          <p:stCondLst>
                                            <p:cond delay="0"/>
                                          </p:stCondLst>
                                        </p:cTn>
                                        <p:tgtEl>
                                          <p:spTgt spid="81924">
                                            <p:txEl>
                                              <p:pRg st="6" end="6"/>
                                            </p:txEl>
                                          </p:spTgt>
                                        </p:tgtEl>
                                        <p:attrNameLst>
                                          <p:attrName>style.visibility</p:attrName>
                                        </p:attrNameLst>
                                      </p:cBhvr>
                                      <p:to>
                                        <p:strVal val="visible"/>
                                      </p:to>
                                    </p:set>
                                    <p:animEffect transition="in" filter="fade">
                                      <p:cBhvr>
                                        <p:cTn id="77" dur="2000"/>
                                        <p:tgtEl>
                                          <p:spTgt spid="81924">
                                            <p:txEl>
                                              <p:pRg st="6" end="6"/>
                                            </p:txEl>
                                          </p:spTgt>
                                        </p:tgtEl>
                                      </p:cBhvr>
                                    </p:animEffect>
                                    <p:anim calcmode="lin" valueType="num">
                                      <p:cBhvr>
                                        <p:cTn id="78" dur="2000" fill="hold"/>
                                        <p:tgtEl>
                                          <p:spTgt spid="81924">
                                            <p:txEl>
                                              <p:pRg st="6" end="6"/>
                                            </p:txEl>
                                          </p:spTgt>
                                        </p:tgtEl>
                                        <p:attrNameLst>
                                          <p:attrName>ppt_w</p:attrName>
                                        </p:attrNameLst>
                                      </p:cBhvr>
                                      <p:tavLst>
                                        <p:tav tm="0" fmla="#ppt_w*sin(2.5*pi*$)">
                                          <p:val>
                                            <p:fltVal val="0"/>
                                          </p:val>
                                        </p:tav>
                                        <p:tav tm="100000">
                                          <p:val>
                                            <p:fltVal val="1"/>
                                          </p:val>
                                        </p:tav>
                                      </p:tavLst>
                                    </p:anim>
                                    <p:anim calcmode="lin" valueType="num">
                                      <p:cBhvr>
                                        <p:cTn id="79" dur="2000" fill="hold"/>
                                        <p:tgtEl>
                                          <p:spTgt spid="81924">
                                            <p:txEl>
                                              <p:pRg st="6" end="6"/>
                                            </p:txEl>
                                          </p:spTgt>
                                        </p:tgtEl>
                                        <p:attrNameLst>
                                          <p:attrName>ppt_h</p:attrName>
                                        </p:attrNameLst>
                                      </p:cBhvr>
                                      <p:tavLst>
                                        <p:tav tm="0">
                                          <p:val>
                                            <p:strVal val="#ppt_h"/>
                                          </p:val>
                                        </p:tav>
                                        <p:tav tm="100000">
                                          <p:val>
                                            <p:strVal val="#ppt_h"/>
                                          </p:val>
                                        </p:tav>
                                      </p:tavLst>
                                    </p:anim>
                                  </p:childTnLst>
                                </p:cTn>
                              </p:par>
                              <p:par>
                                <p:cTn id="80" presetID="2" presetClass="entr" presetSubtype="4" fill="hold" nodeType="withEffect">
                                  <p:stCondLst>
                                    <p:cond delay="0"/>
                                  </p:stCondLst>
                                  <p:childTnLst>
                                    <p:set>
                                      <p:cBhvr>
                                        <p:cTn id="81" dur="1" fill="hold">
                                          <p:stCondLst>
                                            <p:cond delay="0"/>
                                          </p:stCondLst>
                                        </p:cTn>
                                        <p:tgtEl>
                                          <p:spTgt spid="2">
                                            <p:txEl>
                                              <p:pRg st="11" end="11"/>
                                            </p:txEl>
                                          </p:spTgt>
                                        </p:tgtEl>
                                        <p:attrNameLst>
                                          <p:attrName>style.visibility</p:attrName>
                                        </p:attrNameLst>
                                      </p:cBhvr>
                                      <p:to>
                                        <p:strVal val="visible"/>
                                      </p:to>
                                    </p:set>
                                    <p:anim calcmode="lin" valueType="num">
                                      <p:cBhvr additive="base">
                                        <p:cTn id="82"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45" presetClass="entr" presetSubtype="0" fill="hold" nodeType="clickEffect">
                                  <p:stCondLst>
                                    <p:cond delay="0"/>
                                  </p:stCondLst>
                                  <p:childTnLst>
                                    <p:set>
                                      <p:cBhvr>
                                        <p:cTn id="87" dur="1" fill="hold">
                                          <p:stCondLst>
                                            <p:cond delay="0"/>
                                          </p:stCondLst>
                                        </p:cTn>
                                        <p:tgtEl>
                                          <p:spTgt spid="81924">
                                            <p:txEl>
                                              <p:pRg st="7" end="7"/>
                                            </p:txEl>
                                          </p:spTgt>
                                        </p:tgtEl>
                                        <p:attrNameLst>
                                          <p:attrName>style.visibility</p:attrName>
                                        </p:attrNameLst>
                                      </p:cBhvr>
                                      <p:to>
                                        <p:strVal val="visible"/>
                                      </p:to>
                                    </p:set>
                                    <p:animEffect transition="in" filter="fade">
                                      <p:cBhvr>
                                        <p:cTn id="88" dur="2000"/>
                                        <p:tgtEl>
                                          <p:spTgt spid="81924">
                                            <p:txEl>
                                              <p:pRg st="7" end="7"/>
                                            </p:txEl>
                                          </p:spTgt>
                                        </p:tgtEl>
                                      </p:cBhvr>
                                    </p:animEffect>
                                    <p:anim calcmode="lin" valueType="num">
                                      <p:cBhvr>
                                        <p:cTn id="89" dur="2000" fill="hold"/>
                                        <p:tgtEl>
                                          <p:spTgt spid="81924">
                                            <p:txEl>
                                              <p:pRg st="7" end="7"/>
                                            </p:txEl>
                                          </p:spTgt>
                                        </p:tgtEl>
                                        <p:attrNameLst>
                                          <p:attrName>ppt_w</p:attrName>
                                        </p:attrNameLst>
                                      </p:cBhvr>
                                      <p:tavLst>
                                        <p:tav tm="0" fmla="#ppt_w*sin(2.5*pi*$)">
                                          <p:val>
                                            <p:fltVal val="0"/>
                                          </p:val>
                                        </p:tav>
                                        <p:tav tm="100000">
                                          <p:val>
                                            <p:fltVal val="1"/>
                                          </p:val>
                                        </p:tav>
                                      </p:tavLst>
                                    </p:anim>
                                    <p:anim calcmode="lin" valueType="num">
                                      <p:cBhvr>
                                        <p:cTn id="90" dur="2000" fill="hold"/>
                                        <p:tgtEl>
                                          <p:spTgt spid="81924">
                                            <p:txEl>
                                              <p:pRg st="7" end="7"/>
                                            </p:txEl>
                                          </p:spTgt>
                                        </p:tgtEl>
                                        <p:attrNameLst>
                                          <p:attrName>ppt_h</p:attrName>
                                        </p:attrNameLst>
                                      </p:cBhvr>
                                      <p:tavLst>
                                        <p:tav tm="0">
                                          <p:val>
                                            <p:strVal val="#ppt_h"/>
                                          </p:val>
                                        </p:tav>
                                        <p:tav tm="100000">
                                          <p:val>
                                            <p:strVal val="#ppt_h"/>
                                          </p:val>
                                        </p:tav>
                                      </p:tavLst>
                                    </p:anim>
                                  </p:childTnLst>
                                </p:cTn>
                              </p:par>
                              <p:par>
                                <p:cTn id="91" presetID="2" presetClass="entr" presetSubtype="4" fill="hold" nodeType="withEffect">
                                  <p:stCondLst>
                                    <p:cond delay="0"/>
                                  </p:stCondLst>
                                  <p:childTnLst>
                                    <p:set>
                                      <p:cBhvr>
                                        <p:cTn id="92" dur="1" fill="hold">
                                          <p:stCondLst>
                                            <p:cond delay="0"/>
                                          </p:stCondLst>
                                        </p:cTn>
                                        <p:tgtEl>
                                          <p:spTgt spid="2">
                                            <p:txEl>
                                              <p:pRg st="13" end="13"/>
                                            </p:txEl>
                                          </p:spTgt>
                                        </p:tgtEl>
                                        <p:attrNameLst>
                                          <p:attrName>style.visibility</p:attrName>
                                        </p:attrNameLst>
                                      </p:cBhvr>
                                      <p:to>
                                        <p:strVal val="visible"/>
                                      </p:to>
                                    </p:set>
                                    <p:anim calcmode="lin" valueType="num">
                                      <p:cBhvr additive="base">
                                        <p:cTn id="93"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2">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2" name="Rectangle 3">
            <a:extLst>
              <a:ext uri="{FF2B5EF4-FFF2-40B4-BE49-F238E27FC236}">
                <a16:creationId xmlns:a16="http://schemas.microsoft.com/office/drawing/2014/main" id="{526EBD0F-52CA-4A93-8009-DDB73B513EFC}"/>
              </a:ext>
            </a:extLst>
          </p:cNvPr>
          <p:cNvSpPr>
            <a:spLocks noGrp="1" noChangeArrowheads="1"/>
          </p:cNvSpPr>
          <p:nvPr>
            <p:ph type="body" idx="1"/>
          </p:nvPr>
        </p:nvSpPr>
        <p:spPr>
          <a:xfrm>
            <a:off x="252046" y="1099038"/>
            <a:ext cx="11687908" cy="5622438"/>
          </a:xfrm>
          <a:noFill/>
          <a:ln w="57150">
            <a:solidFill>
              <a:schemeClr val="tx1"/>
            </a:solidFill>
          </a:ln>
          <a:extLst/>
        </p:spPr>
        <p:txBody>
          <a:bodyPr>
            <a:normAutofit/>
          </a:bodyPr>
          <a:lstStyle/>
          <a:p>
            <a:pPr marL="711200" indent="-711200">
              <a:lnSpc>
                <a:spcPct val="150000"/>
              </a:lnSpc>
              <a:buFontTx/>
              <a:buAutoNum type="alphaUcPeriod"/>
              <a:defRPr/>
            </a:pPr>
            <a:r>
              <a:rPr lang="en-US" altLang="en-US" sz="3200" b="1" dirty="0">
                <a:solidFill>
                  <a:srgbClr val="FF0000"/>
                </a:solidFill>
                <a:effectLst>
                  <a:outerShdw blurRad="38100" dist="38100" dir="2700000" algn="tl">
                    <a:srgbClr val="000000">
                      <a:alpha val="43137"/>
                    </a:srgbClr>
                  </a:outerShdw>
                </a:effectLst>
                <a:highlight>
                  <a:srgbClr val="FFFF00"/>
                </a:highlight>
              </a:rPr>
              <a:t>1 Samuel 17</a:t>
            </a:r>
            <a:r>
              <a:rPr lang="en-US" altLang="en-US" sz="3200" b="1" dirty="0">
                <a:solidFill>
                  <a:srgbClr val="FF0000"/>
                </a:solidFill>
                <a:effectLst>
                  <a:outerShdw blurRad="38100" dist="38100" dir="2700000" algn="tl">
                    <a:srgbClr val="000000">
                      <a:alpha val="43137"/>
                    </a:srgbClr>
                  </a:outerShdw>
                </a:effectLst>
              </a:rPr>
              <a:t>  	The Triumph of Faith</a:t>
            </a:r>
            <a:endParaRPr lang="en-US" altLang="en-US" dirty="0">
              <a:solidFill>
                <a:srgbClr val="FF0000"/>
              </a:solidFill>
            </a:endParaRPr>
          </a:p>
          <a:p>
            <a:pPr marL="457200" lvl="1" indent="0">
              <a:lnSpc>
                <a:spcPct val="150000"/>
              </a:lnSpc>
              <a:buNone/>
              <a:defRPr/>
            </a:pPr>
            <a:r>
              <a:rPr lang="en-US" altLang="en-US" sz="3200" b="1" dirty="0">
                <a:effectLst>
                  <a:outerShdw blurRad="38100" dist="38100" dir="2700000" algn="tl">
                    <a:srgbClr val="000000">
                      <a:alpha val="43137"/>
                    </a:srgbClr>
                  </a:outerShdw>
                </a:effectLst>
              </a:rPr>
              <a:t>		</a:t>
            </a:r>
            <a:r>
              <a:rPr lang="en-US" altLang="en-US" sz="3200" b="1" dirty="0">
                <a:effectLst>
                  <a:outerShdw blurRad="38100" dist="38100" dir="2700000" algn="tl">
                    <a:srgbClr val="000000">
                      <a:alpha val="43137"/>
                    </a:srgbClr>
                  </a:outerShdw>
                </a:effectLst>
                <a:highlight>
                  <a:srgbClr val="C0C0C0"/>
                </a:highlight>
              </a:rPr>
              <a:t>Lesson 1:</a:t>
            </a:r>
            <a:r>
              <a:rPr lang="en-US" altLang="en-US" sz="3200" b="1" dirty="0"/>
              <a:t>  Overcome all obstacles by faith</a:t>
            </a:r>
          </a:p>
          <a:p>
            <a:pPr marL="457200" lvl="1" indent="0">
              <a:lnSpc>
                <a:spcPct val="150000"/>
              </a:lnSpc>
              <a:buNone/>
              <a:defRPr/>
            </a:pPr>
            <a:endParaRPr lang="en-US" altLang="en-US" sz="900" dirty="0"/>
          </a:p>
          <a:p>
            <a:pPr marL="711200" indent="-711200">
              <a:lnSpc>
                <a:spcPct val="150000"/>
              </a:lnSpc>
              <a:buFontTx/>
              <a:buAutoNum type="alphaUcPeriod" startAt="2"/>
              <a:defRPr/>
            </a:pPr>
            <a:r>
              <a:rPr lang="en-US" altLang="en-US" sz="3200" b="1" dirty="0">
                <a:solidFill>
                  <a:srgbClr val="FF0000"/>
                </a:solidFill>
                <a:effectLst>
                  <a:outerShdw blurRad="38100" dist="38100" dir="2700000" algn="tl">
                    <a:srgbClr val="000000">
                      <a:alpha val="43137"/>
                    </a:srgbClr>
                  </a:outerShdw>
                </a:effectLst>
                <a:highlight>
                  <a:srgbClr val="FFFF00"/>
                </a:highlight>
              </a:rPr>
              <a:t>2 Samuel 7</a:t>
            </a:r>
            <a:r>
              <a:rPr lang="en-US" altLang="en-US" dirty="0">
                <a:solidFill>
                  <a:srgbClr val="FFFF00"/>
                </a:solidFill>
              </a:rPr>
              <a:t>		</a:t>
            </a:r>
            <a:r>
              <a:rPr lang="en-US" altLang="en-US" sz="3200" b="1" dirty="0">
                <a:solidFill>
                  <a:srgbClr val="FF0000"/>
                </a:solidFill>
                <a:effectLst>
                  <a:outerShdw blurRad="38100" dist="38100" dir="2700000" algn="tl">
                    <a:srgbClr val="000000">
                      <a:alpha val="43137"/>
                    </a:srgbClr>
                  </a:outerShdw>
                </a:effectLst>
              </a:rPr>
              <a:t>Thinking About God</a:t>
            </a:r>
            <a:endParaRPr lang="en-US" altLang="en-US" b="1" dirty="0">
              <a:solidFill>
                <a:srgbClr val="FF0000"/>
              </a:solidFill>
              <a:effectLst>
                <a:outerShdw blurRad="38100" dist="38100" dir="2700000" algn="tl">
                  <a:srgbClr val="000000">
                    <a:alpha val="43137"/>
                  </a:srgbClr>
                </a:outerShdw>
              </a:effectLst>
            </a:endParaRPr>
          </a:p>
          <a:p>
            <a:pPr marL="457200" lvl="1" indent="0">
              <a:lnSpc>
                <a:spcPct val="150000"/>
              </a:lnSpc>
              <a:buNone/>
              <a:defRPr/>
            </a:pPr>
            <a:r>
              <a:rPr lang="en-US" altLang="en-US" sz="3200" b="1" dirty="0">
                <a:effectLst>
                  <a:outerShdw blurRad="38100" dist="38100" dir="2700000" algn="tl">
                    <a:srgbClr val="000000">
                      <a:alpha val="43137"/>
                    </a:srgbClr>
                  </a:outerShdw>
                </a:effectLst>
              </a:rPr>
              <a:t>		</a:t>
            </a:r>
            <a:r>
              <a:rPr lang="en-US" altLang="en-US" sz="3200" b="1" dirty="0">
                <a:effectLst>
                  <a:outerShdw blurRad="38100" dist="38100" dir="2700000" algn="tl">
                    <a:srgbClr val="000000">
                      <a:alpha val="43137"/>
                    </a:srgbClr>
                  </a:outerShdw>
                </a:effectLst>
                <a:highlight>
                  <a:srgbClr val="C0C0C0"/>
                </a:highlight>
              </a:rPr>
              <a:t>Lesson 2:</a:t>
            </a:r>
            <a:r>
              <a:rPr lang="en-US" altLang="en-US" sz="3200" b="1" dirty="0"/>
              <a:t>  Right priorities bring God’s blessing</a:t>
            </a:r>
          </a:p>
          <a:p>
            <a:pPr marL="457200" lvl="1" indent="0">
              <a:lnSpc>
                <a:spcPct val="150000"/>
              </a:lnSpc>
              <a:buNone/>
              <a:defRPr/>
            </a:pPr>
            <a:endParaRPr lang="en-US" altLang="en-US" sz="1000" b="1" dirty="0"/>
          </a:p>
          <a:p>
            <a:pPr marL="711200" indent="-711200">
              <a:lnSpc>
                <a:spcPct val="150000"/>
              </a:lnSpc>
              <a:buFontTx/>
              <a:buAutoNum type="alphaUcPeriod" startAt="3"/>
              <a:defRPr/>
            </a:pPr>
            <a:r>
              <a:rPr lang="en-US" altLang="en-US" sz="3200" b="1" dirty="0">
                <a:solidFill>
                  <a:srgbClr val="FF0000"/>
                </a:solidFill>
                <a:effectLst>
                  <a:outerShdw blurRad="38100" dist="38100" dir="2700000" algn="tl">
                    <a:srgbClr val="000000">
                      <a:alpha val="43137"/>
                    </a:srgbClr>
                  </a:outerShdw>
                </a:effectLst>
                <a:highlight>
                  <a:srgbClr val="FFFF00"/>
                </a:highlight>
              </a:rPr>
              <a:t>2 Samuel 11</a:t>
            </a:r>
            <a:r>
              <a:rPr lang="en-US" altLang="en-US" sz="3200" b="1" dirty="0">
                <a:solidFill>
                  <a:srgbClr val="FF0000"/>
                </a:solidFill>
              </a:rPr>
              <a:t>  </a:t>
            </a:r>
            <a:r>
              <a:rPr lang="en-US" altLang="en-US" sz="3200" b="1" dirty="0">
                <a:solidFill>
                  <a:srgbClr val="FF0000"/>
                </a:solidFill>
                <a:effectLst>
                  <a:outerShdw blurRad="38100" dist="38100" dir="2700000" algn="tl">
                    <a:srgbClr val="000000">
                      <a:alpha val="43137"/>
                    </a:srgbClr>
                  </a:outerShdw>
                </a:effectLst>
              </a:rPr>
              <a:t>	Tragedy of Displeasing God</a:t>
            </a:r>
            <a:endParaRPr lang="en-US" altLang="en-US" b="1" dirty="0">
              <a:solidFill>
                <a:srgbClr val="FF0000"/>
              </a:solidFill>
              <a:effectLst>
                <a:outerShdw blurRad="38100" dist="38100" dir="2700000" algn="tl">
                  <a:srgbClr val="000000">
                    <a:alpha val="43137"/>
                  </a:srgbClr>
                </a:outerShdw>
              </a:effectLst>
            </a:endParaRPr>
          </a:p>
          <a:p>
            <a:pPr marL="457200" lvl="1" indent="0">
              <a:lnSpc>
                <a:spcPct val="150000"/>
              </a:lnSpc>
              <a:buNone/>
              <a:defRPr/>
            </a:pPr>
            <a:r>
              <a:rPr lang="en-US" altLang="en-US" sz="3200" b="1" dirty="0">
                <a:effectLst>
                  <a:outerShdw blurRad="38100" dist="38100" dir="2700000" algn="tl">
                    <a:srgbClr val="000000">
                      <a:alpha val="43137"/>
                    </a:srgbClr>
                  </a:outerShdw>
                </a:effectLst>
              </a:rPr>
              <a:t>		</a:t>
            </a:r>
            <a:r>
              <a:rPr lang="en-US" altLang="en-US" sz="3200" b="1" dirty="0">
                <a:effectLst>
                  <a:outerShdw blurRad="38100" dist="38100" dir="2700000" algn="tl">
                    <a:srgbClr val="000000">
                      <a:alpha val="43137"/>
                    </a:srgbClr>
                  </a:outerShdw>
                </a:effectLst>
                <a:highlight>
                  <a:srgbClr val="C0C0C0"/>
                </a:highlight>
              </a:rPr>
              <a:t>Lesson 3:</a:t>
            </a:r>
            <a:r>
              <a:rPr lang="en-US" altLang="en-US" sz="3200" b="1" dirty="0"/>
              <a:t>  Sin brings its own destruction</a:t>
            </a:r>
          </a:p>
        </p:txBody>
      </p:sp>
      <p:sp>
        <p:nvSpPr>
          <p:cNvPr id="84995" name="Rectangle 6">
            <a:extLst>
              <a:ext uri="{FF2B5EF4-FFF2-40B4-BE49-F238E27FC236}">
                <a16:creationId xmlns:a16="http://schemas.microsoft.com/office/drawing/2014/main" id="{B441895A-5328-4705-9D25-AF4CF6F6F19C}"/>
              </a:ext>
            </a:extLst>
          </p:cNvPr>
          <p:cNvSpPr>
            <a:spLocks noGrp="1" noChangeArrowheads="1"/>
          </p:cNvSpPr>
          <p:nvPr>
            <p:ph type="sldNum" sz="quarter" idx="12"/>
          </p:nvPr>
        </p:nvSpPr>
        <p:spPr>
          <a:xfrm>
            <a:off x="9196754" y="6123599"/>
            <a:ext cx="27432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200000"/>
              </a:lnSpc>
              <a:spcBef>
                <a:spcPct val="0"/>
              </a:spcBef>
              <a:buFontTx/>
              <a:buNone/>
            </a:pPr>
            <a:fld id="{6CCB3099-763A-4E18-A9C6-91AD3E4AF564}" type="slidenum">
              <a:rPr lang="en-US" altLang="en-US" sz="1800" b="1">
                <a:solidFill>
                  <a:srgbClr val="FFFF00"/>
                </a:solidFill>
              </a:rPr>
              <a:pPr>
                <a:lnSpc>
                  <a:spcPct val="200000"/>
                </a:lnSpc>
                <a:spcBef>
                  <a:spcPct val="0"/>
                </a:spcBef>
                <a:buFontTx/>
                <a:buNone/>
              </a:pPr>
              <a:t>35</a:t>
            </a:fld>
            <a:endParaRPr lang="en-US" altLang="en-US" sz="1800" b="1" dirty="0">
              <a:solidFill>
                <a:srgbClr val="FFFF00"/>
              </a:solidFill>
            </a:endParaRPr>
          </a:p>
        </p:txBody>
      </p:sp>
      <p:sp>
        <p:nvSpPr>
          <p:cNvPr id="90116" name="Rectangle 2">
            <a:extLst>
              <a:ext uri="{FF2B5EF4-FFF2-40B4-BE49-F238E27FC236}">
                <a16:creationId xmlns:a16="http://schemas.microsoft.com/office/drawing/2014/main" id="{39286A6F-3AF9-4686-A2E9-855775448ECB}"/>
              </a:ext>
            </a:extLst>
          </p:cNvPr>
          <p:cNvSpPr>
            <a:spLocks noGrp="1" noChangeArrowheads="1"/>
          </p:cNvSpPr>
          <p:nvPr>
            <p:ph type="title"/>
          </p:nvPr>
        </p:nvSpPr>
        <p:spPr>
          <a:xfrm>
            <a:off x="0" y="136524"/>
            <a:ext cx="12192000" cy="1096963"/>
          </a:xfrm>
        </p:spPr>
        <p:txBody>
          <a:bodyPr>
            <a:normAutofit/>
          </a:bodyPr>
          <a:lstStyle/>
          <a:p>
            <a:pPr algn="ctr" eaLnBrk="1" hangingPunct="1">
              <a:defRPr/>
            </a:pPr>
            <a:r>
              <a:rPr lang="en-US" altLang="en-US" b="1" i="1" dirty="0"/>
              <a:t>3 LESSONS FROM GREAT EVENTS IN DAVID’S LIFE</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2">
                                            <p:bg/>
                                          </p:spTgt>
                                        </p:tgtEl>
                                        <p:attrNameLst>
                                          <p:attrName>style.visibility</p:attrName>
                                        </p:attrNameLst>
                                      </p:cBhvr>
                                      <p:to>
                                        <p:strVal val="visible"/>
                                      </p:to>
                                    </p:set>
                                    <p:anim calcmode="lin" valueType="num">
                                      <p:cBhvr additive="base">
                                        <p:cTn id="7" dur="500" fill="hold"/>
                                        <p:tgtEl>
                                          <p:spTgt spid="4301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3012">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012">
                                            <p:txEl>
                                              <p:pRg st="3" end="3"/>
                                            </p:txEl>
                                          </p:spTgt>
                                        </p:tgtEl>
                                        <p:attrNameLst>
                                          <p:attrName>style.visibility</p:attrName>
                                        </p:attrNameLst>
                                      </p:cBhvr>
                                      <p:to>
                                        <p:strVal val="visible"/>
                                      </p:to>
                                    </p:set>
                                    <p:anim calcmode="lin" valueType="num">
                                      <p:cBhvr additive="base">
                                        <p:cTn id="13" dur="500" fill="hold"/>
                                        <p:tgtEl>
                                          <p:spTgt spid="4301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012">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3012">
                                            <p:txEl>
                                              <p:pRg st="4" end="4"/>
                                            </p:txEl>
                                          </p:spTgt>
                                        </p:tgtEl>
                                        <p:attrNameLst>
                                          <p:attrName>style.visibility</p:attrName>
                                        </p:attrNameLst>
                                      </p:cBhvr>
                                      <p:to>
                                        <p:strVal val="visible"/>
                                      </p:to>
                                    </p:set>
                                    <p:anim calcmode="lin" valueType="num">
                                      <p:cBhvr additive="base">
                                        <p:cTn id="17" dur="500" fill="hold"/>
                                        <p:tgtEl>
                                          <p:spTgt spid="43012">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30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3012">
                                            <p:txEl>
                                              <p:pRg st="6" end="6"/>
                                            </p:txEl>
                                          </p:spTgt>
                                        </p:tgtEl>
                                        <p:attrNameLst>
                                          <p:attrName>style.visibility</p:attrName>
                                        </p:attrNameLst>
                                      </p:cBhvr>
                                      <p:to>
                                        <p:strVal val="visible"/>
                                      </p:to>
                                    </p:set>
                                    <p:anim calcmode="lin" valueType="num">
                                      <p:cBhvr additive="base">
                                        <p:cTn id="23" dur="500" fill="hold"/>
                                        <p:tgtEl>
                                          <p:spTgt spid="43012">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3012">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3012">
                                            <p:txEl>
                                              <p:pRg st="7" end="7"/>
                                            </p:txEl>
                                          </p:spTgt>
                                        </p:tgtEl>
                                        <p:attrNameLst>
                                          <p:attrName>style.visibility</p:attrName>
                                        </p:attrNameLst>
                                      </p:cBhvr>
                                      <p:to>
                                        <p:strVal val="visible"/>
                                      </p:to>
                                    </p:set>
                                    <p:anim calcmode="lin" valueType="num">
                                      <p:cBhvr additive="base">
                                        <p:cTn id="27" dur="500" fill="hold"/>
                                        <p:tgtEl>
                                          <p:spTgt spid="43012">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301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uiExpand="1" build="p"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630588F-3C39-45AB-B257-75F7158D1F25}"/>
              </a:ext>
            </a:extLst>
          </p:cNvPr>
          <p:cNvSpPr/>
          <p:nvPr/>
        </p:nvSpPr>
        <p:spPr>
          <a:xfrm>
            <a:off x="0" y="785813"/>
            <a:ext cx="12192000" cy="6095518"/>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a:lstStyle/>
          <a:p>
            <a:pPr algn="ctr">
              <a:defRPr/>
            </a:pPr>
            <a:r>
              <a:rPr lang="en-US" sz="2400" b="1" dirty="0">
                <a:solidFill>
                  <a:schemeClr val="tx1"/>
                </a:solidFill>
              </a:rPr>
              <a:t>Nathan’s prophecy concerning David after David confessed his sin with Bathsheba</a:t>
            </a:r>
          </a:p>
          <a:p>
            <a:pPr>
              <a:defRPr/>
            </a:pPr>
            <a:r>
              <a:rPr lang="en-US" sz="2800" b="1" baseline="30000" dirty="0">
                <a:solidFill>
                  <a:schemeClr val="tx1"/>
                </a:solidFill>
                <a:effectLst>
                  <a:outerShdw blurRad="38100" dist="38100" dir="2700000" algn="tl">
                    <a:srgbClr val="000000">
                      <a:alpha val="43137"/>
                    </a:srgbClr>
                  </a:outerShdw>
                </a:effectLst>
                <a:highlight>
                  <a:srgbClr val="FFFF00"/>
                </a:highlight>
              </a:rPr>
              <a:t>9</a:t>
            </a:r>
            <a:r>
              <a:rPr lang="en-US" sz="2800" dirty="0">
                <a:solidFill>
                  <a:schemeClr val="tx1"/>
                </a:solidFill>
              </a:rPr>
              <a:t> 'Why have you </a:t>
            </a:r>
            <a:r>
              <a:rPr lang="en-US" sz="2800" dirty="0">
                <a:solidFill>
                  <a:schemeClr val="tx1"/>
                </a:solidFill>
                <a:uFill>
                  <a:solidFill>
                    <a:srgbClr val="FFFF00"/>
                  </a:solidFill>
                </a:uFill>
              </a:rPr>
              <a:t>despised the word of the LORD</a:t>
            </a:r>
            <a:r>
              <a:rPr lang="en-US" sz="2800" dirty="0">
                <a:solidFill>
                  <a:schemeClr val="tx1"/>
                </a:solidFill>
              </a:rPr>
              <a:t> by doing evil in His sight? You have struck down Uriah the Hittite with the sword, have taken his wife to be your wife, and have killed him with the sword of the sons of Ammon. </a:t>
            </a:r>
            <a:r>
              <a:rPr lang="en-US" sz="2800" b="1" baseline="30000" dirty="0">
                <a:solidFill>
                  <a:schemeClr val="tx1"/>
                </a:solidFill>
                <a:effectLst>
                  <a:outerShdw blurRad="38100" dist="38100" dir="2700000" algn="tl">
                    <a:srgbClr val="000000">
                      <a:alpha val="43137"/>
                    </a:srgbClr>
                  </a:outerShdw>
                </a:effectLst>
                <a:highlight>
                  <a:srgbClr val="FFFF00"/>
                </a:highlight>
              </a:rPr>
              <a:t>10</a:t>
            </a:r>
            <a:r>
              <a:rPr lang="en-US" sz="2800" dirty="0">
                <a:solidFill>
                  <a:schemeClr val="tx1"/>
                </a:solidFill>
              </a:rPr>
              <a:t> 'Now therefore, the sword shall never depart from your house, because you have despised Me and have taken the wife of Uriah the Hittite to be your wife.’ </a:t>
            </a:r>
            <a:r>
              <a:rPr lang="en-US" sz="2800" b="1" baseline="30000" dirty="0">
                <a:solidFill>
                  <a:schemeClr val="tx1"/>
                </a:solidFill>
                <a:effectLst>
                  <a:outerShdw blurRad="38100" dist="38100" dir="2700000" algn="tl">
                    <a:srgbClr val="000000">
                      <a:alpha val="43137"/>
                    </a:srgbClr>
                  </a:outerShdw>
                </a:effectLst>
                <a:highlight>
                  <a:srgbClr val="FFFF00"/>
                </a:highlight>
              </a:rPr>
              <a:t>11</a:t>
            </a:r>
            <a:r>
              <a:rPr lang="en-US" sz="2800" dirty="0">
                <a:solidFill>
                  <a:schemeClr val="tx1"/>
                </a:solidFill>
              </a:rPr>
              <a:t> "Thus says the LORD, 'Behold, I will raise up evil against you from your own household; I will even take your wives before your eyes, and give </a:t>
            </a:r>
            <a:r>
              <a:rPr lang="en-US" sz="2800" i="1" dirty="0">
                <a:solidFill>
                  <a:schemeClr val="tx1"/>
                </a:solidFill>
              </a:rPr>
              <a:t>them </a:t>
            </a:r>
            <a:r>
              <a:rPr lang="en-US" sz="2800" dirty="0">
                <a:solidFill>
                  <a:schemeClr val="tx1"/>
                </a:solidFill>
              </a:rPr>
              <a:t>to your companion, and he shall lie with your wives in broad daylight. </a:t>
            </a:r>
            <a:r>
              <a:rPr lang="en-US" sz="2800" b="1" baseline="30000" dirty="0">
                <a:solidFill>
                  <a:schemeClr val="tx1"/>
                </a:solidFill>
                <a:effectLst>
                  <a:outerShdw blurRad="38100" dist="38100" dir="2700000" algn="tl">
                    <a:srgbClr val="000000">
                      <a:alpha val="43137"/>
                    </a:srgbClr>
                  </a:outerShdw>
                </a:effectLst>
                <a:highlight>
                  <a:srgbClr val="FFFF00"/>
                </a:highlight>
              </a:rPr>
              <a:t>12</a:t>
            </a:r>
            <a:r>
              <a:rPr lang="en-US" sz="2800" dirty="0">
                <a:solidFill>
                  <a:schemeClr val="tx1"/>
                </a:solidFill>
              </a:rPr>
              <a:t> 'Indeed you did it secretly, but I will do this thing before all Israel, and under the sun.'" </a:t>
            </a:r>
            <a:r>
              <a:rPr lang="en-US" sz="2800" b="1" baseline="30000" dirty="0">
                <a:solidFill>
                  <a:schemeClr val="tx1"/>
                </a:solidFill>
                <a:effectLst>
                  <a:outerShdw blurRad="38100" dist="38100" dir="2700000" algn="tl">
                    <a:srgbClr val="000000">
                      <a:alpha val="43137"/>
                    </a:srgbClr>
                  </a:outerShdw>
                </a:effectLst>
                <a:highlight>
                  <a:srgbClr val="FFFF00"/>
                </a:highlight>
              </a:rPr>
              <a:t>13</a:t>
            </a:r>
            <a:r>
              <a:rPr lang="en-US" sz="2800" dirty="0">
                <a:solidFill>
                  <a:schemeClr val="tx1"/>
                </a:solidFill>
              </a:rPr>
              <a:t> Then David said to Nathan, </a:t>
            </a:r>
            <a:r>
              <a:rPr lang="en-US" sz="2800" b="1" dirty="0">
                <a:solidFill>
                  <a:schemeClr val="tx1"/>
                </a:solidFill>
                <a:effectLst>
                  <a:outerShdw blurRad="38100" dist="38100" dir="2700000" algn="tl">
                    <a:srgbClr val="000000">
                      <a:alpha val="43137"/>
                    </a:srgbClr>
                  </a:outerShdw>
                </a:effectLst>
                <a:highlight>
                  <a:srgbClr val="FFFF00"/>
                </a:highlight>
              </a:rPr>
              <a:t>"I have sinned against the LORD."</a:t>
            </a:r>
            <a:r>
              <a:rPr lang="en-US" sz="2800" dirty="0">
                <a:solidFill>
                  <a:schemeClr val="tx1"/>
                </a:solidFill>
              </a:rPr>
              <a:t> And Nathan said to David, "The LORD also has taken away your sin; you shall not die. </a:t>
            </a:r>
            <a:r>
              <a:rPr lang="en-US" sz="2800" b="1" baseline="30000" dirty="0">
                <a:solidFill>
                  <a:schemeClr val="tx1"/>
                </a:solidFill>
                <a:effectLst>
                  <a:outerShdw blurRad="38100" dist="38100" dir="2700000" algn="tl">
                    <a:srgbClr val="000000">
                      <a:alpha val="43137"/>
                    </a:srgbClr>
                  </a:outerShdw>
                </a:effectLst>
                <a:highlight>
                  <a:srgbClr val="FFFF00"/>
                </a:highlight>
              </a:rPr>
              <a:t>14</a:t>
            </a:r>
            <a:r>
              <a:rPr lang="en-US" sz="2800" dirty="0">
                <a:solidFill>
                  <a:schemeClr val="tx1"/>
                </a:solidFill>
              </a:rPr>
              <a:t> </a:t>
            </a:r>
            <a:r>
              <a:rPr lang="en-US" sz="2800" u="sng" dirty="0">
                <a:solidFill>
                  <a:schemeClr val="tx1"/>
                </a:solidFill>
                <a:uFill>
                  <a:solidFill>
                    <a:srgbClr val="00B050"/>
                  </a:solidFill>
                </a:uFill>
              </a:rPr>
              <a:t>"However, because by this deed you have given occasion to the enemies of the LORD to blaspheme</a:t>
            </a:r>
            <a:r>
              <a:rPr lang="en-US" sz="2800" dirty="0">
                <a:solidFill>
                  <a:schemeClr val="tx1"/>
                </a:solidFill>
              </a:rPr>
              <a:t>, the child also that is born to you shall surely die.</a:t>
            </a:r>
          </a:p>
        </p:txBody>
      </p:sp>
      <p:sp>
        <p:nvSpPr>
          <p:cNvPr id="72706" name="Rectangle 2">
            <a:extLst>
              <a:ext uri="{FF2B5EF4-FFF2-40B4-BE49-F238E27FC236}">
                <a16:creationId xmlns:a16="http://schemas.microsoft.com/office/drawing/2014/main" id="{81CF6F95-51C4-4389-B285-63255B811CEE}"/>
              </a:ext>
            </a:extLst>
          </p:cNvPr>
          <p:cNvSpPr>
            <a:spLocks noGrp="1" noChangeArrowheads="1"/>
          </p:cNvSpPr>
          <p:nvPr>
            <p:ph type="title"/>
          </p:nvPr>
        </p:nvSpPr>
        <p:spPr>
          <a:xfrm>
            <a:off x="-96715" y="-76200"/>
            <a:ext cx="12397153" cy="862013"/>
          </a:xfrm>
          <a:solidFill>
            <a:srgbClr val="FFFF00"/>
          </a:solidFill>
          <a:ln w="76200">
            <a:solidFill>
              <a:srgbClr val="FFC000"/>
            </a:solidFill>
          </a:ln>
        </p:spPr>
        <p:txBody>
          <a:bodyPr/>
          <a:lstStyle/>
          <a:p>
            <a:pPr algn="ctr">
              <a:defRPr/>
            </a:pPr>
            <a:r>
              <a:rPr lang="en-US" altLang="en-US" sz="3800" b="1" i="1" dirty="0">
                <a:solidFill>
                  <a:srgbClr val="0000FF"/>
                </a:solidFill>
                <a:effectLst>
                  <a:outerShdw blurRad="38100" dist="38100" dir="2700000" algn="tl">
                    <a:srgbClr val="000000">
                      <a:alpha val="43137"/>
                    </a:srgbClr>
                  </a:outerShdw>
                </a:effectLst>
              </a:rPr>
              <a:t>Lingering Effects of David’s Sin </a:t>
            </a:r>
            <a:r>
              <a:rPr lang="en-US" sz="4000" b="1" dirty="0">
                <a:solidFill>
                  <a:srgbClr val="FF0000"/>
                </a:solidFill>
                <a:effectLst>
                  <a:outerShdw blurRad="38100" dist="38100" dir="2700000" algn="tl">
                    <a:srgbClr val="000000">
                      <a:alpha val="43137"/>
                    </a:srgbClr>
                  </a:outerShdw>
                </a:effectLst>
                <a:highlight>
                  <a:srgbClr val="FFFF00"/>
                </a:highlight>
              </a:rPr>
              <a:t>2 Samuel 12:9-14</a:t>
            </a:r>
            <a:endParaRPr lang="en-US" altLang="en-US" sz="3800" b="1" i="1" dirty="0">
              <a:solidFill>
                <a:srgbClr val="0000FF"/>
              </a:solidFill>
              <a:effectLst>
                <a:outerShdw blurRad="38100" dist="38100" dir="2700000" algn="tl">
                  <a:srgbClr val="000000">
                    <a:alpha val="43137"/>
                  </a:srgbClr>
                </a:outerShdw>
              </a:effectLst>
            </a:endParaRPr>
          </a:p>
        </p:txBody>
      </p:sp>
      <p:sp>
        <p:nvSpPr>
          <p:cNvPr id="101378" name="Rectangle 6">
            <a:extLst>
              <a:ext uri="{FF2B5EF4-FFF2-40B4-BE49-F238E27FC236}">
                <a16:creationId xmlns:a16="http://schemas.microsoft.com/office/drawing/2014/main" id="{228BD195-D5DA-4536-8EBD-5506221419D3}"/>
              </a:ext>
            </a:extLst>
          </p:cNvPr>
          <p:cNvSpPr>
            <a:spLocks noGrp="1" noChangeArrowheads="1"/>
          </p:cNvSpPr>
          <p:nvPr>
            <p:ph type="sldNum" sz="quarter" idx="12"/>
          </p:nvPr>
        </p:nvSpPr>
        <p:spPr>
          <a:xfrm>
            <a:off x="10058400" y="6443411"/>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E1DED933-D5AE-4223-A2CF-1150B51FE37C}" type="slidenum">
              <a:rPr lang="en-US" altLang="en-US" sz="1600" b="1">
                <a:solidFill>
                  <a:srgbClr val="FF0000"/>
                </a:solidFill>
                <a:effectLst>
                  <a:outerShdw blurRad="38100" dist="38100" dir="2700000" algn="tl">
                    <a:srgbClr val="000000">
                      <a:alpha val="43137"/>
                    </a:srgbClr>
                  </a:outerShdw>
                </a:effectLst>
                <a:highlight>
                  <a:srgbClr val="FFFF00"/>
                </a:highlight>
              </a:rPr>
              <a:pPr>
                <a:spcBef>
                  <a:spcPct val="0"/>
                </a:spcBef>
                <a:buFontTx/>
                <a:buNone/>
                <a:defRPr/>
              </a:pPr>
              <a:t>36</a:t>
            </a:fld>
            <a:endParaRPr lang="en-US" altLang="en-US" sz="1600" b="1" dirty="0">
              <a:solidFill>
                <a:srgbClr val="FF0000"/>
              </a:solidFill>
              <a:effectLst>
                <a:outerShdw blurRad="38100" dist="38100" dir="2700000" algn="tl">
                  <a:srgbClr val="000000">
                    <a:alpha val="43137"/>
                  </a:srgbClr>
                </a:outerShdw>
              </a:effectLst>
              <a:highlight>
                <a:srgbClr val="FFFF00"/>
              </a:highlight>
            </a:endParaRPr>
          </a:p>
        </p:txBody>
      </p:sp>
      <p:sp>
        <p:nvSpPr>
          <p:cNvPr id="7" name="Rectangle: Rounded Corners 6">
            <a:extLst>
              <a:ext uri="{FF2B5EF4-FFF2-40B4-BE49-F238E27FC236}">
                <a16:creationId xmlns:a16="http://schemas.microsoft.com/office/drawing/2014/main" id="{49E499A9-1690-4D01-BAFD-2174A808C2D6}"/>
              </a:ext>
            </a:extLst>
          </p:cNvPr>
          <p:cNvSpPr/>
          <p:nvPr/>
        </p:nvSpPr>
        <p:spPr>
          <a:xfrm>
            <a:off x="263768" y="1204546"/>
            <a:ext cx="10418885" cy="381000"/>
          </a:xfrm>
          <a:prstGeom prst="round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6C48218F-A17B-413F-A14F-CF23D34A09DE}"/>
              </a:ext>
            </a:extLst>
          </p:cNvPr>
          <p:cNvSpPr/>
          <p:nvPr/>
        </p:nvSpPr>
        <p:spPr>
          <a:xfrm>
            <a:off x="70338" y="2489688"/>
            <a:ext cx="10761785" cy="4762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d"/>
  </p:transition>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7" name="Rectangle 3">
            <a:extLst>
              <a:ext uri="{FF2B5EF4-FFF2-40B4-BE49-F238E27FC236}">
                <a16:creationId xmlns:a16="http://schemas.microsoft.com/office/drawing/2014/main" id="{AAE0FBB3-A759-4D46-8A77-C35A67045F68}"/>
              </a:ext>
            </a:extLst>
          </p:cNvPr>
          <p:cNvSpPr>
            <a:spLocks noGrp="1" noChangeArrowheads="1"/>
          </p:cNvSpPr>
          <p:nvPr>
            <p:ph type="body" idx="1"/>
          </p:nvPr>
        </p:nvSpPr>
        <p:spPr>
          <a:xfrm>
            <a:off x="107004" y="878265"/>
            <a:ext cx="12084996" cy="6427207"/>
          </a:xfrm>
          <a:extLst/>
        </p:spPr>
        <p:txBody>
          <a:bodyPr anchor="ctr">
            <a:normAutofit/>
          </a:bodyPr>
          <a:lstStyle/>
          <a:p>
            <a:pPr marL="609600" indent="-609600">
              <a:buClr>
                <a:schemeClr val="tx1"/>
              </a:buClr>
              <a:buFontTx/>
              <a:buAutoNum type="arabicParenR"/>
              <a:defRPr/>
            </a:pPr>
            <a:r>
              <a:rPr lang="en-US" altLang="en-US" sz="3200" b="1" dirty="0"/>
              <a:t>Amnon raped Tamar	</a:t>
            </a:r>
            <a:r>
              <a:rPr lang="en-US" altLang="en-US" sz="3200" b="1" dirty="0">
                <a:effectLst>
                  <a:outerShdw blurRad="38100" dist="38100" dir="2700000" algn="tl">
                    <a:srgbClr val="000000">
                      <a:alpha val="43137"/>
                    </a:srgbClr>
                  </a:outerShdw>
                </a:effectLst>
              </a:rPr>
              <a:t>		            	</a:t>
            </a:r>
            <a:r>
              <a:rPr lang="en-US" altLang="en-US" b="1" dirty="0">
                <a:solidFill>
                  <a:srgbClr val="FF0000"/>
                </a:solidFill>
                <a:effectLst>
                  <a:outerShdw blurRad="38100" dist="38100" dir="2700000" algn="tl">
                    <a:srgbClr val="000000">
                      <a:alpha val="43137"/>
                    </a:srgbClr>
                  </a:outerShdw>
                </a:effectLst>
                <a:highlight>
                  <a:srgbClr val="FFFF00"/>
                </a:highlight>
              </a:rPr>
              <a:t>13:1-22</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Absalom, Tamar’s brother, kills Amnon 		</a:t>
            </a:r>
            <a:r>
              <a:rPr lang="en-US" altLang="en-US" b="1" dirty="0">
                <a:solidFill>
                  <a:srgbClr val="FF0000"/>
                </a:solidFill>
                <a:effectLst>
                  <a:outerShdw blurRad="38100" dist="38100" dir="2700000" algn="tl">
                    <a:srgbClr val="000000">
                      <a:alpha val="43137"/>
                    </a:srgbClr>
                  </a:outerShdw>
                </a:effectLst>
                <a:highlight>
                  <a:srgbClr val="FFFF00"/>
                </a:highlight>
              </a:rPr>
              <a:t>13:23-36</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Absalom’s 3 year self-imposed exile       		</a:t>
            </a:r>
            <a:r>
              <a:rPr lang="en-US" altLang="en-US" b="1" dirty="0">
                <a:solidFill>
                  <a:srgbClr val="FF0000"/>
                </a:solidFill>
                <a:effectLst>
                  <a:outerShdw blurRad="38100" dist="38100" dir="2700000" algn="tl">
                    <a:srgbClr val="000000">
                      <a:alpha val="43137"/>
                    </a:srgbClr>
                  </a:outerShdw>
                </a:effectLst>
                <a:highlight>
                  <a:srgbClr val="FFFF00"/>
                </a:highlight>
              </a:rPr>
              <a:t>13:37-39</a:t>
            </a:r>
            <a:endParaRPr lang="en-US" altLang="en-US" b="1" dirty="0">
              <a:solidFill>
                <a:srgbClr val="FF0000"/>
              </a:solidFill>
              <a:effectLst>
                <a:outerShdw blurRad="38100" dist="38100" dir="2700000" algn="tl">
                  <a:srgbClr val="000000">
                    <a:alpha val="43137"/>
                  </a:srgbClr>
                </a:outerShdw>
              </a:effectLst>
            </a:endParaRPr>
          </a:p>
          <a:p>
            <a:pPr marL="609600" indent="-609600">
              <a:buClr>
                <a:schemeClr val="tx1"/>
              </a:buClr>
              <a:buFontTx/>
              <a:buAutoNum type="arabicParenR"/>
              <a:defRPr/>
            </a:pPr>
            <a:r>
              <a:rPr lang="en-US" altLang="en-US" sz="3200" b="1" dirty="0"/>
              <a:t>Absalom revolts, forcing David into exile 	</a:t>
            </a:r>
            <a:r>
              <a:rPr lang="en-US" altLang="en-US" b="1" dirty="0">
                <a:solidFill>
                  <a:srgbClr val="FF0000"/>
                </a:solidFill>
                <a:effectLst>
                  <a:outerShdw blurRad="38100" dist="38100" dir="2700000" algn="tl">
                    <a:srgbClr val="000000">
                      <a:alpha val="43137"/>
                    </a:srgbClr>
                  </a:outerShdw>
                </a:effectLst>
                <a:highlight>
                  <a:srgbClr val="FFFF00"/>
                </a:highlight>
              </a:rPr>
              <a:t>15:1-37</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Absalom wars against his father, David    	</a:t>
            </a:r>
            <a:r>
              <a:rPr lang="en-US" altLang="en-US" b="1" dirty="0">
                <a:solidFill>
                  <a:srgbClr val="FF0000"/>
                </a:solidFill>
                <a:effectLst>
                  <a:outerShdw blurRad="38100" dist="38100" dir="2700000" algn="tl">
                    <a:srgbClr val="000000">
                      <a:alpha val="43137"/>
                    </a:srgbClr>
                  </a:outerShdw>
                </a:effectLst>
                <a:highlight>
                  <a:srgbClr val="FFFF00"/>
                </a:highlight>
              </a:rPr>
              <a:t>17:14-18:33</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Sheba’s revolt (signs of rift-north/south)  	</a:t>
            </a:r>
            <a:r>
              <a:rPr lang="en-US" altLang="en-US" b="1" dirty="0">
                <a:solidFill>
                  <a:srgbClr val="FF0000"/>
                </a:solidFill>
                <a:effectLst>
                  <a:outerShdw blurRad="38100" dist="38100" dir="2700000" algn="tl">
                    <a:srgbClr val="000000">
                      <a:alpha val="43137"/>
                    </a:srgbClr>
                  </a:outerShdw>
                </a:effectLst>
                <a:highlight>
                  <a:srgbClr val="FFFF00"/>
                </a:highlight>
              </a:rPr>
              <a:t>20:1-26</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Joab kills David’s general, </a:t>
            </a:r>
            <a:r>
              <a:rPr lang="en-US" altLang="en-US" sz="3200" b="1" dirty="0" err="1"/>
              <a:t>Amasa</a:t>
            </a:r>
            <a:r>
              <a:rPr lang="en-US" altLang="en-US" sz="3200" b="1" dirty="0"/>
              <a:t>             		</a:t>
            </a:r>
            <a:r>
              <a:rPr lang="en-US" altLang="en-US" b="1" dirty="0">
                <a:solidFill>
                  <a:srgbClr val="FF0000"/>
                </a:solidFill>
                <a:effectLst>
                  <a:outerShdw blurRad="38100" dist="38100" dir="2700000" algn="tl">
                    <a:srgbClr val="000000">
                      <a:alpha val="43137"/>
                    </a:srgbClr>
                  </a:outerShdw>
                </a:effectLst>
                <a:highlight>
                  <a:srgbClr val="FFFF00"/>
                </a:highlight>
              </a:rPr>
              <a:t>20:9-13</a:t>
            </a:r>
            <a:endParaRPr lang="en-US" altLang="en-US" sz="3200" b="1" dirty="0">
              <a:solidFill>
                <a:srgbClr val="FF0000"/>
              </a:solidFill>
              <a:effectLst>
                <a:outerShdw blurRad="38100" dist="38100" dir="2700000" algn="tl">
                  <a:srgbClr val="000000">
                    <a:alpha val="43137"/>
                  </a:srgbClr>
                </a:outerShdw>
              </a:effectLst>
              <a:highlight>
                <a:srgbClr val="FFFF00"/>
              </a:highlight>
            </a:endParaRPr>
          </a:p>
          <a:p>
            <a:pPr marL="609600" indent="-609600">
              <a:buClr>
                <a:schemeClr val="tx1"/>
              </a:buClr>
              <a:buFontTx/>
              <a:buAutoNum type="arabicParenR"/>
              <a:defRPr/>
            </a:pPr>
            <a:r>
              <a:rPr lang="en-US" altLang="en-US" sz="3200" b="1" dirty="0"/>
              <a:t>David’s people suffer due to emphasis on military might, = David’s practical denial that Yahweh was Israel’s Warrior King. </a:t>
            </a:r>
          </a:p>
          <a:p>
            <a:pPr marL="0" indent="0">
              <a:buClr>
                <a:schemeClr val="tx1"/>
              </a:buClr>
              <a:buNone/>
              <a:defRPr/>
            </a:pPr>
            <a:r>
              <a:rPr lang="en-US" altLang="en-US" b="1" dirty="0">
                <a:solidFill>
                  <a:srgbClr val="FF0000"/>
                </a:solidFill>
                <a:effectLst>
                  <a:outerShdw blurRad="38100" dist="38100" dir="2700000" algn="tl">
                    <a:srgbClr val="000000">
                      <a:alpha val="43137"/>
                    </a:srgbClr>
                  </a:outerShdw>
                </a:effectLst>
                <a:highlight>
                  <a:srgbClr val="FFFF00"/>
                </a:highlight>
              </a:rPr>
              <a:t>2 Sam. 24</a:t>
            </a:r>
            <a:r>
              <a:rPr lang="en-US" altLang="en-US" b="1" dirty="0">
                <a:effectLst>
                  <a:outerShdw blurRad="38100" dist="38100" dir="2700000" algn="tl">
                    <a:srgbClr val="000000">
                      <a:alpha val="43137"/>
                    </a:srgbClr>
                  </a:outerShdw>
                </a:effectLst>
                <a:highlight>
                  <a:srgbClr val="FFFF00"/>
                </a:highlight>
              </a:rPr>
              <a:t>; see also   </a:t>
            </a:r>
            <a:r>
              <a:rPr lang="en-US" altLang="en-US" b="1" dirty="0">
                <a:solidFill>
                  <a:srgbClr val="FF0000"/>
                </a:solidFill>
                <a:effectLst>
                  <a:outerShdw blurRad="38100" dist="38100" dir="2700000" algn="tl">
                    <a:srgbClr val="000000">
                      <a:alpha val="43137"/>
                    </a:srgbClr>
                  </a:outerShdw>
                </a:effectLst>
                <a:highlight>
                  <a:srgbClr val="FFFF00"/>
                </a:highlight>
              </a:rPr>
              <a:t>1 Chron. 21 </a:t>
            </a:r>
            <a:r>
              <a:rPr lang="en-US" altLang="en-US" b="1" dirty="0">
                <a:effectLst>
                  <a:outerShdw blurRad="38100" dist="38100" dir="2700000" algn="tl">
                    <a:srgbClr val="000000">
                      <a:alpha val="43137"/>
                    </a:srgbClr>
                  </a:outerShdw>
                </a:effectLst>
                <a:highlight>
                  <a:srgbClr val="FFFF00"/>
                </a:highlight>
              </a:rPr>
              <a:t>for a comparison of pre-exilic “sole causation” theology and post-exilic “secondary agency causation”</a:t>
            </a:r>
            <a:endParaRPr lang="en-US" altLang="en-US" sz="3200" b="1" dirty="0"/>
          </a:p>
          <a:p>
            <a:pPr marL="609600" indent="-609600">
              <a:buClr>
                <a:schemeClr val="tx1"/>
              </a:buClr>
              <a:buFontTx/>
              <a:buAutoNum type="arabicParenR"/>
              <a:defRPr/>
            </a:pPr>
            <a:endParaRPr lang="en-US" altLang="en-US" sz="3200" b="1" dirty="0"/>
          </a:p>
        </p:txBody>
      </p:sp>
      <p:sp>
        <p:nvSpPr>
          <p:cNvPr id="72706" name="Rectangle 2">
            <a:extLst>
              <a:ext uri="{FF2B5EF4-FFF2-40B4-BE49-F238E27FC236}">
                <a16:creationId xmlns:a16="http://schemas.microsoft.com/office/drawing/2014/main" id="{81CF6F95-51C4-4389-B285-63255B811CEE}"/>
              </a:ext>
            </a:extLst>
          </p:cNvPr>
          <p:cNvSpPr>
            <a:spLocks noGrp="1" noChangeArrowheads="1"/>
          </p:cNvSpPr>
          <p:nvPr>
            <p:ph type="title"/>
          </p:nvPr>
        </p:nvSpPr>
        <p:spPr>
          <a:xfrm>
            <a:off x="-96715" y="-76200"/>
            <a:ext cx="12397153" cy="862013"/>
          </a:xfrm>
          <a:solidFill>
            <a:srgbClr val="FFFF00"/>
          </a:solidFill>
          <a:ln w="76200">
            <a:solidFill>
              <a:srgbClr val="FFC000"/>
            </a:solidFill>
          </a:ln>
        </p:spPr>
        <p:txBody>
          <a:bodyPr/>
          <a:lstStyle/>
          <a:p>
            <a:pPr>
              <a:defRPr/>
            </a:pPr>
            <a:r>
              <a:rPr lang="en-US" altLang="en-US" sz="3800" b="1" i="1" dirty="0">
                <a:solidFill>
                  <a:srgbClr val="0000FF"/>
                </a:solidFill>
                <a:effectLst>
                  <a:outerShdw blurRad="38100" dist="38100" dir="2700000" algn="tl">
                    <a:srgbClr val="000000">
                      <a:alpha val="43137"/>
                    </a:srgbClr>
                  </a:outerShdw>
                </a:effectLst>
              </a:rPr>
              <a:t>     </a:t>
            </a:r>
            <a:r>
              <a:rPr lang="en-US" altLang="en-US" sz="3800" b="1" i="1" dirty="0">
                <a:solidFill>
                  <a:srgbClr val="0000FF"/>
                </a:solidFill>
                <a:effectLst>
                  <a:outerShdw blurRad="38100" dist="38100" dir="2700000" algn="tl">
                    <a:srgbClr val="000000">
                      <a:alpha val="43137"/>
                    </a:srgbClr>
                  </a:outerShdw>
                </a:effectLst>
                <a:latin typeface="Book Antiqua" panose="02040602050305030304" pitchFamily="18" charset="0"/>
              </a:rPr>
              <a:t>Lingering Effects of David’s Sin</a:t>
            </a:r>
          </a:p>
        </p:txBody>
      </p:sp>
      <p:sp>
        <p:nvSpPr>
          <p:cNvPr id="4" name="Rectangle 3">
            <a:extLst>
              <a:ext uri="{FF2B5EF4-FFF2-40B4-BE49-F238E27FC236}">
                <a16:creationId xmlns:a16="http://schemas.microsoft.com/office/drawing/2014/main" id="{8013AC06-3092-4B57-AEBB-67A9F91A8D71}"/>
              </a:ext>
            </a:extLst>
          </p:cNvPr>
          <p:cNvSpPr/>
          <p:nvPr/>
        </p:nvSpPr>
        <p:spPr>
          <a:xfrm>
            <a:off x="693345" y="4893014"/>
            <a:ext cx="11237815" cy="88521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n w="38100">
                <a:solidFill>
                  <a:srgbClr val="FF0000"/>
                </a:solidFill>
              </a:ln>
            </a:endParaRPr>
          </a:p>
        </p:txBody>
      </p:sp>
      <p:sp>
        <p:nvSpPr>
          <p:cNvPr id="101378" name="Rectangle 6">
            <a:extLst>
              <a:ext uri="{FF2B5EF4-FFF2-40B4-BE49-F238E27FC236}">
                <a16:creationId xmlns:a16="http://schemas.microsoft.com/office/drawing/2014/main" id="{228BD195-D5DA-4536-8EBD-5506221419D3}"/>
              </a:ext>
            </a:extLst>
          </p:cNvPr>
          <p:cNvSpPr>
            <a:spLocks noGrp="1" noChangeArrowheads="1"/>
          </p:cNvSpPr>
          <p:nvPr>
            <p:ph type="sldNum" sz="quarter" idx="12"/>
          </p:nvPr>
        </p:nvSpPr>
        <p:spPr>
          <a:xfrm>
            <a:off x="10058400" y="6443411"/>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fld id="{E1DED933-D5AE-4223-A2CF-1150B51FE37C}" type="slidenum">
              <a:rPr lang="en-US" altLang="en-US" sz="1600" b="1">
                <a:solidFill>
                  <a:srgbClr val="FF0000"/>
                </a:solidFill>
                <a:effectLst>
                  <a:outerShdw blurRad="38100" dist="38100" dir="2700000" algn="tl">
                    <a:srgbClr val="000000">
                      <a:alpha val="43137"/>
                    </a:srgbClr>
                  </a:outerShdw>
                </a:effectLst>
                <a:highlight>
                  <a:srgbClr val="FFFF00"/>
                </a:highlight>
              </a:rPr>
              <a:pPr>
                <a:spcBef>
                  <a:spcPct val="0"/>
                </a:spcBef>
                <a:buFontTx/>
                <a:buNone/>
                <a:defRPr/>
              </a:pPr>
              <a:t>37</a:t>
            </a:fld>
            <a:endParaRPr lang="en-US" altLang="en-US" sz="1600" b="1" dirty="0">
              <a:solidFill>
                <a:srgbClr val="FF0000"/>
              </a:solidFill>
              <a:effectLst>
                <a:outerShdw blurRad="38100" dist="38100" dir="2700000" algn="tl">
                  <a:srgbClr val="000000">
                    <a:alpha val="43137"/>
                  </a:srgbClr>
                </a:outerShdw>
              </a:effectLst>
              <a:highlight>
                <a:srgbClr val="FFFF00"/>
              </a:highlight>
            </a:endParaRPr>
          </a:p>
        </p:txBody>
      </p:sp>
      <p:sp>
        <p:nvSpPr>
          <p:cNvPr id="2" name="TextBox 1">
            <a:extLst>
              <a:ext uri="{FF2B5EF4-FFF2-40B4-BE49-F238E27FC236}">
                <a16:creationId xmlns:a16="http://schemas.microsoft.com/office/drawing/2014/main" id="{8BC52831-C31F-414A-B886-CD3C65EBE4D1}"/>
              </a:ext>
            </a:extLst>
          </p:cNvPr>
          <p:cNvSpPr txBox="1"/>
          <p:nvPr/>
        </p:nvSpPr>
        <p:spPr>
          <a:xfrm>
            <a:off x="8195553" y="16252"/>
            <a:ext cx="3735607" cy="677108"/>
          </a:xfrm>
          <a:prstGeom prst="rect">
            <a:avLst/>
          </a:prstGeom>
          <a:solidFill>
            <a:srgbClr val="FFFF00"/>
          </a:solidFill>
        </p:spPr>
        <p:txBody>
          <a:bodyPr wrap="square" anchor="ctr">
            <a:spAutoFit/>
          </a:bodyPr>
          <a:lstStyle/>
          <a:p>
            <a:pPr>
              <a:defRPr/>
            </a:pPr>
            <a:r>
              <a:rPr lang="en-US" sz="3800" b="1" dirty="0">
                <a:solidFill>
                  <a:srgbClr val="FF0000"/>
                </a:solidFill>
                <a:effectLst>
                  <a:outerShdw blurRad="38100" dist="38100" dir="2700000" algn="tl">
                    <a:srgbClr val="000000">
                      <a:alpha val="43137"/>
                    </a:srgbClr>
                  </a:outerShdw>
                </a:effectLst>
              </a:rPr>
              <a:t>2 Samuel 13–24</a:t>
            </a:r>
          </a:p>
        </p:txBody>
      </p:sp>
    </p:spTree>
    <p:extLst>
      <p:ext uri="{BB962C8B-B14F-4D97-AF65-F5344CB8AC3E}">
        <p14:creationId xmlns:p14="http://schemas.microsoft.com/office/powerpoint/2010/main" val="393648070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xit" presetSubtype="0" fill="hold" grpId="0" nodeType="withEffect">
                                  <p:stCondLst>
                                    <p:cond delay="0"/>
                                  </p:stCondLst>
                                  <p:childTnLst>
                                    <p:anim calcmode="lin" valueType="num">
                                      <p:cBhvr>
                                        <p:cTn id="6" dur="1000"/>
                                        <p:tgtEl>
                                          <p:spTgt spid="4"/>
                                        </p:tgtEl>
                                        <p:attrNameLst>
                                          <p:attrName>ppt_w</p:attrName>
                                        </p:attrNameLst>
                                      </p:cBhvr>
                                      <p:tavLst>
                                        <p:tav tm="0">
                                          <p:val>
                                            <p:strVal val="ppt_w"/>
                                          </p:val>
                                        </p:tav>
                                        <p:tav tm="100000">
                                          <p:val>
                                            <p:fltVal val="0"/>
                                          </p:val>
                                        </p:tav>
                                      </p:tavLst>
                                    </p:anim>
                                    <p:anim calcmode="lin" valueType="num">
                                      <p:cBhvr>
                                        <p:cTn id="7" dur="1000"/>
                                        <p:tgtEl>
                                          <p:spTgt spid="4"/>
                                        </p:tgtEl>
                                        <p:attrNameLst>
                                          <p:attrName>ppt_h</p:attrName>
                                        </p:attrNameLst>
                                      </p:cBhvr>
                                      <p:tavLst>
                                        <p:tav tm="0">
                                          <p:val>
                                            <p:strVal val="ppt_h"/>
                                          </p:val>
                                        </p:tav>
                                        <p:tav tm="100000">
                                          <p:val>
                                            <p:fltVal val="0"/>
                                          </p:val>
                                        </p:tav>
                                      </p:tavLst>
                                    </p:anim>
                                    <p:anim calcmode="lin" valueType="num">
                                      <p:cBhvr>
                                        <p:cTn id="8" dur="1000"/>
                                        <p:tgtEl>
                                          <p:spTgt spid="4"/>
                                        </p:tgtEl>
                                        <p:attrNameLst>
                                          <p:attrName>style.rotation</p:attrName>
                                        </p:attrNameLst>
                                      </p:cBhvr>
                                      <p:tavLst>
                                        <p:tav tm="0">
                                          <p:val>
                                            <p:fltVal val="0"/>
                                          </p:val>
                                        </p:tav>
                                        <p:tav tm="100000">
                                          <p:val>
                                            <p:fltVal val="90"/>
                                          </p:val>
                                        </p:tav>
                                      </p:tavLst>
                                    </p:anim>
                                    <p:animEffect transition="out" filter="fade">
                                      <p:cBhvr>
                                        <p:cTn id="9" dur="1000"/>
                                        <p:tgtEl>
                                          <p:spTgt spid="4"/>
                                        </p:tgtEl>
                                      </p:cBhvr>
                                    </p:animEffect>
                                    <p:set>
                                      <p:cBhvr>
                                        <p:cTn id="10"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1FAF5-D194-4AA5-A441-7B2A1CCD2898}"/>
              </a:ext>
            </a:extLst>
          </p:cNvPr>
          <p:cNvSpPr>
            <a:spLocks noGrp="1"/>
          </p:cNvSpPr>
          <p:nvPr>
            <p:ph type="title"/>
          </p:nvPr>
        </p:nvSpPr>
        <p:spPr>
          <a:xfrm>
            <a:off x="233680" y="249237"/>
            <a:ext cx="6822440" cy="1325563"/>
          </a:xfrm>
          <a:solidFill>
            <a:srgbClr val="C00000"/>
          </a:solidFill>
        </p:spPr>
        <p:txBody>
          <a:bodyPr/>
          <a:lstStyle/>
          <a:p>
            <a:r>
              <a:rPr lang="en-US" b="1" dirty="0">
                <a:solidFill>
                  <a:srgbClr val="FFFF00"/>
                </a:solidFill>
                <a:effectLst>
                  <a:outerShdw blurRad="38100" dist="38100" dir="2700000" algn="tl">
                    <a:srgbClr val="000000">
                      <a:alpha val="43137"/>
                    </a:srgbClr>
                  </a:outerShdw>
                </a:effectLst>
              </a:rPr>
              <a:t>Mapping the Deuteronomic Formula for Curse or Blessing</a:t>
            </a:r>
          </a:p>
        </p:txBody>
      </p:sp>
      <p:pic>
        <p:nvPicPr>
          <p:cNvPr id="5" name="Content Placeholder 4">
            <a:extLst>
              <a:ext uri="{FF2B5EF4-FFF2-40B4-BE49-F238E27FC236}">
                <a16:creationId xmlns:a16="http://schemas.microsoft.com/office/drawing/2014/main" id="{2AFB59A2-53B5-49B2-BE1D-B027C42436CE}"/>
              </a:ext>
            </a:extLst>
          </p:cNvPr>
          <p:cNvPicPr>
            <a:picLocks noGrp="1" noChangeAspect="1"/>
          </p:cNvPicPr>
          <p:nvPr>
            <p:ph sz="quarter" idx="13"/>
          </p:nvPr>
        </p:nvPicPr>
        <p:blipFill rotWithShape="1">
          <a:blip r:embed="rId2"/>
          <a:srcRect l="-647" t="18533" r="647" b="19443"/>
          <a:stretch/>
        </p:blipFill>
        <p:spPr>
          <a:xfrm>
            <a:off x="6959600" y="214937"/>
            <a:ext cx="4998720" cy="6713493"/>
          </a:xfrm>
        </p:spPr>
      </p:pic>
      <p:sp>
        <p:nvSpPr>
          <p:cNvPr id="6" name="TextBox 5">
            <a:extLst>
              <a:ext uri="{FF2B5EF4-FFF2-40B4-BE49-F238E27FC236}">
                <a16:creationId xmlns:a16="http://schemas.microsoft.com/office/drawing/2014/main" id="{E6E53658-A7A6-49E6-AF17-5DC8B579D3B8}"/>
              </a:ext>
            </a:extLst>
          </p:cNvPr>
          <p:cNvSpPr txBox="1"/>
          <p:nvPr/>
        </p:nvSpPr>
        <p:spPr>
          <a:xfrm>
            <a:off x="142240" y="6055360"/>
            <a:ext cx="6268720" cy="707886"/>
          </a:xfrm>
          <a:prstGeom prst="rect">
            <a:avLst/>
          </a:prstGeom>
          <a:solidFill>
            <a:srgbClr val="C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Hamilton, Victor B. Handbook on the Historical Books, (Grand Rapids: Baker Academic, 2001) p. 299.</a:t>
            </a:r>
          </a:p>
        </p:txBody>
      </p:sp>
      <p:cxnSp>
        <p:nvCxnSpPr>
          <p:cNvPr id="8" name="Straight Connector 7">
            <a:extLst>
              <a:ext uri="{FF2B5EF4-FFF2-40B4-BE49-F238E27FC236}">
                <a16:creationId xmlns:a16="http://schemas.microsoft.com/office/drawing/2014/main" id="{0C66197F-820B-4A89-91AA-E9241BB8FFB3}"/>
              </a:ext>
            </a:extLst>
          </p:cNvPr>
          <p:cNvCxnSpPr/>
          <p:nvPr/>
        </p:nvCxnSpPr>
        <p:spPr>
          <a:xfrm>
            <a:off x="9712960" y="599440"/>
            <a:ext cx="197104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3AB9C3C-D312-4965-9066-830398EBD5D7}"/>
              </a:ext>
            </a:extLst>
          </p:cNvPr>
          <p:cNvCxnSpPr>
            <a:cxnSpLocks/>
          </p:cNvCxnSpPr>
          <p:nvPr/>
        </p:nvCxnSpPr>
        <p:spPr>
          <a:xfrm>
            <a:off x="7366000" y="108712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451259-B70B-4974-B5C6-610AA3C7F163}"/>
              </a:ext>
            </a:extLst>
          </p:cNvPr>
          <p:cNvCxnSpPr>
            <a:cxnSpLocks/>
          </p:cNvCxnSpPr>
          <p:nvPr/>
        </p:nvCxnSpPr>
        <p:spPr>
          <a:xfrm>
            <a:off x="7366000" y="157480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F05A6D2-E67A-470F-B68A-9D99FC9AAFDC}"/>
              </a:ext>
            </a:extLst>
          </p:cNvPr>
          <p:cNvCxnSpPr>
            <a:cxnSpLocks/>
          </p:cNvCxnSpPr>
          <p:nvPr/>
        </p:nvCxnSpPr>
        <p:spPr>
          <a:xfrm>
            <a:off x="7366000" y="207264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345ABE-D9BD-4A90-B419-58BB24F1C89A}"/>
              </a:ext>
            </a:extLst>
          </p:cNvPr>
          <p:cNvCxnSpPr>
            <a:cxnSpLocks/>
          </p:cNvCxnSpPr>
          <p:nvPr/>
        </p:nvCxnSpPr>
        <p:spPr>
          <a:xfrm>
            <a:off x="7366000" y="257048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070C4F2-B552-41AA-9F1F-F9DE6348021D}"/>
              </a:ext>
            </a:extLst>
          </p:cNvPr>
          <p:cNvCxnSpPr>
            <a:cxnSpLocks/>
          </p:cNvCxnSpPr>
          <p:nvPr/>
        </p:nvCxnSpPr>
        <p:spPr>
          <a:xfrm>
            <a:off x="7366000" y="3027680"/>
            <a:ext cx="26416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830D462-7867-437C-A288-4ADC757FC87E}"/>
              </a:ext>
            </a:extLst>
          </p:cNvPr>
          <p:cNvSpPr txBox="1"/>
          <p:nvPr/>
        </p:nvSpPr>
        <p:spPr>
          <a:xfrm>
            <a:off x="233680" y="1940560"/>
            <a:ext cx="6725920" cy="4401205"/>
          </a:xfrm>
          <a:prstGeom prst="rect">
            <a:avLst/>
          </a:prstGeom>
          <a:noFill/>
        </p:spPr>
        <p:txBody>
          <a:bodyPr wrap="square" rtlCol="0">
            <a:spAutoFit/>
          </a:bodyPr>
          <a:lstStyle/>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David is a “man after God’s own heart”   	</a:t>
            </a: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highlight>
                  <a:srgbClr val="FFFF00"/>
                </a:highlight>
                <a:uLnTx/>
                <a:uFillTx/>
                <a:latin typeface="Calibri" panose="020F0502020204030204"/>
                <a:ea typeface="+mn-ea"/>
                <a:cs typeface="+mn-cs"/>
              </a:rPr>
              <a:t>1 Sam. 13:14</a:t>
            </a:r>
          </a:p>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David’s rise to fame								</a:t>
            </a: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highlight>
                  <a:srgbClr val="FFFF00"/>
                </a:highlight>
                <a:uLnTx/>
                <a:uFillTx/>
                <a:latin typeface="Calibri" panose="020F0502020204030204"/>
                <a:ea typeface="+mn-ea"/>
                <a:cs typeface="+mn-cs"/>
              </a:rPr>
              <a:t>1 Sam. 16:23</a:t>
            </a: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 Samuel anointed David 	and the Spirit of the Lord came 	mightily upon him.</a:t>
            </a:r>
          </a:p>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r>
              <a:rPr kumimoji="0" lang="en-US" sz="28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Calibri" panose="020F0502020204030204"/>
                <a:ea typeface="+mn-ea"/>
                <a:cs typeface="+mn-cs"/>
              </a:rPr>
              <a:t>Saul’s decline begins when 						he usurps the priestly role of 				offering the sacrifice.</a:t>
            </a:r>
          </a:p>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endPar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endParaRPr>
          </a:p>
        </p:txBody>
      </p:sp>
      <p:cxnSp>
        <p:nvCxnSpPr>
          <p:cNvPr id="18" name="Straight Arrow Connector 17">
            <a:extLst>
              <a:ext uri="{FF2B5EF4-FFF2-40B4-BE49-F238E27FC236}">
                <a16:creationId xmlns:a16="http://schemas.microsoft.com/office/drawing/2014/main" id="{15CF997C-4EAB-4C22-886C-46C62A8FEDE0}"/>
              </a:ext>
            </a:extLst>
          </p:cNvPr>
          <p:cNvCxnSpPr/>
          <p:nvPr/>
        </p:nvCxnSpPr>
        <p:spPr>
          <a:xfrm>
            <a:off x="3576320" y="2617669"/>
            <a:ext cx="5466080" cy="128377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90884FB-92F2-4E16-A0C6-7383B0531792}"/>
              </a:ext>
            </a:extLst>
          </p:cNvPr>
          <p:cNvCxnSpPr>
            <a:cxnSpLocks/>
          </p:cNvCxnSpPr>
          <p:nvPr/>
        </p:nvCxnSpPr>
        <p:spPr>
          <a:xfrm>
            <a:off x="4277360" y="4358639"/>
            <a:ext cx="3332480" cy="1733332"/>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7E90EB8-94F5-4057-90E2-D8D49D7627E0}"/>
              </a:ext>
            </a:extLst>
          </p:cNvPr>
          <p:cNvCxnSpPr>
            <a:cxnSpLocks/>
          </p:cNvCxnSpPr>
          <p:nvPr/>
        </p:nvCxnSpPr>
        <p:spPr>
          <a:xfrm flipV="1">
            <a:off x="6096000" y="4111390"/>
            <a:ext cx="4602480" cy="117181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13750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1FAF5-D194-4AA5-A441-7B2A1CCD2898}"/>
              </a:ext>
            </a:extLst>
          </p:cNvPr>
          <p:cNvSpPr>
            <a:spLocks noGrp="1"/>
          </p:cNvSpPr>
          <p:nvPr>
            <p:ph type="title"/>
          </p:nvPr>
        </p:nvSpPr>
        <p:spPr>
          <a:xfrm>
            <a:off x="233680" y="249237"/>
            <a:ext cx="6822440" cy="1325563"/>
          </a:xfrm>
          <a:solidFill>
            <a:srgbClr val="C00000"/>
          </a:solidFill>
        </p:spPr>
        <p:txBody>
          <a:bodyPr/>
          <a:lstStyle/>
          <a:p>
            <a:r>
              <a:rPr lang="en-US" b="1" dirty="0">
                <a:solidFill>
                  <a:srgbClr val="FFFF00"/>
                </a:solidFill>
                <a:effectLst>
                  <a:outerShdw blurRad="38100" dist="38100" dir="2700000" algn="tl">
                    <a:srgbClr val="000000">
                      <a:alpha val="43137"/>
                    </a:srgbClr>
                  </a:outerShdw>
                </a:effectLst>
              </a:rPr>
              <a:t>Mapping the Deuteronomic Formula for Curse or Blessing</a:t>
            </a:r>
          </a:p>
        </p:txBody>
      </p:sp>
      <p:pic>
        <p:nvPicPr>
          <p:cNvPr id="5" name="Content Placeholder 4">
            <a:extLst>
              <a:ext uri="{FF2B5EF4-FFF2-40B4-BE49-F238E27FC236}">
                <a16:creationId xmlns:a16="http://schemas.microsoft.com/office/drawing/2014/main" id="{2AFB59A2-53B5-49B2-BE1D-B027C42436CE}"/>
              </a:ext>
            </a:extLst>
          </p:cNvPr>
          <p:cNvPicPr>
            <a:picLocks noGrp="1" noChangeAspect="1"/>
          </p:cNvPicPr>
          <p:nvPr>
            <p:ph sz="quarter" idx="13"/>
          </p:nvPr>
        </p:nvPicPr>
        <p:blipFill rotWithShape="1">
          <a:blip r:embed="rId2"/>
          <a:srcRect l="-647" t="18533" r="647" b="19443"/>
          <a:stretch/>
        </p:blipFill>
        <p:spPr>
          <a:xfrm>
            <a:off x="6959600" y="214937"/>
            <a:ext cx="4998720" cy="6713493"/>
          </a:xfrm>
        </p:spPr>
      </p:pic>
      <p:sp>
        <p:nvSpPr>
          <p:cNvPr id="6" name="TextBox 5">
            <a:extLst>
              <a:ext uri="{FF2B5EF4-FFF2-40B4-BE49-F238E27FC236}">
                <a16:creationId xmlns:a16="http://schemas.microsoft.com/office/drawing/2014/main" id="{E6E53658-A7A6-49E6-AF17-5DC8B579D3B8}"/>
              </a:ext>
            </a:extLst>
          </p:cNvPr>
          <p:cNvSpPr txBox="1"/>
          <p:nvPr/>
        </p:nvSpPr>
        <p:spPr>
          <a:xfrm>
            <a:off x="142240" y="6055360"/>
            <a:ext cx="6268720" cy="707886"/>
          </a:xfrm>
          <a:prstGeom prst="rect">
            <a:avLst/>
          </a:prstGeom>
          <a:solidFill>
            <a:srgbClr val="C000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Calibri" panose="020F0502020204030204"/>
                <a:ea typeface="+mn-ea"/>
                <a:cs typeface="+mn-cs"/>
              </a:rPr>
              <a:t>Hamilton, Victor B. Handbook on the Historical Books, (Grand Rapids: Baker Academic, 2001) p. 299.</a:t>
            </a:r>
          </a:p>
        </p:txBody>
      </p:sp>
      <p:cxnSp>
        <p:nvCxnSpPr>
          <p:cNvPr id="8" name="Straight Connector 7">
            <a:extLst>
              <a:ext uri="{FF2B5EF4-FFF2-40B4-BE49-F238E27FC236}">
                <a16:creationId xmlns:a16="http://schemas.microsoft.com/office/drawing/2014/main" id="{0C66197F-820B-4A89-91AA-E9241BB8FFB3}"/>
              </a:ext>
            </a:extLst>
          </p:cNvPr>
          <p:cNvCxnSpPr/>
          <p:nvPr/>
        </p:nvCxnSpPr>
        <p:spPr>
          <a:xfrm>
            <a:off x="9712960" y="599440"/>
            <a:ext cx="197104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3AB9C3C-D312-4965-9066-830398EBD5D7}"/>
              </a:ext>
            </a:extLst>
          </p:cNvPr>
          <p:cNvCxnSpPr>
            <a:cxnSpLocks/>
          </p:cNvCxnSpPr>
          <p:nvPr/>
        </p:nvCxnSpPr>
        <p:spPr>
          <a:xfrm>
            <a:off x="7366000" y="108712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451259-B70B-4974-B5C6-610AA3C7F163}"/>
              </a:ext>
            </a:extLst>
          </p:cNvPr>
          <p:cNvCxnSpPr>
            <a:cxnSpLocks/>
          </p:cNvCxnSpPr>
          <p:nvPr/>
        </p:nvCxnSpPr>
        <p:spPr>
          <a:xfrm>
            <a:off x="7366000" y="157480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F05A6D2-E67A-470F-B68A-9D99FC9AAFDC}"/>
              </a:ext>
            </a:extLst>
          </p:cNvPr>
          <p:cNvCxnSpPr>
            <a:cxnSpLocks/>
          </p:cNvCxnSpPr>
          <p:nvPr/>
        </p:nvCxnSpPr>
        <p:spPr>
          <a:xfrm>
            <a:off x="7366000" y="207264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345ABE-D9BD-4A90-B419-58BB24F1C89A}"/>
              </a:ext>
            </a:extLst>
          </p:cNvPr>
          <p:cNvCxnSpPr>
            <a:cxnSpLocks/>
          </p:cNvCxnSpPr>
          <p:nvPr/>
        </p:nvCxnSpPr>
        <p:spPr>
          <a:xfrm>
            <a:off x="7366000" y="2570480"/>
            <a:ext cx="431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070C4F2-B552-41AA-9F1F-F9DE6348021D}"/>
              </a:ext>
            </a:extLst>
          </p:cNvPr>
          <p:cNvCxnSpPr>
            <a:cxnSpLocks/>
          </p:cNvCxnSpPr>
          <p:nvPr/>
        </p:nvCxnSpPr>
        <p:spPr>
          <a:xfrm>
            <a:off x="7366000" y="3027680"/>
            <a:ext cx="26416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830D462-7867-437C-A288-4ADC757FC87E}"/>
              </a:ext>
            </a:extLst>
          </p:cNvPr>
          <p:cNvSpPr txBox="1"/>
          <p:nvPr/>
        </p:nvSpPr>
        <p:spPr>
          <a:xfrm>
            <a:off x="233680" y="1940560"/>
            <a:ext cx="6725920" cy="4308872"/>
          </a:xfrm>
          <a:prstGeom prst="rect">
            <a:avLst/>
          </a:prstGeom>
          <a:noFill/>
        </p:spPr>
        <p:txBody>
          <a:bodyPr wrap="square" rtlCol="0">
            <a:spAutoFit/>
          </a:bodyPr>
          <a:lstStyle/>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David is a “man after God’s own heart”   	</a:t>
            </a: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highlight>
                  <a:srgbClr val="FFFF00"/>
                </a:highlight>
                <a:uLnTx/>
                <a:uFillTx/>
                <a:latin typeface="Calibri" panose="020F0502020204030204"/>
                <a:ea typeface="+mn-ea"/>
                <a:cs typeface="+mn-cs"/>
              </a:rPr>
              <a:t>1 Sam. 13:14</a:t>
            </a:r>
          </a:p>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David’s rise to fame								</a:t>
            </a: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highlight>
                  <a:srgbClr val="FFFF00"/>
                </a:highlight>
                <a:uLnTx/>
                <a:uFillTx/>
                <a:latin typeface="Calibri" panose="020F0502020204030204"/>
                <a:ea typeface="+mn-ea"/>
                <a:cs typeface="+mn-cs"/>
              </a:rPr>
              <a:t>1 Sam. 16:23</a:t>
            </a:r>
            <a:r>
              <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 Samuel anointed David 	and the Spirit of the Lord came 	mightily upon him.</a:t>
            </a:r>
          </a:p>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r>
              <a:rPr kumimoji="0" lang="en-US" sz="26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rPr>
              <a:t>Saul’s decline begins when 						usurps the priestly role of 			offering the sacrifice 13. Spared Agag 15.</a:t>
            </a:r>
          </a:p>
          <a:p>
            <a:pPr marL="514350" marR="0" lvl="0" indent="-514350" algn="l" defTabSz="457200" rtl="0" eaLnBrk="1" fontAlgn="auto" latinLnBrk="0" hangingPunct="1">
              <a:lnSpc>
                <a:spcPct val="100000"/>
              </a:lnSpc>
              <a:spcBef>
                <a:spcPts val="0"/>
              </a:spcBef>
              <a:spcAft>
                <a:spcPts val="0"/>
              </a:spcAft>
              <a:buClrTx/>
              <a:buSzTx/>
              <a:buFontTx/>
              <a:buAutoNum type="arabicPeriod"/>
              <a:tabLst/>
              <a:defRPr/>
            </a:pPr>
            <a:endParaRPr kumimoji="0" lang="en-US" sz="2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anose="020F0502020204030204"/>
              <a:ea typeface="+mn-ea"/>
              <a:cs typeface="+mn-cs"/>
            </a:endParaRPr>
          </a:p>
        </p:txBody>
      </p:sp>
      <p:cxnSp>
        <p:nvCxnSpPr>
          <p:cNvPr id="18" name="Straight Arrow Connector 17">
            <a:extLst>
              <a:ext uri="{FF2B5EF4-FFF2-40B4-BE49-F238E27FC236}">
                <a16:creationId xmlns:a16="http://schemas.microsoft.com/office/drawing/2014/main" id="{15CF997C-4EAB-4C22-886C-46C62A8FEDE0}"/>
              </a:ext>
            </a:extLst>
          </p:cNvPr>
          <p:cNvCxnSpPr/>
          <p:nvPr/>
        </p:nvCxnSpPr>
        <p:spPr>
          <a:xfrm>
            <a:off x="3576320" y="2617669"/>
            <a:ext cx="5466080" cy="128377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90884FB-92F2-4E16-A0C6-7383B0531792}"/>
              </a:ext>
            </a:extLst>
          </p:cNvPr>
          <p:cNvCxnSpPr>
            <a:cxnSpLocks/>
          </p:cNvCxnSpPr>
          <p:nvPr/>
        </p:nvCxnSpPr>
        <p:spPr>
          <a:xfrm flipV="1">
            <a:off x="6393180" y="4051809"/>
            <a:ext cx="3215640" cy="1345183"/>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7E90EB8-94F5-4057-90E2-D8D49D7627E0}"/>
              </a:ext>
            </a:extLst>
          </p:cNvPr>
          <p:cNvCxnSpPr>
            <a:cxnSpLocks/>
          </p:cNvCxnSpPr>
          <p:nvPr/>
        </p:nvCxnSpPr>
        <p:spPr>
          <a:xfrm flipV="1">
            <a:off x="4550686" y="4051809"/>
            <a:ext cx="4675610" cy="1328884"/>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7969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FCA15-EBF0-44B2-891F-1DC6309F3B30}"/>
              </a:ext>
            </a:extLst>
          </p:cNvPr>
          <p:cNvSpPr>
            <a:spLocks noGrp="1"/>
          </p:cNvSpPr>
          <p:nvPr>
            <p:ph type="title"/>
          </p:nvPr>
        </p:nvSpPr>
        <p:spPr/>
        <p:txBody>
          <a:bodyPr/>
          <a:lstStyle/>
          <a:p>
            <a:pPr algn="ctr"/>
            <a:r>
              <a:rPr lang="en-US" b="1" dirty="0">
                <a:solidFill>
                  <a:srgbClr val="0000FF"/>
                </a:solidFill>
                <a:effectLst>
                  <a:outerShdw blurRad="38100" dist="38100" dir="2700000" algn="tl">
                    <a:srgbClr val="000000">
                      <a:alpha val="43137"/>
                    </a:srgbClr>
                  </a:outerShdw>
                </a:effectLst>
              </a:rPr>
              <a:t>Samuel’s Consistent Theocentric Theology in this Highly Anthropocentric Book</a:t>
            </a:r>
          </a:p>
        </p:txBody>
      </p:sp>
      <p:sp>
        <p:nvSpPr>
          <p:cNvPr id="3" name="Content Placeholder 2">
            <a:extLst>
              <a:ext uri="{FF2B5EF4-FFF2-40B4-BE49-F238E27FC236}">
                <a16:creationId xmlns:a16="http://schemas.microsoft.com/office/drawing/2014/main" id="{8077BE91-C13B-4ABE-92A3-A7CBC1C43FAF}"/>
              </a:ext>
            </a:extLst>
          </p:cNvPr>
          <p:cNvSpPr>
            <a:spLocks noGrp="1"/>
          </p:cNvSpPr>
          <p:nvPr>
            <p:ph idx="1"/>
          </p:nvPr>
        </p:nvSpPr>
        <p:spPr/>
        <p:txBody>
          <a:bodyPr>
            <a:normAutofit/>
          </a:bodyPr>
          <a:lstStyle/>
          <a:p>
            <a:pPr marL="0" indent="0">
              <a:buNone/>
            </a:pPr>
            <a:r>
              <a:rPr lang="en-US" sz="3600" b="1" dirty="0">
                <a:solidFill>
                  <a:srgbClr val="FFFF00"/>
                </a:solidFill>
                <a:effectLst>
                  <a:outerShdw blurRad="38100" dist="38100" dir="2700000" algn="tl">
                    <a:srgbClr val="000000">
                      <a:alpha val="43137"/>
                    </a:srgbClr>
                  </a:outerShdw>
                </a:effectLst>
                <a:highlight>
                  <a:srgbClr val="800000"/>
                </a:highlight>
              </a:rPr>
              <a:t>I Samuel 12:12-25</a:t>
            </a:r>
            <a:r>
              <a:rPr lang="en-US" sz="3600" b="1" dirty="0">
                <a:solidFill>
                  <a:srgbClr val="C00000"/>
                </a:solidFill>
                <a:effectLst>
                  <a:outerShdw blurRad="38100" dist="38100" dir="2700000" algn="tl">
                    <a:srgbClr val="000000">
                      <a:alpha val="43137"/>
                    </a:srgbClr>
                  </a:outerShdw>
                </a:effectLst>
              </a:rPr>
              <a:t> affords readers a great summary of both books of Samuel and beyond.</a:t>
            </a:r>
          </a:p>
        </p:txBody>
      </p:sp>
    </p:spTree>
    <p:extLst>
      <p:ext uri="{BB962C8B-B14F-4D97-AF65-F5344CB8AC3E}">
        <p14:creationId xmlns:p14="http://schemas.microsoft.com/office/powerpoint/2010/main" val="29822096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0255C-CE12-4244-A42D-C83F4275DBD5}"/>
              </a:ext>
            </a:extLst>
          </p:cNvPr>
          <p:cNvSpPr>
            <a:spLocks noGrp="1"/>
          </p:cNvSpPr>
          <p:nvPr>
            <p:ph type="title"/>
          </p:nvPr>
        </p:nvSpPr>
        <p:spPr>
          <a:xfrm>
            <a:off x="-201168" y="246888"/>
            <a:ext cx="12563856" cy="585216"/>
          </a:xfrm>
          <a:ln w="38100">
            <a:solidFill>
              <a:schemeClr val="tx1"/>
            </a:solidFill>
          </a:ln>
        </p:spPr>
        <p:txBody>
          <a:bodyPr>
            <a:normAutofit fontScale="90000"/>
          </a:bodyPr>
          <a:lstStyle/>
          <a:p>
            <a:pPr algn="ctr"/>
            <a:r>
              <a:rPr lang="en-US" b="1" dirty="0"/>
              <a:t>Postscript to the Quest for a King</a:t>
            </a:r>
          </a:p>
        </p:txBody>
      </p:sp>
      <p:sp>
        <p:nvSpPr>
          <p:cNvPr id="3" name="Content Placeholder 2">
            <a:extLst>
              <a:ext uri="{FF2B5EF4-FFF2-40B4-BE49-F238E27FC236}">
                <a16:creationId xmlns:a16="http://schemas.microsoft.com/office/drawing/2014/main" id="{5A32C77A-816E-4A05-9E88-8D46533C624D}"/>
              </a:ext>
            </a:extLst>
          </p:cNvPr>
          <p:cNvSpPr>
            <a:spLocks noGrp="1"/>
          </p:cNvSpPr>
          <p:nvPr>
            <p:ph idx="1"/>
          </p:nvPr>
        </p:nvSpPr>
        <p:spPr>
          <a:xfrm>
            <a:off x="246888" y="1033272"/>
            <a:ext cx="11686032" cy="5577840"/>
          </a:xfrm>
        </p:spPr>
        <p:txBody>
          <a:bodyPr anchor="ctr">
            <a:normAutofit/>
          </a:bodyPr>
          <a:lstStyle/>
          <a:p>
            <a:pPr marL="514350" indent="-514350">
              <a:buFont typeface="+mj-lt"/>
              <a:buAutoNum type="arabicPeriod"/>
            </a:pPr>
            <a:r>
              <a:rPr lang="en-US" b="1" dirty="0"/>
              <a:t>The refrain in 1 &amp; 2 Kings “</a:t>
            </a:r>
            <a:r>
              <a:rPr lang="en-US" b="1" dirty="0">
                <a:highlight>
                  <a:srgbClr val="FFFF00"/>
                </a:highlight>
              </a:rPr>
              <a:t>he did that which was </a:t>
            </a:r>
            <a:r>
              <a:rPr lang="en-US" b="1" u="sng" dirty="0">
                <a:highlight>
                  <a:srgbClr val="FFFF00"/>
                </a:highlight>
              </a:rPr>
              <a:t>evil</a:t>
            </a:r>
            <a:r>
              <a:rPr lang="en-US" b="1" dirty="0">
                <a:highlight>
                  <a:srgbClr val="FFFF00"/>
                </a:highlight>
              </a:rPr>
              <a:t> in the eyes of the Lord</a:t>
            </a:r>
            <a:r>
              <a:rPr lang="en-US" b="1" dirty="0"/>
              <a:t>” demonstrates Israel’s failed experiment with the monarchy   </a:t>
            </a:r>
          </a:p>
          <a:p>
            <a:pPr marL="457200" lvl="1" indent="0">
              <a:buNone/>
            </a:pPr>
            <a:r>
              <a:rPr lang="en-US" b="1" dirty="0">
                <a:solidFill>
                  <a:srgbClr val="FF0000"/>
                </a:solidFill>
                <a:effectLst>
                  <a:outerShdw blurRad="38100" dist="38100" dir="2700000" algn="tl">
                    <a:srgbClr val="000000">
                      <a:alpha val="43137"/>
                    </a:srgbClr>
                  </a:outerShdw>
                </a:effectLst>
                <a:highlight>
                  <a:srgbClr val="FFFF00"/>
                </a:highlight>
              </a:rPr>
              <a:t>Did evil:</a:t>
            </a:r>
            <a:r>
              <a:rPr lang="en-US" b="1" dirty="0">
                <a:solidFill>
                  <a:srgbClr val="FF0000"/>
                </a:solidFill>
                <a:effectLst>
                  <a:outerShdw blurRad="38100" dist="38100" dir="2700000" algn="tl">
                    <a:srgbClr val="000000">
                      <a:alpha val="43137"/>
                    </a:srgbClr>
                  </a:outerShdw>
                </a:effectLst>
              </a:rPr>
              <a:t> 1 Kings 11:6; 14:22; 15:26,34; 16:7,19,25; 22:52; 2 Kings 3:2; 8:18,27; 13:2; 14:24; 15:9,18,24,28; 17:2,17; 21:2,6,16,20; 23:32,37; 24:9,19</a:t>
            </a:r>
            <a:endParaRPr lang="en-US" b="1" dirty="0">
              <a:solidFill>
                <a:srgbClr val="FF0000"/>
              </a:solidFill>
              <a:effectLst>
                <a:outerShdw blurRad="38100" dist="38100" dir="2700000" algn="tl">
                  <a:srgbClr val="000000">
                    <a:alpha val="43137"/>
                  </a:srgbClr>
                </a:outerShdw>
              </a:effectLst>
              <a:highlight>
                <a:srgbClr val="FFFF00"/>
              </a:highlight>
            </a:endParaRPr>
          </a:p>
          <a:p>
            <a:pPr marL="457200" indent="-457200">
              <a:buFont typeface="+mj-lt"/>
              <a:buAutoNum type="arabicPeriod"/>
            </a:pPr>
            <a:r>
              <a:rPr lang="en-US" b="1" dirty="0"/>
              <a:t>The opposite refrain is “he did that which was </a:t>
            </a:r>
            <a:r>
              <a:rPr lang="en-US" b="1" u="sng" dirty="0"/>
              <a:t>right</a:t>
            </a:r>
            <a:r>
              <a:rPr lang="en-US" b="1" dirty="0"/>
              <a:t> in the eyes of the Lord”</a:t>
            </a:r>
          </a:p>
          <a:p>
            <a:pPr marL="914400" lvl="1" indent="-457200">
              <a:buFont typeface="+mj-lt"/>
              <a:buAutoNum type="alphaLcParenR"/>
            </a:pPr>
            <a:r>
              <a:rPr lang="en-US" b="1" dirty="0">
                <a:solidFill>
                  <a:srgbClr val="FF0000"/>
                </a:solidFill>
                <a:effectLst>
                  <a:outerShdw blurRad="38100" dist="38100" dir="2700000" algn="tl">
                    <a:srgbClr val="000000">
                      <a:alpha val="43137"/>
                    </a:srgbClr>
                  </a:outerShdw>
                </a:effectLst>
                <a:highlight>
                  <a:srgbClr val="FFFF00"/>
                </a:highlight>
              </a:rPr>
              <a:t>Did right:</a:t>
            </a:r>
            <a:r>
              <a:rPr lang="en-US" b="1" dirty="0">
                <a:solidFill>
                  <a:srgbClr val="FF0000"/>
                </a:solidFill>
                <a:effectLst>
                  <a:outerShdw blurRad="38100" dist="38100" dir="2700000" algn="tl">
                    <a:srgbClr val="000000">
                      <a:alpha val="43137"/>
                    </a:srgbClr>
                  </a:outerShdw>
                </a:effectLst>
              </a:rPr>
              <a:t> 1 Kings 15:5 </a:t>
            </a:r>
            <a:r>
              <a:rPr lang="en-US" dirty="0"/>
              <a:t>-refers to </a:t>
            </a:r>
            <a:r>
              <a:rPr lang="en-US" b="1" dirty="0"/>
              <a:t>David</a:t>
            </a:r>
            <a:r>
              <a:rPr lang="en-US" dirty="0"/>
              <a:t>; Note carefully the wording of this verse. It preserves the notion that David was the standard, but by no means perfect</a:t>
            </a:r>
            <a:endParaRPr lang="en-US" b="1" dirty="0">
              <a:solidFill>
                <a:srgbClr val="FF0000"/>
              </a:solidFill>
              <a:effectLst>
                <a:outerShdw blurRad="38100" dist="38100" dir="2700000" algn="tl">
                  <a:srgbClr val="000000">
                    <a:alpha val="43137"/>
                  </a:srgbClr>
                </a:outerShdw>
              </a:effectLst>
            </a:endParaRPr>
          </a:p>
          <a:p>
            <a:pPr marL="914400" lvl="1" indent="-457200">
              <a:buFont typeface="+mj-lt"/>
              <a:buAutoNum type="alphaLcParenR"/>
            </a:pPr>
            <a:r>
              <a:rPr lang="en-US" b="1" dirty="0">
                <a:solidFill>
                  <a:srgbClr val="FF0000"/>
                </a:solidFill>
                <a:effectLst>
                  <a:outerShdw blurRad="38100" dist="38100" dir="2700000" algn="tl">
                    <a:srgbClr val="000000">
                      <a:alpha val="43137"/>
                    </a:srgbClr>
                  </a:outerShdw>
                </a:effectLst>
              </a:rPr>
              <a:t>15:11 </a:t>
            </a:r>
            <a:r>
              <a:rPr lang="en-US" b="1" dirty="0"/>
              <a:t>Asa</a:t>
            </a:r>
            <a:r>
              <a:rPr lang="en-US" b="1" dirty="0">
                <a:solidFill>
                  <a:srgbClr val="FF0000"/>
                </a:solidFill>
                <a:effectLst>
                  <a:outerShdw blurRad="38100" dist="38100" dir="2700000" algn="tl">
                    <a:srgbClr val="000000">
                      <a:alpha val="43137"/>
                    </a:srgbClr>
                  </a:outerShdw>
                </a:effectLst>
              </a:rPr>
              <a:t>; 22:43 </a:t>
            </a:r>
            <a:r>
              <a:rPr lang="en-US" b="1" dirty="0"/>
              <a:t>Jehoshaphat</a:t>
            </a:r>
            <a:r>
              <a:rPr lang="en-US" b="1" dirty="0">
                <a:solidFill>
                  <a:srgbClr val="FF0000"/>
                </a:solidFill>
                <a:effectLst>
                  <a:outerShdw blurRad="38100" dist="38100" dir="2700000" algn="tl">
                    <a:srgbClr val="000000">
                      <a:alpha val="43137"/>
                    </a:srgbClr>
                  </a:outerShdw>
                </a:effectLst>
              </a:rPr>
              <a:t>; 2 Kings 12:2 </a:t>
            </a:r>
            <a:r>
              <a:rPr lang="en-US" b="1" dirty="0"/>
              <a:t>Jehoash</a:t>
            </a:r>
            <a:r>
              <a:rPr lang="en-US" b="1" dirty="0">
                <a:solidFill>
                  <a:srgbClr val="FF0000"/>
                </a:solidFill>
                <a:effectLst>
                  <a:outerShdw blurRad="38100" dist="38100" dir="2700000" algn="tl">
                    <a:srgbClr val="000000">
                      <a:alpha val="43137"/>
                    </a:srgbClr>
                  </a:outerShdw>
                </a:effectLst>
              </a:rPr>
              <a:t>; 14:3 </a:t>
            </a:r>
            <a:r>
              <a:rPr lang="en-US" b="1" dirty="0"/>
              <a:t>Amaziah</a:t>
            </a:r>
            <a:r>
              <a:rPr lang="en-US" b="1" dirty="0">
                <a:solidFill>
                  <a:srgbClr val="FF0000"/>
                </a:solidFill>
                <a:effectLst>
                  <a:outerShdw blurRad="38100" dist="38100" dir="2700000" algn="tl">
                    <a:srgbClr val="000000">
                      <a:alpha val="43137"/>
                    </a:srgbClr>
                  </a:outerShdw>
                </a:effectLst>
              </a:rPr>
              <a:t>; 15:3 </a:t>
            </a:r>
            <a:r>
              <a:rPr lang="en-US" b="1" dirty="0"/>
              <a:t>Azariah</a:t>
            </a:r>
            <a:r>
              <a:rPr lang="en-US" b="1" dirty="0">
                <a:solidFill>
                  <a:srgbClr val="FF0000"/>
                </a:solidFill>
                <a:effectLst>
                  <a:outerShdw blurRad="38100" dist="38100" dir="2700000" algn="tl">
                    <a:srgbClr val="000000">
                      <a:alpha val="43137"/>
                    </a:srgbClr>
                  </a:outerShdw>
                </a:effectLst>
              </a:rPr>
              <a:t> 15:34 </a:t>
            </a:r>
            <a:r>
              <a:rPr lang="en-US" b="1" dirty="0"/>
              <a:t>Jotham</a:t>
            </a:r>
            <a:r>
              <a:rPr lang="en-US" b="1" dirty="0">
                <a:solidFill>
                  <a:srgbClr val="FF0000"/>
                </a:solidFill>
                <a:effectLst>
                  <a:outerShdw blurRad="38100" dist="38100" dir="2700000" algn="tl">
                    <a:srgbClr val="000000">
                      <a:alpha val="43137"/>
                    </a:srgbClr>
                  </a:outerShdw>
                </a:effectLst>
              </a:rPr>
              <a:t>; 16:2 </a:t>
            </a:r>
            <a:r>
              <a:rPr lang="en-US" b="1" dirty="0"/>
              <a:t>Ahaz</a:t>
            </a:r>
            <a:r>
              <a:rPr lang="en-US" b="1" dirty="0">
                <a:solidFill>
                  <a:srgbClr val="FF0000"/>
                </a:solidFill>
                <a:effectLst>
                  <a:outerShdw blurRad="38100" dist="38100" dir="2700000" algn="tl">
                    <a:srgbClr val="000000">
                      <a:alpha val="43137"/>
                    </a:srgbClr>
                  </a:outerShdw>
                </a:effectLst>
              </a:rPr>
              <a:t>; 18:3 </a:t>
            </a:r>
            <a:r>
              <a:rPr lang="en-US" b="1" dirty="0"/>
              <a:t>Hezekiah</a:t>
            </a:r>
            <a:r>
              <a:rPr lang="en-US" b="1" dirty="0">
                <a:solidFill>
                  <a:srgbClr val="FF0000"/>
                </a:solidFill>
                <a:effectLst>
                  <a:outerShdw blurRad="38100" dist="38100" dir="2700000" algn="tl">
                    <a:srgbClr val="000000">
                      <a:alpha val="43137"/>
                    </a:srgbClr>
                  </a:outerShdw>
                </a:effectLst>
              </a:rPr>
              <a:t>; 22:2 </a:t>
            </a:r>
            <a:r>
              <a:rPr lang="en-US" b="1" dirty="0"/>
              <a:t>Josiah</a:t>
            </a:r>
            <a:r>
              <a:rPr lang="en-US" b="1" dirty="0">
                <a:solidFill>
                  <a:srgbClr val="FF0000"/>
                </a:solidFill>
                <a:effectLst>
                  <a:outerShdw blurRad="38100" dist="38100" dir="2700000" algn="tl">
                    <a:srgbClr val="000000">
                      <a:alpha val="43137"/>
                    </a:srgbClr>
                  </a:outerShdw>
                </a:effectLst>
              </a:rPr>
              <a:t> &gt; 23:25-28</a:t>
            </a:r>
          </a:p>
          <a:p>
            <a:pPr marL="457200" indent="-457200">
              <a:buFont typeface="+mj-lt"/>
              <a:buAutoNum type="arabicPeriod"/>
            </a:pPr>
            <a:r>
              <a:rPr lang="en-US" b="1" dirty="0"/>
              <a:t>Thus, God’s people had 41 kings; </a:t>
            </a:r>
            <a:r>
              <a:rPr lang="en-US" b="1" dirty="0">
                <a:solidFill>
                  <a:srgbClr val="0000FF"/>
                </a:solidFill>
                <a:effectLst>
                  <a:outerShdw blurRad="38100" dist="38100" dir="2700000" algn="tl">
                    <a:srgbClr val="000000">
                      <a:alpha val="43137"/>
                    </a:srgbClr>
                  </a:outerShdw>
                </a:effectLst>
              </a:rPr>
              <a:t>only 9 kings did that which was right in the eyes of the Lord = &lt; 21% </a:t>
            </a:r>
            <a:r>
              <a:rPr lang="en-US" b="1" dirty="0"/>
              <a:t>(and none of these were perfect)</a:t>
            </a:r>
          </a:p>
        </p:txBody>
      </p:sp>
    </p:spTree>
    <p:extLst>
      <p:ext uri="{BB962C8B-B14F-4D97-AF65-F5344CB8AC3E}">
        <p14:creationId xmlns:p14="http://schemas.microsoft.com/office/powerpoint/2010/main" val="4988702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220D4-1447-491B-93B7-384BB05770F2}"/>
              </a:ext>
            </a:extLst>
          </p:cNvPr>
          <p:cNvSpPr>
            <a:spLocks noGrp="1"/>
          </p:cNvSpPr>
          <p:nvPr>
            <p:ph type="title"/>
          </p:nvPr>
        </p:nvSpPr>
        <p:spPr/>
        <p:txBody>
          <a:bodyPr/>
          <a:lstStyle/>
          <a:p>
            <a:r>
              <a:rPr lang="en-US" b="1" dirty="0">
                <a:solidFill>
                  <a:srgbClr val="0000FF"/>
                </a:solidFill>
                <a:effectLst>
                  <a:outerShdw blurRad="38100" dist="38100" dir="2700000" algn="tl">
                    <a:srgbClr val="000000">
                      <a:alpha val="43137"/>
                    </a:srgbClr>
                  </a:outerShdw>
                </a:effectLst>
              </a:rPr>
              <a:t>The Renewed Quest for a King: Messianism</a:t>
            </a:r>
          </a:p>
        </p:txBody>
      </p:sp>
      <p:sp>
        <p:nvSpPr>
          <p:cNvPr id="3" name="Content Placeholder 2">
            <a:extLst>
              <a:ext uri="{FF2B5EF4-FFF2-40B4-BE49-F238E27FC236}">
                <a16:creationId xmlns:a16="http://schemas.microsoft.com/office/drawing/2014/main" id="{23BD3072-B3AE-4839-9513-D1732840B6B4}"/>
              </a:ext>
            </a:extLst>
          </p:cNvPr>
          <p:cNvSpPr>
            <a:spLocks noGrp="1"/>
          </p:cNvSpPr>
          <p:nvPr>
            <p:ph idx="1"/>
          </p:nvPr>
        </p:nvSpPr>
        <p:spPr>
          <a:xfrm>
            <a:off x="330739" y="1825625"/>
            <a:ext cx="11468911" cy="4667250"/>
          </a:xfrm>
        </p:spPr>
        <p:txBody>
          <a:bodyPr>
            <a:normAutofit/>
          </a:bodyPr>
          <a:lstStyle/>
          <a:p>
            <a:pPr marL="514350" indent="-514350">
              <a:buFont typeface="+mj-lt"/>
              <a:buAutoNum type="arabicPeriod"/>
            </a:pPr>
            <a:r>
              <a:rPr lang="en-US" sz="3600" b="1" dirty="0"/>
              <a:t>With the utter failure of the monarchy, the Jews in Babylonian captivity, turned their hopes for a </a:t>
            </a:r>
            <a:r>
              <a:rPr lang="en-US" sz="3600" b="1" dirty="0">
                <a:solidFill>
                  <a:srgbClr val="0000FF"/>
                </a:solidFill>
                <a:effectLst>
                  <a:outerShdw blurRad="38100" dist="38100" dir="2700000" algn="tl">
                    <a:srgbClr val="000000">
                      <a:alpha val="43137"/>
                    </a:srgbClr>
                  </a:outerShdw>
                </a:effectLst>
              </a:rPr>
              <a:t>“new King David,”</a:t>
            </a:r>
            <a:r>
              <a:rPr lang="en-US" sz="3600" b="1" dirty="0"/>
              <a:t> who would embody the best of David’s qualities.</a:t>
            </a:r>
          </a:p>
          <a:p>
            <a:pPr marL="514350" indent="-514350">
              <a:buFont typeface="+mj-lt"/>
              <a:buAutoNum type="arabicPeriod"/>
            </a:pPr>
            <a:r>
              <a:rPr lang="en-US" sz="3600" b="1" dirty="0"/>
              <a:t>The </a:t>
            </a:r>
            <a:r>
              <a:rPr lang="en-US" sz="3600" b="1" dirty="0">
                <a:solidFill>
                  <a:srgbClr val="0000FF"/>
                </a:solidFill>
                <a:effectLst>
                  <a:outerShdw blurRad="38100" dist="38100" dir="2700000" algn="tl">
                    <a:srgbClr val="000000">
                      <a:alpha val="43137"/>
                    </a:srgbClr>
                  </a:outerShdw>
                </a:effectLst>
              </a:rPr>
              <a:t>“new David”</a:t>
            </a:r>
            <a:r>
              <a:rPr lang="en-US" sz="3600" b="1" dirty="0"/>
              <a:t> would ensure the fulfillment of Yahweh’s promise that David would never lack a descendent to sit on the throne.</a:t>
            </a:r>
          </a:p>
          <a:p>
            <a:pPr marL="514350" indent="-514350">
              <a:buFont typeface="+mj-lt"/>
              <a:buAutoNum type="arabicPeriod"/>
            </a:pPr>
            <a:r>
              <a:rPr lang="en-US" sz="3600" b="1" dirty="0"/>
              <a:t>Matthew opens the New Testament with that confirmation in Matthew 1:1			</a:t>
            </a:r>
          </a:p>
        </p:txBody>
      </p:sp>
    </p:spTree>
    <p:extLst>
      <p:ext uri="{BB962C8B-B14F-4D97-AF65-F5344CB8AC3E}">
        <p14:creationId xmlns:p14="http://schemas.microsoft.com/office/powerpoint/2010/main" val="37423183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4298E-B406-4FCD-8A6F-5CB91C001D96}"/>
              </a:ext>
            </a:extLst>
          </p:cNvPr>
          <p:cNvSpPr>
            <a:spLocks noGrp="1"/>
          </p:cNvSpPr>
          <p:nvPr>
            <p:ph type="title"/>
          </p:nvPr>
        </p:nvSpPr>
        <p:spPr/>
        <p:txBody>
          <a:bodyPr/>
          <a:lstStyle/>
          <a:p>
            <a:r>
              <a:rPr lang="en-US" b="1" dirty="0">
                <a:solidFill>
                  <a:srgbClr val="0000FF"/>
                </a:solidFill>
                <a:effectLst>
                  <a:outerShdw blurRad="38100" dist="38100" dir="2700000" algn="tl">
                    <a:srgbClr val="000000">
                      <a:alpha val="43137"/>
                    </a:srgbClr>
                  </a:outerShdw>
                </a:effectLst>
              </a:rPr>
              <a:t>Jesus the Son of David is The King of kings and the LORD of lords</a:t>
            </a:r>
          </a:p>
        </p:txBody>
      </p:sp>
      <p:sp>
        <p:nvSpPr>
          <p:cNvPr id="3" name="Content Placeholder 2">
            <a:extLst>
              <a:ext uri="{FF2B5EF4-FFF2-40B4-BE49-F238E27FC236}">
                <a16:creationId xmlns:a16="http://schemas.microsoft.com/office/drawing/2014/main" id="{CD35F05A-3A59-4942-A7FE-E15BBA00DAC8}"/>
              </a:ext>
            </a:extLst>
          </p:cNvPr>
          <p:cNvSpPr>
            <a:spLocks noGrp="1"/>
          </p:cNvSpPr>
          <p:nvPr>
            <p:ph idx="1"/>
          </p:nvPr>
        </p:nvSpPr>
        <p:spPr/>
        <p:txBody>
          <a:bodyPr>
            <a:normAutofit fontScale="92500"/>
          </a:bodyPr>
          <a:lstStyle/>
          <a:p>
            <a:pPr marL="0" indent="0">
              <a:buNone/>
            </a:pPr>
            <a:r>
              <a:rPr lang="en-US" dirty="0"/>
              <a:t>Harry </a:t>
            </a:r>
            <a:r>
              <a:rPr lang="en-US" dirty="0" err="1"/>
              <a:t>Hoffner</a:t>
            </a:r>
            <a:r>
              <a:rPr lang="en-US" dirty="0"/>
              <a:t> (slide 3) said, “God is the only true king and obeying God is the only wise course.” He later stated, “…the author’s primary concern [in 1 &amp; 2 Samuel]: God is king; it is best to obey!”</a:t>
            </a:r>
          </a:p>
          <a:p>
            <a:pPr marL="0" indent="0">
              <a:buNone/>
            </a:pPr>
            <a:endParaRPr lang="en-US" dirty="0"/>
          </a:p>
          <a:p>
            <a:pPr marL="0" indent="0">
              <a:buNone/>
            </a:pPr>
            <a:r>
              <a:rPr lang="en-US" dirty="0"/>
              <a:t>When Jesus was transfigured on the mountain in northern Israel, Moses and Elijah appeared with Him. Peter suggested building three tabernacles. A cloud hid Jesus, Moses, &amp; Elijah from the sight of Peter, James, and John. The heavenly Father said, </a:t>
            </a:r>
            <a:r>
              <a:rPr lang="en-US" b="1" dirty="0">
                <a:solidFill>
                  <a:srgbClr val="C00000"/>
                </a:solidFill>
                <a:effectLst>
                  <a:outerShdw blurRad="38100" dist="38100" dir="2700000" algn="tl">
                    <a:srgbClr val="000000">
                      <a:alpha val="43137"/>
                    </a:srgbClr>
                  </a:outerShdw>
                </a:effectLst>
              </a:rPr>
              <a:t>“This is my beloved Son in whom I’m well-pleased, listen to Him.”</a:t>
            </a:r>
            <a:r>
              <a:rPr lang="en-US" dirty="0"/>
              <a:t> When the cloud lifted, Moses and Elijah had disappeared.  Peter’s talk of three tabernacles was silenced. Listening to Jesus, God’s Messianic King, was the only thing that remained. </a:t>
            </a:r>
            <a:r>
              <a:rPr lang="en-US" b="1" cap="all" dirty="0">
                <a:solidFill>
                  <a:srgbClr val="0000FF"/>
                </a:solidFill>
                <a:effectLst>
                  <a:outerShdw blurRad="38100" dist="38100" dir="2700000" algn="tl">
                    <a:srgbClr val="000000">
                      <a:alpha val="43137"/>
                    </a:srgbClr>
                  </a:outerShdw>
                </a:effectLst>
              </a:rPr>
              <a:t>So it is with us today.</a:t>
            </a:r>
          </a:p>
        </p:txBody>
      </p:sp>
      <p:sp>
        <p:nvSpPr>
          <p:cNvPr id="4" name="Rectangle: Rounded Corners 3">
            <a:extLst>
              <a:ext uri="{FF2B5EF4-FFF2-40B4-BE49-F238E27FC236}">
                <a16:creationId xmlns:a16="http://schemas.microsoft.com/office/drawing/2014/main" id="{E805655C-8315-4A2E-8089-D4BCBDC46FD8}"/>
              </a:ext>
            </a:extLst>
          </p:cNvPr>
          <p:cNvSpPr/>
          <p:nvPr/>
        </p:nvSpPr>
        <p:spPr>
          <a:xfrm>
            <a:off x="838201" y="1879134"/>
            <a:ext cx="1955334" cy="327171"/>
          </a:xfrm>
          <a:prstGeom prst="roundRect">
            <a:avLst/>
          </a:prstGeom>
          <a:noFill/>
          <a:ln w="38100">
            <a:solidFill>
              <a:srgbClr val="A82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22441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365126"/>
            <a:ext cx="12470860" cy="928654"/>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pic>
        <p:nvPicPr>
          <p:cNvPr id="5" name="Content Placeholder 4" descr="BibleWorks - Version 10.0.8.755">
            <a:extLst>
              <a:ext uri="{FF2B5EF4-FFF2-40B4-BE49-F238E27FC236}">
                <a16:creationId xmlns:a16="http://schemas.microsoft.com/office/drawing/2014/main" id="{AADAB0F9-B3D7-43E4-906D-5131F9C6B3DE}"/>
              </a:ext>
            </a:extLst>
          </p:cNvPr>
          <p:cNvPicPr>
            <a:picLocks noGrp="1" noChangeAspect="1"/>
          </p:cNvPicPr>
          <p:nvPr>
            <p:ph idx="1"/>
          </p:nvPr>
        </p:nvPicPr>
        <p:blipFill rotWithShape="1">
          <a:blip r:embed="rId3"/>
          <a:srcRect l="18700" t="15651" r="643" b="7375"/>
          <a:stretch/>
        </p:blipFill>
        <p:spPr>
          <a:xfrm>
            <a:off x="223735" y="1459149"/>
            <a:ext cx="11751013" cy="5194569"/>
          </a:xfrm>
          <a:ln w="38100">
            <a:solidFill>
              <a:srgbClr val="0000FF"/>
            </a:solidFill>
          </a:ln>
        </p:spPr>
      </p:pic>
    </p:spTree>
    <p:extLst>
      <p:ext uri="{BB962C8B-B14F-4D97-AF65-F5344CB8AC3E}">
        <p14:creationId xmlns:p14="http://schemas.microsoft.com/office/powerpoint/2010/main" val="10727449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151115"/>
            <a:ext cx="12470860" cy="734100"/>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sp>
        <p:nvSpPr>
          <p:cNvPr id="3" name="Content Placeholder 2">
            <a:extLst>
              <a:ext uri="{FF2B5EF4-FFF2-40B4-BE49-F238E27FC236}">
                <a16:creationId xmlns:a16="http://schemas.microsoft.com/office/drawing/2014/main" id="{F02DAFEF-F781-408C-88FD-85476AF601E2}"/>
              </a:ext>
            </a:extLst>
          </p:cNvPr>
          <p:cNvSpPr>
            <a:spLocks noGrp="1"/>
          </p:cNvSpPr>
          <p:nvPr>
            <p:ph idx="1"/>
          </p:nvPr>
        </p:nvSpPr>
        <p:spPr>
          <a:xfrm>
            <a:off x="126460" y="992221"/>
            <a:ext cx="11887200" cy="5865779"/>
          </a:xfrm>
        </p:spPr>
        <p:txBody>
          <a:bodyPr>
            <a:normAutofit/>
          </a:bodyPr>
          <a:lstStyle/>
          <a:p>
            <a:pPr marL="514350" indent="-514350">
              <a:buFont typeface="+mj-lt"/>
              <a:buAutoNum type="arabicPeriod"/>
            </a:pPr>
            <a:r>
              <a:rPr lang="en-US" sz="3200" dirty="0"/>
              <a:t>In </a:t>
            </a:r>
            <a:r>
              <a:rPr lang="en-US" sz="3200" b="1" dirty="0">
                <a:solidFill>
                  <a:srgbClr val="FFFF00"/>
                </a:solidFill>
                <a:effectLst>
                  <a:outerShdw blurRad="38100" dist="38100" dir="2700000" algn="tl">
                    <a:srgbClr val="000000">
                      <a:alpha val="43137"/>
                    </a:srgbClr>
                  </a:outerShdw>
                </a:effectLst>
                <a:highlight>
                  <a:srgbClr val="800000"/>
                </a:highlight>
              </a:rPr>
              <a:t>700 BC</a:t>
            </a:r>
            <a:r>
              <a:rPr lang="en-US" sz="3200" dirty="0"/>
              <a:t>, Isaiah had relayed the messianic “son of David” prophecy 300 years after David had died: </a:t>
            </a:r>
            <a:r>
              <a:rPr lang="en-US" sz="3200" b="1" dirty="0">
                <a:solidFill>
                  <a:srgbClr val="0000FF"/>
                </a:solidFill>
                <a:effectLst>
                  <a:outerShdw blurRad="38100" dist="38100" dir="2700000" algn="tl">
                    <a:srgbClr val="000000">
                      <a:alpha val="43137"/>
                    </a:srgbClr>
                  </a:outerShdw>
                </a:effectLst>
              </a:rPr>
              <a:t>“Incline your ear, and come unto me: hear, and your soul shall live; and I will make an everlasting covenant with you, </a:t>
            </a:r>
            <a:r>
              <a:rPr lang="en-US" sz="3200" b="1" i="1" dirty="0">
                <a:solidFill>
                  <a:srgbClr val="0000FF"/>
                </a:solidFill>
                <a:effectLst>
                  <a:outerShdw blurRad="38100" dist="38100" dir="2700000" algn="tl">
                    <a:srgbClr val="000000">
                      <a:alpha val="43137"/>
                    </a:srgbClr>
                  </a:outerShdw>
                </a:effectLst>
              </a:rPr>
              <a:t>even </a:t>
            </a:r>
            <a:r>
              <a:rPr lang="en-US" sz="3200" b="1" u="sng" dirty="0">
                <a:solidFill>
                  <a:srgbClr val="0000FF"/>
                </a:solidFill>
                <a:effectLst>
                  <a:outerShdw blurRad="38100" dist="38100" dir="2700000" algn="tl">
                    <a:srgbClr val="000000">
                      <a:alpha val="43137"/>
                    </a:srgbClr>
                  </a:outerShdw>
                </a:effectLst>
              </a:rPr>
              <a:t>the sure mercies of David</a:t>
            </a:r>
            <a:r>
              <a:rPr lang="en-US" sz="3200" b="1" dirty="0">
                <a:solidFill>
                  <a:srgbClr val="0000FF"/>
                </a:solidFill>
                <a:effectLst>
                  <a:outerShdw blurRad="38100" dist="38100" dir="2700000" algn="tl">
                    <a:srgbClr val="000000">
                      <a:alpha val="43137"/>
                    </a:srgbClr>
                  </a:outerShdw>
                </a:effectLst>
              </a:rPr>
              <a:t>.”</a:t>
            </a:r>
            <a:r>
              <a:rPr lang="en-US" sz="3200" dirty="0"/>
              <a:t> (</a:t>
            </a:r>
            <a:r>
              <a:rPr lang="en-US" sz="3200" b="1" dirty="0">
                <a:solidFill>
                  <a:srgbClr val="C00000"/>
                </a:solidFill>
                <a:effectLst>
                  <a:outerShdw blurRad="38100" dist="38100" dir="2700000" algn="tl">
                    <a:srgbClr val="000000">
                      <a:alpha val="43137"/>
                    </a:srgbClr>
                  </a:outerShdw>
                </a:effectLst>
              </a:rPr>
              <a:t>Isa. 55:3 </a:t>
            </a:r>
            <a:r>
              <a:rPr lang="en-US" sz="3200" dirty="0"/>
              <a:t>KJV)</a:t>
            </a:r>
          </a:p>
          <a:p>
            <a:pPr marL="514350" indent="-514350">
              <a:buFont typeface="+mj-lt"/>
              <a:buAutoNum type="arabicPeriod"/>
            </a:pPr>
            <a:r>
              <a:rPr lang="en-US" sz="3200" dirty="0"/>
              <a:t>Paul affirmed that Jesus was the promised Davidic Messiah to the Jews in the synagogue of Pisidian Antioch, </a:t>
            </a:r>
            <a:r>
              <a:rPr lang="en-US" sz="3200" b="1" dirty="0">
                <a:solidFill>
                  <a:srgbClr val="FFFF00"/>
                </a:solidFill>
                <a:effectLst>
                  <a:outerShdw blurRad="38100" dist="38100" dir="2700000" algn="tl">
                    <a:srgbClr val="000000">
                      <a:alpha val="43137"/>
                    </a:srgbClr>
                  </a:outerShdw>
                </a:effectLst>
                <a:highlight>
                  <a:srgbClr val="800000"/>
                </a:highlight>
              </a:rPr>
              <a:t>ca. AD 48</a:t>
            </a:r>
            <a:r>
              <a:rPr lang="en-US" sz="3200" dirty="0"/>
              <a:t>, on his first missionary journey: </a:t>
            </a:r>
            <a:r>
              <a:rPr lang="en-US" sz="3200" b="1" dirty="0">
                <a:solidFill>
                  <a:srgbClr val="0000FF"/>
                </a:solidFill>
                <a:effectLst>
                  <a:outerShdw blurRad="38100" dist="38100" dir="2700000" algn="tl">
                    <a:srgbClr val="000000">
                      <a:alpha val="43137"/>
                    </a:srgbClr>
                  </a:outerShdw>
                </a:effectLst>
              </a:rPr>
              <a:t>“</a:t>
            </a:r>
            <a:r>
              <a:rPr lang="en-US" b="1" dirty="0">
                <a:solidFill>
                  <a:srgbClr val="0000FF"/>
                </a:solidFill>
                <a:effectLst>
                  <a:outerShdw blurRad="38100" dist="38100" dir="2700000" algn="tl">
                    <a:srgbClr val="000000">
                      <a:alpha val="43137"/>
                    </a:srgbClr>
                  </a:outerShdw>
                </a:effectLst>
              </a:rPr>
              <a:t>And as concerning that He </a:t>
            </a:r>
            <a:r>
              <a:rPr lang="en-US" b="1" dirty="0">
                <a:solidFill>
                  <a:srgbClr val="C00000"/>
                </a:solidFill>
                <a:effectLst>
                  <a:outerShdw blurRad="38100" dist="38100" dir="2700000" algn="tl">
                    <a:srgbClr val="000000">
                      <a:alpha val="43137"/>
                    </a:srgbClr>
                  </a:outerShdw>
                </a:effectLst>
              </a:rPr>
              <a:t>[Father God]</a:t>
            </a:r>
            <a:r>
              <a:rPr lang="en-US" b="1" dirty="0">
                <a:solidFill>
                  <a:srgbClr val="0000FF"/>
                </a:solidFill>
                <a:effectLst>
                  <a:outerShdw blurRad="38100" dist="38100" dir="2700000" algn="tl">
                    <a:srgbClr val="000000">
                      <a:alpha val="43137"/>
                    </a:srgbClr>
                  </a:outerShdw>
                </a:effectLst>
              </a:rPr>
              <a:t> raised Him </a:t>
            </a:r>
            <a:r>
              <a:rPr lang="en-US" b="1" dirty="0">
                <a:solidFill>
                  <a:srgbClr val="C00000"/>
                </a:solidFill>
                <a:effectLst>
                  <a:outerShdw blurRad="38100" dist="38100" dir="2700000" algn="tl">
                    <a:srgbClr val="000000">
                      <a:alpha val="43137"/>
                    </a:srgbClr>
                  </a:outerShdw>
                </a:effectLst>
              </a:rPr>
              <a:t>[Jesus]</a:t>
            </a:r>
            <a:r>
              <a:rPr lang="en-US" b="1" dirty="0">
                <a:solidFill>
                  <a:srgbClr val="0000FF"/>
                </a:solidFill>
                <a:effectLst>
                  <a:outerShdw blurRad="38100" dist="38100" dir="2700000" algn="tl">
                    <a:srgbClr val="000000">
                      <a:alpha val="43137"/>
                    </a:srgbClr>
                  </a:outerShdw>
                </a:effectLst>
              </a:rPr>
              <a:t> up from the dead, </a:t>
            </a:r>
            <a:r>
              <a:rPr lang="en-US" b="1" i="1" dirty="0">
                <a:solidFill>
                  <a:srgbClr val="0000FF"/>
                </a:solidFill>
                <a:effectLst>
                  <a:outerShdw blurRad="38100" dist="38100" dir="2700000" algn="tl">
                    <a:srgbClr val="000000">
                      <a:alpha val="43137"/>
                    </a:srgbClr>
                  </a:outerShdw>
                </a:effectLst>
              </a:rPr>
              <a:t>now </a:t>
            </a:r>
            <a:r>
              <a:rPr lang="en-US" b="1" dirty="0">
                <a:solidFill>
                  <a:srgbClr val="0000FF"/>
                </a:solidFill>
                <a:effectLst>
                  <a:outerShdw blurRad="38100" dist="38100" dir="2700000" algn="tl">
                    <a:srgbClr val="000000">
                      <a:alpha val="43137"/>
                    </a:srgbClr>
                  </a:outerShdw>
                </a:effectLst>
              </a:rPr>
              <a:t>no more to return to corruption, He </a:t>
            </a:r>
            <a:r>
              <a:rPr lang="en-US" b="1" dirty="0">
                <a:solidFill>
                  <a:srgbClr val="C00000"/>
                </a:solidFill>
                <a:effectLst>
                  <a:outerShdw blurRad="38100" dist="38100" dir="2700000" algn="tl">
                    <a:srgbClr val="000000">
                      <a:alpha val="43137"/>
                    </a:srgbClr>
                  </a:outerShdw>
                </a:effectLst>
              </a:rPr>
              <a:t>[Yahweh]</a:t>
            </a:r>
            <a:r>
              <a:rPr lang="en-US" b="1" dirty="0">
                <a:solidFill>
                  <a:srgbClr val="0000FF"/>
                </a:solidFill>
                <a:effectLst>
                  <a:outerShdw blurRad="38100" dist="38100" dir="2700000" algn="tl">
                    <a:srgbClr val="000000">
                      <a:alpha val="43137"/>
                    </a:srgbClr>
                  </a:outerShdw>
                </a:effectLst>
              </a:rPr>
              <a:t> said on this wise, I will give you </a:t>
            </a:r>
            <a:r>
              <a:rPr lang="en-US" b="1" u="sng" dirty="0">
                <a:solidFill>
                  <a:srgbClr val="0000FF"/>
                </a:solidFill>
                <a:effectLst>
                  <a:outerShdw blurRad="38100" dist="38100" dir="2700000" algn="tl">
                    <a:srgbClr val="000000">
                      <a:alpha val="43137"/>
                    </a:srgbClr>
                  </a:outerShdw>
                </a:effectLst>
              </a:rPr>
              <a:t>the sure mercies of David</a:t>
            </a:r>
            <a:r>
              <a:rPr lang="en-US" b="1" dirty="0">
                <a:solidFill>
                  <a:srgbClr val="0000FF"/>
                </a:solidFill>
                <a:effectLst>
                  <a:outerShdw blurRad="38100" dist="38100" dir="2700000" algn="tl">
                    <a:srgbClr val="000000">
                      <a:alpha val="43137"/>
                    </a:srgbClr>
                  </a:outerShdw>
                </a:effectLst>
              </a:rPr>
              <a:t>.” </a:t>
            </a:r>
            <a:r>
              <a:rPr lang="en-US" dirty="0"/>
              <a:t>(</a:t>
            </a:r>
            <a:r>
              <a:rPr lang="en-US" b="1" dirty="0">
                <a:solidFill>
                  <a:srgbClr val="C00000"/>
                </a:solidFill>
                <a:effectLst>
                  <a:outerShdw blurRad="38100" dist="38100" dir="2700000" algn="tl">
                    <a:srgbClr val="000000">
                      <a:alpha val="43137"/>
                    </a:srgbClr>
                  </a:outerShdw>
                </a:effectLst>
              </a:rPr>
              <a:t>Acts 13:34 </a:t>
            </a:r>
            <a:r>
              <a:rPr lang="en-US" dirty="0"/>
              <a:t>KJV) In this same message, </a:t>
            </a:r>
            <a:r>
              <a:rPr lang="en-US" b="1" dirty="0">
                <a:solidFill>
                  <a:srgbClr val="C00000"/>
                </a:solidFill>
                <a:effectLst>
                  <a:outerShdw blurRad="38100" dist="38100" dir="2700000" algn="tl">
                    <a:srgbClr val="000000">
                      <a:alpha val="43137"/>
                    </a:srgbClr>
                  </a:outerShdw>
                </a:effectLst>
              </a:rPr>
              <a:t>Acts 13:22</a:t>
            </a:r>
            <a:r>
              <a:rPr lang="en-US" dirty="0"/>
              <a:t>, Paul mentioned David as </a:t>
            </a:r>
            <a:r>
              <a:rPr lang="en-US" b="1" dirty="0">
                <a:solidFill>
                  <a:srgbClr val="FFFF00"/>
                </a:solidFill>
                <a:effectLst>
                  <a:outerShdw blurRad="38100" dist="38100" dir="2700000" algn="tl">
                    <a:srgbClr val="000000">
                      <a:alpha val="43137"/>
                    </a:srgbClr>
                  </a:outerShdw>
                </a:effectLst>
                <a:highlight>
                  <a:srgbClr val="800000"/>
                </a:highlight>
              </a:rPr>
              <a:t>“a man after God’s own heart,”</a:t>
            </a:r>
            <a:r>
              <a:rPr lang="en-US" b="1" dirty="0">
                <a:effectLst>
                  <a:outerShdw blurRad="38100" dist="38100" dir="2700000" algn="tl">
                    <a:srgbClr val="000000">
                      <a:alpha val="43137"/>
                    </a:srgbClr>
                  </a:outerShdw>
                </a:effectLst>
              </a:rPr>
              <a:t> </a:t>
            </a:r>
            <a:r>
              <a:rPr lang="en-US" dirty="0"/>
              <a:t>a reference to </a:t>
            </a:r>
            <a:r>
              <a:rPr lang="en-US" b="1" dirty="0">
                <a:solidFill>
                  <a:srgbClr val="C00000"/>
                </a:solidFill>
                <a:effectLst>
                  <a:outerShdw blurRad="38100" dist="38100" dir="2700000" algn="tl">
                    <a:srgbClr val="000000">
                      <a:alpha val="43137"/>
                    </a:srgbClr>
                  </a:outerShdw>
                </a:effectLst>
              </a:rPr>
              <a:t>1 Sam. 13:14</a:t>
            </a:r>
            <a:r>
              <a:rPr lang="en-US" dirty="0"/>
              <a:t>.</a:t>
            </a:r>
            <a:endParaRPr lang="en-US" sz="3200" dirty="0"/>
          </a:p>
        </p:txBody>
      </p:sp>
    </p:spTree>
    <p:extLst>
      <p:ext uri="{BB962C8B-B14F-4D97-AF65-F5344CB8AC3E}">
        <p14:creationId xmlns:p14="http://schemas.microsoft.com/office/powerpoint/2010/main" val="31071144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365126"/>
            <a:ext cx="12470860" cy="928654"/>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sp>
        <p:nvSpPr>
          <p:cNvPr id="3" name="Content Placeholder 2">
            <a:extLst>
              <a:ext uri="{FF2B5EF4-FFF2-40B4-BE49-F238E27FC236}">
                <a16:creationId xmlns:a16="http://schemas.microsoft.com/office/drawing/2014/main" id="{F02DAFEF-F781-408C-88FD-85476AF601E2}"/>
              </a:ext>
            </a:extLst>
          </p:cNvPr>
          <p:cNvSpPr>
            <a:spLocks noGrp="1"/>
          </p:cNvSpPr>
          <p:nvPr>
            <p:ph idx="1"/>
          </p:nvPr>
        </p:nvSpPr>
        <p:spPr>
          <a:xfrm>
            <a:off x="350196" y="1634246"/>
            <a:ext cx="11912329" cy="4727542"/>
          </a:xfrm>
        </p:spPr>
        <p:txBody>
          <a:bodyPr>
            <a:normAutofit/>
          </a:bodyPr>
          <a:lstStyle/>
          <a:p>
            <a:pPr marL="0" indent="0">
              <a:buNone/>
            </a:pPr>
            <a:r>
              <a:rPr lang="en-US" sz="3600" dirty="0"/>
              <a:t>3. Jesus used David’s </a:t>
            </a:r>
            <a:r>
              <a:rPr lang="en-US" sz="3600" b="1" dirty="0">
                <a:solidFill>
                  <a:srgbClr val="C00000"/>
                </a:solidFill>
                <a:effectLst>
                  <a:outerShdw blurRad="38100" dist="38100" dir="2700000" algn="tl">
                    <a:srgbClr val="000000">
                      <a:alpha val="43137"/>
                    </a:srgbClr>
                  </a:outerShdw>
                </a:effectLst>
              </a:rPr>
              <a:t>Psalm 110</a:t>
            </a:r>
            <a:r>
              <a:rPr lang="en-US" sz="3600" dirty="0"/>
              <a:t> to confound the scribes who denied Him: And Jesus </a:t>
            </a:r>
            <a:r>
              <a:rPr lang="en-US" sz="3600" i="1" dirty="0"/>
              <a:t>began </a:t>
            </a:r>
            <a:r>
              <a:rPr lang="en-US" sz="3600" dirty="0"/>
              <a:t>to say, as He taught in the temple, "How </a:t>
            </a:r>
            <a:r>
              <a:rPr lang="en-US" sz="3600" i="1" dirty="0"/>
              <a:t>is it that </a:t>
            </a:r>
            <a:r>
              <a:rPr lang="en-US" sz="3600" dirty="0"/>
              <a:t>the scribes say that </a:t>
            </a:r>
            <a:r>
              <a:rPr lang="en-US" sz="3600" b="1" dirty="0">
                <a:solidFill>
                  <a:srgbClr val="FFFF00"/>
                </a:solidFill>
                <a:effectLst>
                  <a:outerShdw blurRad="38100" dist="38100" dir="2700000" algn="tl">
                    <a:srgbClr val="000000">
                      <a:alpha val="43137"/>
                    </a:srgbClr>
                  </a:outerShdw>
                </a:effectLst>
                <a:highlight>
                  <a:srgbClr val="800000"/>
                </a:highlight>
              </a:rPr>
              <a:t>the Christ is the son of David</a:t>
            </a:r>
            <a:r>
              <a:rPr lang="en-US" sz="3600" dirty="0"/>
              <a:t>? </a:t>
            </a:r>
            <a:r>
              <a:rPr lang="en-US" sz="3600" u="sng" dirty="0">
                <a:solidFill>
                  <a:srgbClr val="0000FF"/>
                </a:solidFill>
                <a:effectLst>
                  <a:outerShdw blurRad="38100" dist="38100" dir="2700000" algn="tl">
                    <a:srgbClr val="000000">
                      <a:alpha val="43137"/>
                    </a:srgbClr>
                  </a:outerShdw>
                </a:effectLst>
              </a:rPr>
              <a:t>David</a:t>
            </a:r>
            <a:r>
              <a:rPr lang="en-US" sz="3600" dirty="0"/>
              <a:t> himself said in the Holy Spirit, </a:t>
            </a:r>
            <a:r>
              <a:rPr lang="en-US" sz="3600" u="sng" dirty="0">
                <a:solidFill>
                  <a:srgbClr val="0000FF"/>
                </a:solidFill>
                <a:effectLst>
                  <a:outerShdw blurRad="38100" dist="38100" dir="2700000" algn="tl">
                    <a:srgbClr val="000000">
                      <a:alpha val="43137"/>
                    </a:srgbClr>
                  </a:outerShdw>
                </a:effectLst>
              </a:rPr>
              <a:t>The LORD</a:t>
            </a:r>
            <a:r>
              <a:rPr lang="en-US" sz="3600" dirty="0">
                <a:solidFill>
                  <a:srgbClr val="0000FF"/>
                </a:solidFill>
                <a:effectLst>
                  <a:outerShdw blurRad="38100" dist="38100" dir="2700000" algn="tl">
                    <a:srgbClr val="000000">
                      <a:alpha val="43137"/>
                    </a:srgbClr>
                  </a:outerShdw>
                </a:effectLst>
              </a:rPr>
              <a:t> says to </a:t>
            </a:r>
            <a:r>
              <a:rPr lang="en-US" sz="3600" u="sng" dirty="0">
                <a:solidFill>
                  <a:srgbClr val="0000FF"/>
                </a:solidFill>
                <a:effectLst>
                  <a:outerShdw blurRad="38100" dist="38100" dir="2700000" algn="tl">
                    <a:srgbClr val="000000">
                      <a:alpha val="43137"/>
                    </a:srgbClr>
                  </a:outerShdw>
                </a:effectLst>
              </a:rPr>
              <a:t>my Lord</a:t>
            </a:r>
            <a:r>
              <a:rPr lang="en-US" sz="3600" dirty="0">
                <a:solidFill>
                  <a:srgbClr val="0000FF"/>
                </a:solidFill>
                <a:effectLst>
                  <a:outerShdw blurRad="38100" dist="38100" dir="2700000" algn="tl">
                    <a:srgbClr val="000000">
                      <a:alpha val="43137"/>
                    </a:srgbClr>
                  </a:outerShdw>
                </a:effectLst>
              </a:rPr>
              <a:t>: “Sit at My right hand Until I make Your enemies a footstool for Your feet.” (Ps. 110:1 NAU) ’”</a:t>
            </a:r>
            <a:r>
              <a:rPr lang="en-US" sz="3600" dirty="0"/>
              <a:t> </a:t>
            </a:r>
            <a:r>
              <a:rPr lang="en-US" sz="3600" baseline="30000" dirty="0"/>
              <a:t>37</a:t>
            </a:r>
            <a:r>
              <a:rPr lang="en-US" sz="3600" dirty="0"/>
              <a:t> "David himself calls Him 'Lord'; so in what sense is He </a:t>
            </a:r>
            <a:r>
              <a:rPr lang="en-US" sz="3600" b="1" dirty="0">
                <a:solidFill>
                  <a:srgbClr val="C00000"/>
                </a:solidFill>
                <a:effectLst>
                  <a:outerShdw blurRad="38100" dist="38100" dir="2700000" algn="tl">
                    <a:srgbClr val="000000">
                      <a:alpha val="43137"/>
                    </a:srgbClr>
                  </a:outerShdw>
                </a:effectLst>
              </a:rPr>
              <a:t>[Messiah]</a:t>
            </a:r>
            <a:r>
              <a:rPr lang="en-US" sz="3600" dirty="0"/>
              <a:t> his son?" And the large crowd </a:t>
            </a:r>
            <a:r>
              <a:rPr lang="en-US" sz="3600" baseline="30000" dirty="0"/>
              <a:t>1</a:t>
            </a:r>
            <a:r>
              <a:rPr lang="en-US" sz="3600" dirty="0"/>
              <a:t>enjoyed listening to Him.</a:t>
            </a:r>
          </a:p>
          <a:p>
            <a:pPr marL="0" indent="0">
              <a:buNone/>
            </a:pPr>
            <a:r>
              <a:rPr lang="en-US" sz="3600" dirty="0"/>
              <a:t>(</a:t>
            </a:r>
            <a:r>
              <a:rPr lang="en-US" sz="3600" b="1" dirty="0">
                <a:solidFill>
                  <a:srgbClr val="C00000"/>
                </a:solidFill>
                <a:effectLst>
                  <a:outerShdw blurRad="38100" dist="38100" dir="2700000" algn="tl">
                    <a:srgbClr val="000000">
                      <a:alpha val="43137"/>
                    </a:srgbClr>
                  </a:outerShdw>
                </a:effectLst>
                <a:highlight>
                  <a:srgbClr val="FFFF00"/>
                </a:highlight>
              </a:rPr>
              <a:t>Mk. 12:35-37 </a:t>
            </a:r>
            <a:r>
              <a:rPr lang="en-US" sz="3600" dirty="0"/>
              <a:t>NAU)</a:t>
            </a:r>
            <a:endParaRPr lang="en-US" sz="4400" b="1" dirty="0"/>
          </a:p>
        </p:txBody>
      </p:sp>
    </p:spTree>
    <p:extLst>
      <p:ext uri="{BB962C8B-B14F-4D97-AF65-F5344CB8AC3E}">
        <p14:creationId xmlns:p14="http://schemas.microsoft.com/office/powerpoint/2010/main" val="25639831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365126"/>
            <a:ext cx="12470860" cy="928654"/>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sp>
        <p:nvSpPr>
          <p:cNvPr id="3" name="Content Placeholder 2">
            <a:extLst>
              <a:ext uri="{FF2B5EF4-FFF2-40B4-BE49-F238E27FC236}">
                <a16:creationId xmlns:a16="http://schemas.microsoft.com/office/drawing/2014/main" id="{F02DAFEF-F781-408C-88FD-85476AF601E2}"/>
              </a:ext>
            </a:extLst>
          </p:cNvPr>
          <p:cNvSpPr>
            <a:spLocks noGrp="1"/>
          </p:cNvSpPr>
          <p:nvPr>
            <p:ph idx="1"/>
          </p:nvPr>
        </p:nvSpPr>
        <p:spPr>
          <a:xfrm>
            <a:off x="350196" y="1634246"/>
            <a:ext cx="11912329" cy="4727542"/>
          </a:xfrm>
        </p:spPr>
        <p:txBody>
          <a:bodyPr>
            <a:normAutofit/>
          </a:bodyPr>
          <a:lstStyle/>
          <a:p>
            <a:pPr marL="0" indent="0">
              <a:buNone/>
            </a:pPr>
            <a:r>
              <a:rPr lang="en-US" sz="3600" dirty="0"/>
              <a:t>4. The Triumphal Entry into Jerusalem: </a:t>
            </a:r>
            <a:r>
              <a:rPr lang="en-US" sz="4400" dirty="0">
                <a:solidFill>
                  <a:srgbClr val="0000FF"/>
                </a:solidFill>
                <a:effectLst>
                  <a:outerShdw blurRad="38100" dist="38100" dir="2700000" algn="tl">
                    <a:srgbClr val="000000">
                      <a:alpha val="43137"/>
                    </a:srgbClr>
                  </a:outerShdw>
                </a:effectLst>
              </a:rPr>
              <a:t>“</a:t>
            </a:r>
            <a:r>
              <a:rPr lang="en-US" sz="3600" dirty="0">
                <a:solidFill>
                  <a:srgbClr val="0000FF"/>
                </a:solidFill>
                <a:effectLst>
                  <a:outerShdw blurRad="38100" dist="38100" dir="2700000" algn="tl">
                    <a:srgbClr val="000000">
                      <a:alpha val="43137"/>
                    </a:srgbClr>
                  </a:outerShdw>
                </a:effectLst>
              </a:rPr>
              <a:t>The crowds going ahead of Him, and those who followed, were shouting, "</a:t>
            </a:r>
            <a:r>
              <a:rPr lang="en-US" sz="3600" dirty="0">
                <a:solidFill>
                  <a:srgbClr val="0000FF"/>
                </a:solidFill>
                <a:effectLst>
                  <a:outerShdw blurRad="38100" dist="38100" dir="2700000" algn="tl">
                    <a:srgbClr val="000000">
                      <a:alpha val="43137"/>
                    </a:srgbClr>
                  </a:outerShdw>
                </a:effectLst>
                <a:highlight>
                  <a:srgbClr val="FFFF00"/>
                </a:highlight>
              </a:rPr>
              <a:t>Hosanna to the Son of David</a:t>
            </a:r>
            <a:r>
              <a:rPr lang="en-US" sz="3600" dirty="0">
                <a:solidFill>
                  <a:srgbClr val="0000FF"/>
                </a:solidFill>
                <a:effectLst>
                  <a:outerShdw blurRad="38100" dist="38100" dir="2700000" algn="tl">
                    <a:srgbClr val="000000">
                      <a:alpha val="43137"/>
                    </a:srgbClr>
                  </a:outerShdw>
                </a:effectLst>
              </a:rPr>
              <a:t>; </a:t>
            </a:r>
            <a:r>
              <a:rPr lang="en-US" sz="3600" dirty="0">
                <a:solidFill>
                  <a:srgbClr val="0000FF"/>
                </a:solidFill>
                <a:effectLst>
                  <a:outerShdw blurRad="38100" dist="38100" dir="2700000" algn="tl">
                    <a:srgbClr val="000000">
                      <a:alpha val="43137"/>
                    </a:srgbClr>
                  </a:outerShdw>
                </a:effectLst>
                <a:highlight>
                  <a:srgbClr val="FFFF00"/>
                </a:highlight>
              </a:rPr>
              <a:t>BLESSED IS HE WHO COMES </a:t>
            </a:r>
            <a:r>
              <a:rPr lang="en-US" sz="3600" u="sng" dirty="0">
                <a:solidFill>
                  <a:srgbClr val="0000FF"/>
                </a:solidFill>
                <a:effectLst>
                  <a:outerShdw blurRad="38100" dist="38100" dir="2700000" algn="tl">
                    <a:srgbClr val="000000">
                      <a:alpha val="43137"/>
                    </a:srgbClr>
                  </a:outerShdw>
                </a:effectLst>
                <a:highlight>
                  <a:srgbClr val="FFFF00"/>
                </a:highlight>
              </a:rPr>
              <a:t>IN THE NAME OF THE LORD</a:t>
            </a:r>
            <a:r>
              <a:rPr lang="en-US" sz="3600" dirty="0">
                <a:solidFill>
                  <a:srgbClr val="0000FF"/>
                </a:solidFill>
                <a:effectLst>
                  <a:outerShdw blurRad="38100" dist="38100" dir="2700000" algn="tl">
                    <a:srgbClr val="000000">
                      <a:alpha val="43137"/>
                    </a:srgbClr>
                  </a:outerShdw>
                </a:effectLst>
              </a:rPr>
              <a:t>; Hosanna in the highest!” When He had entered Jerusalem, all the city was stirred, saying, “</a:t>
            </a:r>
            <a:r>
              <a:rPr lang="en-US" sz="3600" u="sng" dirty="0">
                <a:solidFill>
                  <a:srgbClr val="C00000"/>
                </a:solidFill>
                <a:effectLst>
                  <a:outerShdw blurRad="38100" dist="38100" dir="2700000" algn="tl">
                    <a:srgbClr val="000000">
                      <a:alpha val="43137"/>
                    </a:srgbClr>
                  </a:outerShdw>
                </a:effectLst>
                <a:uFill>
                  <a:solidFill>
                    <a:srgbClr val="C00000"/>
                  </a:solidFill>
                </a:uFill>
              </a:rPr>
              <a:t>Who is this</a:t>
            </a:r>
            <a:r>
              <a:rPr lang="en-US" sz="3600" dirty="0">
                <a:solidFill>
                  <a:srgbClr val="0000FF"/>
                </a:solidFill>
                <a:effectLst>
                  <a:outerShdw blurRad="38100" dist="38100" dir="2700000" algn="tl">
                    <a:srgbClr val="000000">
                      <a:alpha val="43137"/>
                    </a:srgbClr>
                  </a:outerShdw>
                </a:effectLst>
              </a:rPr>
              <a:t>?”</a:t>
            </a:r>
          </a:p>
          <a:p>
            <a:pPr marL="0" indent="0">
              <a:buNone/>
            </a:pPr>
            <a:r>
              <a:rPr lang="en-US" sz="3600" dirty="0">
                <a:solidFill>
                  <a:srgbClr val="0000FF"/>
                </a:solidFill>
                <a:effectLst>
                  <a:outerShdw blurRad="38100" dist="38100" dir="2700000" algn="tl">
                    <a:srgbClr val="000000">
                      <a:alpha val="43137"/>
                    </a:srgbClr>
                  </a:outerShdw>
                </a:effectLst>
              </a:rPr>
              <a:t> </a:t>
            </a:r>
            <a:r>
              <a:rPr lang="en-US" sz="3600" baseline="30000" dirty="0">
                <a:solidFill>
                  <a:srgbClr val="0000FF"/>
                </a:solidFill>
                <a:effectLst>
                  <a:outerShdw blurRad="38100" dist="38100" dir="2700000" algn="tl">
                    <a:srgbClr val="000000">
                      <a:alpha val="43137"/>
                    </a:srgbClr>
                  </a:outerShdw>
                </a:effectLst>
              </a:rPr>
              <a:t>11</a:t>
            </a:r>
            <a:r>
              <a:rPr lang="en-US" sz="3600" dirty="0">
                <a:solidFill>
                  <a:srgbClr val="0000FF"/>
                </a:solidFill>
                <a:effectLst>
                  <a:outerShdw blurRad="38100" dist="38100" dir="2700000" algn="tl">
                    <a:srgbClr val="000000">
                      <a:alpha val="43137"/>
                    </a:srgbClr>
                  </a:outerShdw>
                </a:effectLst>
              </a:rPr>
              <a:t> And the crowds were saying, “</a:t>
            </a:r>
            <a:r>
              <a:rPr lang="en-US" sz="3600" u="sng" dirty="0">
                <a:solidFill>
                  <a:srgbClr val="0000FF"/>
                </a:solidFill>
                <a:effectLst>
                  <a:outerShdw blurRad="38100" dist="38100" dir="2700000" algn="tl">
                    <a:srgbClr val="000000">
                      <a:alpha val="43137"/>
                    </a:srgbClr>
                  </a:outerShdw>
                </a:effectLst>
                <a:uFill>
                  <a:solidFill>
                    <a:srgbClr val="C00000"/>
                  </a:solidFill>
                </a:uFill>
              </a:rPr>
              <a:t>This is the prophet Jesus</a:t>
            </a:r>
            <a:r>
              <a:rPr lang="en-US" sz="3600" dirty="0">
                <a:solidFill>
                  <a:srgbClr val="0000FF"/>
                </a:solidFill>
                <a:effectLst>
                  <a:outerShdw blurRad="38100" dist="38100" dir="2700000" algn="tl">
                    <a:srgbClr val="000000">
                      <a:alpha val="43137"/>
                    </a:srgbClr>
                  </a:outerShdw>
                </a:effectLst>
                <a:uFill>
                  <a:solidFill>
                    <a:srgbClr val="C00000"/>
                  </a:solidFill>
                </a:uFill>
              </a:rPr>
              <a:t>,</a:t>
            </a:r>
            <a:r>
              <a:rPr lang="en-US" sz="3600" u="sng" dirty="0">
                <a:solidFill>
                  <a:srgbClr val="0000FF"/>
                </a:solidFill>
                <a:effectLst>
                  <a:outerShdw blurRad="38100" dist="38100" dir="2700000" algn="tl">
                    <a:srgbClr val="000000">
                      <a:alpha val="43137"/>
                    </a:srgbClr>
                  </a:outerShdw>
                </a:effectLst>
                <a:uFill>
                  <a:solidFill>
                    <a:srgbClr val="C00000"/>
                  </a:solidFill>
                </a:uFill>
              </a:rPr>
              <a:t> from Nazareth in Galilee</a:t>
            </a:r>
            <a:r>
              <a:rPr lang="en-US" sz="3600" dirty="0">
                <a:solidFill>
                  <a:srgbClr val="0000FF"/>
                </a:solidFill>
                <a:effectLst>
                  <a:outerShdw blurRad="38100" dist="38100" dir="2700000" algn="tl">
                    <a:srgbClr val="000000">
                      <a:alpha val="43137"/>
                    </a:srgbClr>
                  </a:outerShdw>
                </a:effectLst>
              </a:rPr>
              <a:t>.” </a:t>
            </a:r>
            <a:r>
              <a:rPr lang="en-US" sz="3600" dirty="0"/>
              <a:t>(</a:t>
            </a:r>
            <a:r>
              <a:rPr lang="en-US" sz="3600" b="1" dirty="0">
                <a:solidFill>
                  <a:srgbClr val="FF0000"/>
                </a:solidFill>
                <a:effectLst>
                  <a:outerShdw blurRad="38100" dist="38100" dir="2700000" algn="tl">
                    <a:srgbClr val="000000">
                      <a:alpha val="43137"/>
                    </a:srgbClr>
                  </a:outerShdw>
                </a:effectLst>
                <a:highlight>
                  <a:srgbClr val="FFFF00"/>
                </a:highlight>
              </a:rPr>
              <a:t>Matt. 21:9-11</a:t>
            </a:r>
            <a:r>
              <a:rPr lang="en-US" sz="3600" b="1" dirty="0">
                <a:solidFill>
                  <a:srgbClr val="FF0000"/>
                </a:solidFill>
                <a:effectLst>
                  <a:outerShdw blurRad="38100" dist="38100" dir="2700000" algn="tl">
                    <a:srgbClr val="000000">
                      <a:alpha val="43137"/>
                    </a:srgbClr>
                  </a:outerShdw>
                </a:effectLst>
              </a:rPr>
              <a:t> </a:t>
            </a:r>
            <a:r>
              <a:rPr lang="en-US" sz="3600" dirty="0"/>
              <a:t>NAU)</a:t>
            </a:r>
            <a:endParaRPr lang="en-US" sz="5400" b="1" dirty="0"/>
          </a:p>
        </p:txBody>
      </p:sp>
      <p:sp>
        <p:nvSpPr>
          <p:cNvPr id="4" name="Rectangle 3">
            <a:extLst>
              <a:ext uri="{FF2B5EF4-FFF2-40B4-BE49-F238E27FC236}">
                <a16:creationId xmlns:a16="http://schemas.microsoft.com/office/drawing/2014/main" id="{1311C13E-D97C-4375-A427-6D8112D89F42}"/>
              </a:ext>
            </a:extLst>
          </p:cNvPr>
          <p:cNvSpPr/>
          <p:nvPr/>
        </p:nvSpPr>
        <p:spPr>
          <a:xfrm>
            <a:off x="2762655" y="2801566"/>
            <a:ext cx="3161490" cy="4669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98029FF-AE40-4E9D-A70F-99D887580039}"/>
              </a:ext>
            </a:extLst>
          </p:cNvPr>
          <p:cNvSpPr/>
          <p:nvPr/>
        </p:nvSpPr>
        <p:spPr>
          <a:xfrm>
            <a:off x="6601837" y="4883285"/>
            <a:ext cx="4507149" cy="4345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6862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365126"/>
            <a:ext cx="12470860" cy="928654"/>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sp>
        <p:nvSpPr>
          <p:cNvPr id="3" name="Content Placeholder 2">
            <a:extLst>
              <a:ext uri="{FF2B5EF4-FFF2-40B4-BE49-F238E27FC236}">
                <a16:creationId xmlns:a16="http://schemas.microsoft.com/office/drawing/2014/main" id="{F02DAFEF-F781-408C-88FD-85476AF601E2}"/>
              </a:ext>
            </a:extLst>
          </p:cNvPr>
          <p:cNvSpPr>
            <a:spLocks noGrp="1"/>
          </p:cNvSpPr>
          <p:nvPr>
            <p:ph idx="1"/>
          </p:nvPr>
        </p:nvSpPr>
        <p:spPr>
          <a:xfrm>
            <a:off x="189470" y="1408670"/>
            <a:ext cx="12073055" cy="4953118"/>
          </a:xfrm>
        </p:spPr>
        <p:txBody>
          <a:bodyPr>
            <a:normAutofit/>
          </a:bodyPr>
          <a:lstStyle/>
          <a:p>
            <a:pPr marL="0" indent="0">
              <a:buNone/>
            </a:pPr>
            <a:r>
              <a:rPr lang="en-US" sz="3600" dirty="0"/>
              <a:t>5. The children in the Temple proclaimed, </a:t>
            </a:r>
            <a:r>
              <a:rPr lang="en-US" sz="3600" dirty="0">
                <a:solidFill>
                  <a:srgbClr val="0000FF"/>
                </a:solidFill>
                <a:effectLst>
                  <a:outerShdw blurRad="38100" dist="38100" dir="2700000" algn="tl">
                    <a:srgbClr val="000000">
                      <a:alpha val="43137"/>
                    </a:srgbClr>
                  </a:outerShdw>
                </a:effectLst>
              </a:rPr>
              <a:t>And the blind and the lame came to him in the temple, and he healed them. But when the chief priests and the scribes saw the wonderful things that he did, </a:t>
            </a:r>
            <a:r>
              <a:rPr lang="en-US" sz="3600" i="1" u="sng" dirty="0">
                <a:solidFill>
                  <a:srgbClr val="0000FF"/>
                </a:solidFill>
                <a:effectLst>
                  <a:outerShdw blurRad="38100" dist="38100" dir="2700000" algn="tl">
                    <a:srgbClr val="000000">
                      <a:alpha val="43137"/>
                    </a:srgbClr>
                  </a:outerShdw>
                </a:effectLst>
              </a:rPr>
              <a:t>and the children crying out in the temple, "Hosanna to the Son of David</a:t>
            </a:r>
            <a:r>
              <a:rPr lang="en-US" sz="3600" dirty="0">
                <a:solidFill>
                  <a:srgbClr val="0000FF"/>
                </a:solidFill>
                <a:effectLst>
                  <a:outerShdw blurRad="38100" dist="38100" dir="2700000" algn="tl">
                    <a:srgbClr val="000000">
                      <a:alpha val="43137"/>
                    </a:srgbClr>
                  </a:outerShdw>
                </a:effectLst>
              </a:rPr>
              <a:t>!" they were indignant, and they said to him, "Do you hear what these are saying?" And Jesus said to them, "Yes; have you never read, "</a:t>
            </a:r>
            <a:r>
              <a:rPr lang="en-US" sz="3600" u="sng" dirty="0">
                <a:solidFill>
                  <a:srgbClr val="0000FF"/>
                </a:solidFill>
                <a:effectLst>
                  <a:outerShdw blurRad="38100" dist="38100" dir="2700000" algn="tl">
                    <a:srgbClr val="000000">
                      <a:alpha val="43137"/>
                    </a:srgbClr>
                  </a:outerShdw>
                </a:effectLst>
                <a:uFill>
                  <a:solidFill>
                    <a:srgbClr val="00B050"/>
                  </a:solidFill>
                </a:uFill>
              </a:rPr>
              <a:t>'Out of the mouth of infants and nursing babies you have prepared praise</a:t>
            </a:r>
            <a:r>
              <a:rPr lang="en-US" sz="3600" dirty="0">
                <a:solidFill>
                  <a:srgbClr val="0000FF"/>
                </a:solidFill>
                <a:effectLst>
                  <a:outerShdw blurRad="38100" dist="38100" dir="2700000" algn="tl">
                    <a:srgbClr val="000000">
                      <a:alpha val="43137"/>
                    </a:srgbClr>
                  </a:outerShdw>
                </a:effectLst>
              </a:rPr>
              <a:t>'?"</a:t>
            </a:r>
          </a:p>
          <a:p>
            <a:pPr marL="0" indent="0">
              <a:buNone/>
            </a:pPr>
            <a:r>
              <a:rPr lang="en-US" sz="3600" dirty="0"/>
              <a:t> (</a:t>
            </a:r>
            <a:r>
              <a:rPr lang="en-US" sz="3600" b="1" dirty="0">
                <a:solidFill>
                  <a:srgbClr val="C00000"/>
                </a:solidFill>
                <a:effectLst>
                  <a:outerShdw blurRad="38100" dist="38100" dir="2700000" algn="tl">
                    <a:srgbClr val="000000">
                      <a:alpha val="43137"/>
                    </a:srgbClr>
                  </a:outerShdw>
                </a:effectLst>
                <a:highlight>
                  <a:srgbClr val="FFFF00"/>
                </a:highlight>
              </a:rPr>
              <a:t>Matt. 21:14-16</a:t>
            </a:r>
            <a:r>
              <a:rPr lang="en-US" sz="3600" b="1" dirty="0">
                <a:effectLst>
                  <a:outerShdw blurRad="38100" dist="38100" dir="2700000" algn="tl">
                    <a:srgbClr val="000000">
                      <a:alpha val="43137"/>
                    </a:srgbClr>
                  </a:outerShdw>
                </a:effectLst>
              </a:rPr>
              <a:t> </a:t>
            </a:r>
            <a:r>
              <a:rPr lang="en-US" sz="3600" dirty="0"/>
              <a:t>ESV)</a:t>
            </a:r>
            <a:endParaRPr lang="en-US" sz="4400" b="1" dirty="0"/>
          </a:p>
        </p:txBody>
      </p:sp>
    </p:spTree>
    <p:extLst>
      <p:ext uri="{BB962C8B-B14F-4D97-AF65-F5344CB8AC3E}">
        <p14:creationId xmlns:p14="http://schemas.microsoft.com/office/powerpoint/2010/main" val="39971757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365126"/>
            <a:ext cx="12470860" cy="928654"/>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sp>
        <p:nvSpPr>
          <p:cNvPr id="3" name="Content Placeholder 2">
            <a:extLst>
              <a:ext uri="{FF2B5EF4-FFF2-40B4-BE49-F238E27FC236}">
                <a16:creationId xmlns:a16="http://schemas.microsoft.com/office/drawing/2014/main" id="{F02DAFEF-F781-408C-88FD-85476AF601E2}"/>
              </a:ext>
            </a:extLst>
          </p:cNvPr>
          <p:cNvSpPr>
            <a:spLocks noGrp="1"/>
          </p:cNvSpPr>
          <p:nvPr>
            <p:ph idx="1"/>
          </p:nvPr>
        </p:nvSpPr>
        <p:spPr>
          <a:xfrm>
            <a:off x="107092" y="1634246"/>
            <a:ext cx="12155433" cy="5223754"/>
          </a:xfrm>
        </p:spPr>
        <p:txBody>
          <a:bodyPr>
            <a:normAutofit lnSpcReduction="10000"/>
          </a:bodyPr>
          <a:lstStyle/>
          <a:p>
            <a:pPr marL="0" indent="0">
              <a:buNone/>
            </a:pPr>
            <a:r>
              <a:rPr lang="en-US" sz="3600" dirty="0"/>
              <a:t>6. </a:t>
            </a:r>
            <a:r>
              <a:rPr lang="en-US" sz="3600" u="sng" dirty="0"/>
              <a:t>The infirmed, like blind Bartimaeus</a:t>
            </a:r>
            <a:r>
              <a:rPr lang="en-US" sz="3600" b="1" u="sng" dirty="0">
                <a:solidFill>
                  <a:srgbClr val="FFFF00"/>
                </a:solidFill>
                <a:effectLst>
                  <a:outerShdw blurRad="38100" dist="38100" dir="2700000" algn="tl">
                    <a:srgbClr val="000000">
                      <a:alpha val="43137"/>
                    </a:srgbClr>
                  </a:outerShdw>
                </a:effectLst>
                <a:highlight>
                  <a:srgbClr val="800000"/>
                </a:highlight>
              </a:rPr>
              <a:t>*</a:t>
            </a:r>
            <a:r>
              <a:rPr lang="en-US" sz="3600" u="sng" dirty="0"/>
              <a:t>, addressed Jesus as the Son of David</a:t>
            </a:r>
            <a:r>
              <a:rPr lang="en-US" sz="3600" dirty="0"/>
              <a:t>: </a:t>
            </a:r>
            <a:r>
              <a:rPr lang="en-US" sz="3500" dirty="0"/>
              <a:t>And he cried out, “</a:t>
            </a:r>
            <a:r>
              <a:rPr lang="en-US" sz="3500" b="1" dirty="0">
                <a:solidFill>
                  <a:srgbClr val="0000FF"/>
                </a:solidFill>
                <a:effectLst>
                  <a:outerShdw blurRad="38100" dist="38100" dir="2700000" algn="tl">
                    <a:srgbClr val="000000">
                      <a:alpha val="43137"/>
                    </a:srgbClr>
                  </a:outerShdw>
                </a:effectLst>
              </a:rPr>
              <a:t>Jesus, Son of David</a:t>
            </a:r>
            <a:r>
              <a:rPr lang="en-US" sz="3500" dirty="0"/>
              <a:t>, have mercy on me!” And those who were in front rebuked him, telling him to be silent. But he cried out all the more, "</a:t>
            </a:r>
            <a:r>
              <a:rPr lang="en-US" sz="3500" b="1" dirty="0">
                <a:solidFill>
                  <a:srgbClr val="0000FF"/>
                </a:solidFill>
                <a:effectLst>
                  <a:outerShdw blurRad="38100" dist="38100" dir="2700000" algn="tl">
                    <a:srgbClr val="000000">
                      <a:alpha val="43137"/>
                    </a:srgbClr>
                  </a:outerShdw>
                </a:effectLst>
              </a:rPr>
              <a:t>Son of David</a:t>
            </a:r>
            <a:r>
              <a:rPr lang="en-US" sz="3500" dirty="0"/>
              <a:t>, have mercy on me!” And Jesus stopped and commanded him to be brought to Him. And when he came near, He asked him, “What do you want Me to do for you?” He said, “Lord, let me recover my sight.” And Jesus said to him, “Recover your sight; your faith has made you well.” And immediately he recovered his sight and followed Him, glorifying God. And all the people, when they saw it, gave praise to God.  (</a:t>
            </a:r>
            <a:r>
              <a:rPr lang="en-US" sz="3500" b="1" dirty="0">
                <a:solidFill>
                  <a:srgbClr val="C00000"/>
                </a:solidFill>
                <a:effectLst>
                  <a:outerShdw blurRad="38100" dist="38100" dir="2700000" algn="tl">
                    <a:srgbClr val="000000">
                      <a:alpha val="43137"/>
                    </a:srgbClr>
                  </a:outerShdw>
                </a:effectLst>
                <a:highlight>
                  <a:srgbClr val="FFFF00"/>
                </a:highlight>
              </a:rPr>
              <a:t>Lk. 18:38-43 </a:t>
            </a:r>
            <a:r>
              <a:rPr lang="en-US" sz="3500" dirty="0"/>
              <a:t>ESV) 		</a:t>
            </a:r>
            <a:r>
              <a:rPr lang="en-US" b="1" dirty="0">
                <a:solidFill>
                  <a:srgbClr val="C00000"/>
                </a:solidFill>
                <a:effectLst>
                  <a:outerShdw blurRad="38100" dist="38100" dir="2700000" algn="tl">
                    <a:srgbClr val="000000">
                      <a:alpha val="43137"/>
                    </a:srgbClr>
                  </a:outerShdw>
                </a:effectLst>
              </a:rPr>
              <a:t>*</a:t>
            </a:r>
            <a:r>
              <a:rPr lang="en-US" sz="2400" b="1" u="sng" dirty="0">
                <a:solidFill>
                  <a:srgbClr val="C00000"/>
                </a:solidFill>
                <a:effectLst>
                  <a:outerShdw blurRad="38100" dist="38100" dir="2700000" algn="tl">
                    <a:srgbClr val="000000">
                      <a:alpha val="43137"/>
                    </a:srgbClr>
                  </a:outerShdw>
                </a:effectLst>
              </a:rPr>
              <a:t>Bartimaeus, name appears in Mark 10:46</a:t>
            </a:r>
            <a:endParaRPr lang="en-US" sz="5200" b="1" dirty="0">
              <a:solidFill>
                <a:srgbClr val="C00000"/>
              </a:solidFill>
            </a:endParaRPr>
          </a:p>
        </p:txBody>
      </p:sp>
    </p:spTree>
    <p:extLst>
      <p:ext uri="{BB962C8B-B14F-4D97-AF65-F5344CB8AC3E}">
        <p14:creationId xmlns:p14="http://schemas.microsoft.com/office/powerpoint/2010/main" val="31624815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FD424-EC06-452B-8A50-A7E43251AB76}"/>
              </a:ext>
            </a:extLst>
          </p:cNvPr>
          <p:cNvSpPr>
            <a:spLocks noGrp="1"/>
          </p:cNvSpPr>
          <p:nvPr>
            <p:ph type="title"/>
          </p:nvPr>
        </p:nvSpPr>
        <p:spPr>
          <a:xfrm>
            <a:off x="-155643" y="365126"/>
            <a:ext cx="12470860" cy="928654"/>
          </a:xfrm>
          <a:ln w="381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	The Quest FULFILLED: Jesus, the Son of David…</a:t>
            </a:r>
          </a:p>
        </p:txBody>
      </p:sp>
      <p:sp>
        <p:nvSpPr>
          <p:cNvPr id="3" name="Content Placeholder 2">
            <a:extLst>
              <a:ext uri="{FF2B5EF4-FFF2-40B4-BE49-F238E27FC236}">
                <a16:creationId xmlns:a16="http://schemas.microsoft.com/office/drawing/2014/main" id="{F02DAFEF-F781-408C-88FD-85476AF601E2}"/>
              </a:ext>
            </a:extLst>
          </p:cNvPr>
          <p:cNvSpPr>
            <a:spLocks noGrp="1"/>
          </p:cNvSpPr>
          <p:nvPr>
            <p:ph idx="1"/>
          </p:nvPr>
        </p:nvSpPr>
        <p:spPr>
          <a:xfrm>
            <a:off x="107092" y="1634246"/>
            <a:ext cx="12155433" cy="5223754"/>
          </a:xfrm>
        </p:spPr>
        <p:txBody>
          <a:bodyPr>
            <a:normAutofit lnSpcReduction="10000"/>
          </a:bodyPr>
          <a:lstStyle/>
          <a:p>
            <a:pPr marL="0" indent="0">
              <a:buNone/>
            </a:pPr>
            <a:r>
              <a:rPr lang="en-US" sz="3600" dirty="0"/>
              <a:t>7. </a:t>
            </a:r>
            <a:r>
              <a:rPr lang="en-US" sz="3600" u="sng" dirty="0"/>
              <a:t>A Canaanite woman addressed Jesus as </a:t>
            </a:r>
            <a:r>
              <a:rPr lang="en-US" sz="3600" i="1" u="sng" dirty="0">
                <a:solidFill>
                  <a:srgbClr val="0000FF"/>
                </a:solidFill>
                <a:effectLst>
                  <a:outerShdw blurRad="38100" dist="38100" dir="2700000" algn="tl">
                    <a:srgbClr val="000000">
                      <a:alpha val="43137"/>
                    </a:srgbClr>
                  </a:outerShdw>
                </a:effectLst>
              </a:rPr>
              <a:t>Son of David</a:t>
            </a:r>
            <a:r>
              <a:rPr lang="en-US" sz="3600" u="sng" dirty="0"/>
              <a:t> on </a:t>
            </a:r>
            <a:r>
              <a:rPr lang="en-US" sz="3600" dirty="0"/>
              <a:t>	</a:t>
            </a:r>
            <a:r>
              <a:rPr lang="en-US" sz="3600" u="sng" dirty="0"/>
              <a:t>behalf of her very ill daughter</a:t>
            </a:r>
            <a:r>
              <a:rPr lang="en-US" sz="3600" dirty="0"/>
              <a:t> </a:t>
            </a:r>
            <a:r>
              <a:rPr lang="en-US" sz="3500" b="1" dirty="0">
                <a:solidFill>
                  <a:srgbClr val="C00000"/>
                </a:solidFill>
                <a:effectLst>
                  <a:outerShdw blurRad="38100" dist="38100" dir="2700000" algn="tl">
                    <a:srgbClr val="000000">
                      <a:alpha val="43137"/>
                    </a:srgbClr>
                  </a:outerShdw>
                </a:effectLst>
                <a:highlight>
                  <a:srgbClr val="FFFF00"/>
                </a:highlight>
              </a:rPr>
              <a:t>Matt. 15:22-28 </a:t>
            </a:r>
            <a:r>
              <a:rPr lang="en-US" sz="3500" dirty="0"/>
              <a:t>	</a:t>
            </a:r>
          </a:p>
          <a:p>
            <a:pPr marL="0" indent="0">
              <a:buNone/>
            </a:pPr>
            <a:r>
              <a:rPr lang="en-US" sz="3500" dirty="0"/>
              <a:t>8. The Genealogy of Jesus in </a:t>
            </a:r>
            <a:r>
              <a:rPr lang="en-US" sz="3500" b="1" dirty="0">
                <a:solidFill>
                  <a:srgbClr val="C00000"/>
                </a:solidFill>
                <a:effectLst>
                  <a:outerShdw blurRad="38100" dist="38100" dir="2700000" algn="tl">
                    <a:srgbClr val="000000">
                      <a:alpha val="43137"/>
                    </a:srgbClr>
                  </a:outerShdw>
                </a:effectLst>
                <a:highlight>
                  <a:srgbClr val="FFFF00"/>
                </a:highlight>
              </a:rPr>
              <a:t>Matt. 1:2-17</a:t>
            </a:r>
            <a:r>
              <a:rPr lang="en-US" sz="3500" dirty="0"/>
              <a:t> is based on 3 sets of 14 	generations leading from Abraham to David, David to the 	Babylonian Exile, and from the Exile to Jesus Christ. </a:t>
            </a:r>
            <a:r>
              <a:rPr lang="en-US" sz="3500" b="1" dirty="0">
                <a:solidFill>
                  <a:srgbClr val="FFFF00"/>
                </a:solidFill>
                <a:effectLst>
                  <a:outerShdw blurRad="38100" dist="38100" dir="2700000" algn="tl">
                    <a:srgbClr val="000000">
                      <a:alpha val="43137"/>
                    </a:srgbClr>
                  </a:outerShdw>
                </a:effectLst>
                <a:highlight>
                  <a:srgbClr val="800000"/>
                </a:highlight>
              </a:rPr>
              <a:t>The </a:t>
            </a:r>
            <a:r>
              <a:rPr lang="en-US" sz="3500" b="1" dirty="0">
                <a:solidFill>
                  <a:srgbClr val="FFFF00"/>
                </a:solidFill>
                <a:effectLst>
                  <a:outerShdw blurRad="38100" dist="38100" dir="2700000" algn="tl">
                    <a:srgbClr val="000000">
                      <a:alpha val="43137"/>
                    </a:srgbClr>
                  </a:outerShdw>
                </a:effectLst>
              </a:rPr>
              <a:t>	</a:t>
            </a:r>
            <a:r>
              <a:rPr lang="en-US" sz="3500" b="1" dirty="0">
                <a:solidFill>
                  <a:srgbClr val="FFFF00"/>
                </a:solidFill>
                <a:effectLst>
                  <a:outerShdw blurRad="38100" dist="38100" dir="2700000" algn="tl">
                    <a:srgbClr val="000000">
                      <a:alpha val="43137"/>
                    </a:srgbClr>
                  </a:outerShdw>
                </a:effectLst>
                <a:highlight>
                  <a:srgbClr val="800000"/>
                </a:highlight>
              </a:rPr>
              <a:t>number 14</a:t>
            </a:r>
            <a:r>
              <a:rPr lang="en-US" sz="3500" dirty="0"/>
              <a:t> is the gematria of the name “David.”	</a:t>
            </a:r>
          </a:p>
          <a:p>
            <a:pPr marL="0" indent="0">
              <a:buNone/>
            </a:pPr>
            <a:r>
              <a:rPr lang="en-US" sz="3500" dirty="0"/>
              <a:t>9. The only mention of </a:t>
            </a:r>
            <a:r>
              <a:rPr lang="en-US" sz="3500" dirty="0">
                <a:solidFill>
                  <a:srgbClr val="0000FF"/>
                </a:solidFill>
                <a:effectLst>
                  <a:outerShdw blurRad="38100" dist="38100" dir="2700000" algn="tl">
                    <a:srgbClr val="000000">
                      <a:alpha val="43137"/>
                    </a:srgbClr>
                  </a:outerShdw>
                </a:effectLst>
              </a:rPr>
              <a:t>Bethlehem</a:t>
            </a:r>
            <a:r>
              <a:rPr lang="en-US" sz="3500" dirty="0"/>
              <a:t> is in</a:t>
            </a:r>
            <a:r>
              <a:rPr lang="en-US" sz="3500" b="1" dirty="0">
                <a:solidFill>
                  <a:srgbClr val="C00000"/>
                </a:solidFill>
              </a:rPr>
              <a:t> </a:t>
            </a:r>
            <a:r>
              <a:rPr lang="en-US" sz="3500" b="1" dirty="0">
                <a:solidFill>
                  <a:srgbClr val="C00000"/>
                </a:solidFill>
                <a:effectLst>
                  <a:outerShdw blurRad="38100" dist="38100" dir="2700000" algn="tl">
                    <a:srgbClr val="000000">
                      <a:alpha val="43137"/>
                    </a:srgbClr>
                  </a:outerShdw>
                </a:effectLst>
                <a:highlight>
                  <a:srgbClr val="FFFF00"/>
                </a:highlight>
              </a:rPr>
              <a:t>John 7:42</a:t>
            </a:r>
            <a:r>
              <a:rPr lang="en-US" sz="3500" b="1" dirty="0">
                <a:solidFill>
                  <a:srgbClr val="C00000"/>
                </a:solidFill>
              </a:rPr>
              <a:t> </a:t>
            </a:r>
            <a:r>
              <a:rPr lang="en-US" sz="3500" dirty="0"/>
              <a:t>as the birthplace 	of Messiah and as David’s hometown.</a:t>
            </a:r>
          </a:p>
          <a:p>
            <a:pPr marL="0" indent="0">
              <a:buNone/>
            </a:pPr>
            <a:r>
              <a:rPr lang="en-US" sz="3500" dirty="0"/>
              <a:t>10.</a:t>
            </a:r>
            <a:r>
              <a:rPr lang="en-US" sz="3500" b="1" dirty="0">
                <a:solidFill>
                  <a:srgbClr val="C00000"/>
                </a:solidFill>
              </a:rPr>
              <a:t> </a:t>
            </a:r>
            <a:r>
              <a:rPr lang="en-US" sz="3200" dirty="0"/>
              <a:t>Jesus identified Himself as </a:t>
            </a:r>
            <a:r>
              <a:rPr lang="en-US" sz="3200" dirty="0">
                <a:solidFill>
                  <a:srgbClr val="0000FF"/>
                </a:solidFill>
                <a:effectLst>
                  <a:outerShdw blurRad="38100" dist="38100" dir="2700000" algn="tl">
                    <a:srgbClr val="000000">
                      <a:alpha val="43137"/>
                    </a:srgbClr>
                  </a:outerShdw>
                </a:effectLst>
              </a:rPr>
              <a:t>“</a:t>
            </a:r>
            <a:r>
              <a:rPr lang="en-US" sz="3200" i="1" dirty="0">
                <a:solidFill>
                  <a:srgbClr val="0000FF"/>
                </a:solidFill>
                <a:effectLst>
                  <a:outerShdw blurRad="38100" dist="38100" dir="2700000" algn="tl">
                    <a:srgbClr val="000000">
                      <a:alpha val="43137"/>
                    </a:srgbClr>
                  </a:outerShdw>
                </a:effectLst>
              </a:rPr>
              <a:t>the root and the descendant of David, </a:t>
            </a:r>
            <a:r>
              <a:rPr lang="en-US" sz="3200" i="1" baseline="30000" dirty="0">
                <a:solidFill>
                  <a:srgbClr val="0000FF"/>
                </a:solidFill>
                <a:effectLst>
                  <a:outerShdw blurRad="38100" dist="38100" dir="2700000" algn="tl">
                    <a:srgbClr val="000000">
                      <a:alpha val="43137"/>
                    </a:srgbClr>
                  </a:outerShdw>
                </a:effectLst>
              </a:rPr>
              <a:t>	</a:t>
            </a:r>
            <a:r>
              <a:rPr lang="en-US" sz="3200" i="1" dirty="0">
                <a:solidFill>
                  <a:srgbClr val="0000FF"/>
                </a:solidFill>
                <a:effectLst>
                  <a:outerShdw blurRad="38100" dist="38100" dir="2700000" algn="tl">
                    <a:srgbClr val="000000">
                      <a:alpha val="43137"/>
                    </a:srgbClr>
                  </a:outerShdw>
                </a:effectLst>
              </a:rPr>
              <a:t>the bright morning star”</a:t>
            </a:r>
            <a:r>
              <a:rPr lang="en-US" dirty="0"/>
              <a:t> (Rev. 22:16 ESV)</a:t>
            </a:r>
            <a:endParaRPr lang="en-US" sz="5200" b="1" dirty="0">
              <a:solidFill>
                <a:srgbClr val="C00000"/>
              </a:solidFill>
            </a:endParaRPr>
          </a:p>
        </p:txBody>
      </p:sp>
    </p:spTree>
    <p:extLst>
      <p:ext uri="{BB962C8B-B14F-4D97-AF65-F5344CB8AC3E}">
        <p14:creationId xmlns:p14="http://schemas.microsoft.com/office/powerpoint/2010/main" val="2613277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BCD0-27F3-4918-9E30-0AF073C3F08A}"/>
              </a:ext>
            </a:extLst>
          </p:cNvPr>
          <p:cNvSpPr>
            <a:spLocks noGrp="1"/>
          </p:cNvSpPr>
          <p:nvPr>
            <p:ph type="title"/>
          </p:nvPr>
        </p:nvSpPr>
        <p:spPr>
          <a:xfrm>
            <a:off x="-95793" y="440870"/>
            <a:ext cx="12418422" cy="1131027"/>
          </a:xfrm>
          <a:solidFill>
            <a:srgbClr val="A82000"/>
          </a:solidFill>
          <a:ln w="76200">
            <a:solidFill>
              <a:srgbClr val="FFFF00"/>
            </a:solidFill>
          </a:ln>
        </p:spPr>
        <p:txBody>
          <a:bodyPr/>
          <a:lstStyle/>
          <a:p>
            <a:pPr algn="ctr"/>
            <a:r>
              <a:rPr lang="en-US" b="1" i="1" dirty="0">
                <a:solidFill>
                  <a:srgbClr val="FFFF00"/>
                </a:solidFill>
                <a:effectLst>
                  <a:outerShdw blurRad="38100" dist="38100" dir="2700000" algn="tl">
                    <a:srgbClr val="000000">
                      <a:alpha val="43137"/>
                    </a:srgbClr>
                  </a:outerShdw>
                </a:effectLst>
                <a:latin typeface="Bookman Old Style" panose="02050604050505020204" pitchFamily="18" charset="0"/>
              </a:rPr>
              <a:t>Israel’s Two Major Stressors</a:t>
            </a:r>
            <a:endParaRPr lang="en-US" dirty="0">
              <a:solidFill>
                <a:srgbClr val="FFFF00"/>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a:extLst>
              <a:ext uri="{FF2B5EF4-FFF2-40B4-BE49-F238E27FC236}">
                <a16:creationId xmlns:a16="http://schemas.microsoft.com/office/drawing/2014/main" id="{C974EF8A-BDDF-49E8-A54C-FE65B113AA86}"/>
              </a:ext>
            </a:extLst>
          </p:cNvPr>
          <p:cNvSpPr>
            <a:spLocks noGrp="1"/>
          </p:cNvSpPr>
          <p:nvPr>
            <p:ph idx="1"/>
          </p:nvPr>
        </p:nvSpPr>
        <p:spPr>
          <a:xfrm>
            <a:off x="252549" y="1825625"/>
            <a:ext cx="11686902" cy="4810306"/>
          </a:xfrm>
          <a:ln w="57150">
            <a:solidFill>
              <a:srgbClr val="C00000"/>
            </a:solidFill>
          </a:ln>
        </p:spPr>
        <p:txBody>
          <a:bodyPr anchor="ctr">
            <a:normAutofit fontScale="92500" lnSpcReduction="20000"/>
          </a:bodyPr>
          <a:lstStyle/>
          <a:p>
            <a:pPr marL="0" indent="0" algn="ctr">
              <a:buNone/>
            </a:pPr>
            <a:endParaRPr lang="en-US" sz="4400" b="1" dirty="0"/>
          </a:p>
          <a:p>
            <a:pPr marL="0" indent="0" algn="ctr">
              <a:buNone/>
            </a:pPr>
            <a:r>
              <a:rPr lang="en-US" sz="4800" b="1" dirty="0">
                <a:solidFill>
                  <a:srgbClr val="C00000"/>
                </a:solidFill>
                <a:effectLst>
                  <a:outerShdw blurRad="38100" dist="38100" dir="2700000" algn="tl">
                    <a:srgbClr val="000000">
                      <a:alpha val="43137"/>
                    </a:srgbClr>
                  </a:outerShdw>
                </a:effectLst>
              </a:rPr>
              <a:t>Early on, 1 &amp;2 Samuel show Israel to be afflicted both by a) </a:t>
            </a:r>
            <a:r>
              <a:rPr lang="en-US" sz="4800" b="1" u="sng" dirty="0">
                <a:solidFill>
                  <a:srgbClr val="C00000"/>
                </a:solidFill>
                <a:effectLst>
                  <a:outerShdw blurRad="38100" dist="38100" dir="2700000" algn="tl">
                    <a:srgbClr val="000000">
                      <a:alpha val="43137"/>
                    </a:srgbClr>
                  </a:outerShdw>
                </a:effectLst>
              </a:rPr>
              <a:t>the corrupt priesthood in Shiloh</a:t>
            </a:r>
            <a:r>
              <a:rPr lang="en-US" sz="4800" b="1" dirty="0">
                <a:solidFill>
                  <a:srgbClr val="C00000"/>
                </a:solidFill>
                <a:effectLst>
                  <a:outerShdw blurRad="38100" dist="38100" dir="2700000" algn="tl">
                    <a:srgbClr val="000000">
                      <a:alpha val="43137"/>
                    </a:srgbClr>
                  </a:outerShdw>
                </a:effectLst>
              </a:rPr>
              <a:t> </a:t>
            </a:r>
            <a:r>
              <a:rPr lang="en-US" sz="4800" b="1" dirty="0">
                <a:solidFill>
                  <a:srgbClr val="0000FF"/>
                </a:solidFill>
                <a:effectLst>
                  <a:outerShdw blurRad="38100" dist="38100" dir="2700000" algn="tl">
                    <a:srgbClr val="000000">
                      <a:alpha val="43137"/>
                    </a:srgbClr>
                  </a:outerShdw>
                </a:effectLst>
              </a:rPr>
              <a:t>[internal stressor]</a:t>
            </a:r>
            <a:r>
              <a:rPr lang="en-US" sz="4800" b="1" dirty="0">
                <a:solidFill>
                  <a:srgbClr val="C00000"/>
                </a:solidFill>
                <a:effectLst>
                  <a:outerShdw blurRad="38100" dist="38100" dir="2700000" algn="tl">
                    <a:srgbClr val="000000">
                      <a:alpha val="43137"/>
                    </a:srgbClr>
                  </a:outerShdw>
                </a:effectLst>
              </a:rPr>
              <a:t> and b) </a:t>
            </a:r>
            <a:r>
              <a:rPr lang="en-US" sz="4800" b="1" u="sng" dirty="0">
                <a:solidFill>
                  <a:srgbClr val="C00000"/>
                </a:solidFill>
                <a:effectLst>
                  <a:outerShdw blurRad="38100" dist="38100" dir="2700000" algn="tl">
                    <a:srgbClr val="000000">
                      <a:alpha val="43137"/>
                    </a:srgbClr>
                  </a:outerShdw>
                </a:effectLst>
              </a:rPr>
              <a:t>the oppression of the Philistines</a:t>
            </a:r>
            <a:r>
              <a:rPr lang="en-US" sz="4800" b="1" dirty="0">
                <a:solidFill>
                  <a:srgbClr val="C00000"/>
                </a:solidFill>
                <a:effectLst>
                  <a:outerShdw blurRad="38100" dist="38100" dir="2700000" algn="tl">
                    <a:srgbClr val="000000">
                      <a:alpha val="43137"/>
                    </a:srgbClr>
                  </a:outerShdw>
                </a:effectLst>
              </a:rPr>
              <a:t> </a:t>
            </a:r>
            <a:r>
              <a:rPr lang="en-US" sz="4800" b="1" dirty="0">
                <a:solidFill>
                  <a:srgbClr val="0000FF"/>
                </a:solidFill>
                <a:effectLst>
                  <a:outerShdw blurRad="38100" dist="38100" dir="2700000" algn="tl">
                    <a:srgbClr val="000000">
                      <a:alpha val="43137"/>
                    </a:srgbClr>
                  </a:outerShdw>
                </a:effectLst>
              </a:rPr>
              <a:t>[external stressor]</a:t>
            </a:r>
          </a:p>
          <a:p>
            <a:pPr marL="0" indent="0">
              <a:buNone/>
            </a:pPr>
            <a:endParaRPr lang="en-US" dirty="0"/>
          </a:p>
          <a:p>
            <a:pPr marL="0" indent="0">
              <a:buNone/>
            </a:pPr>
            <a:r>
              <a:rPr lang="en-US" dirty="0"/>
              <a:t> 	</a:t>
            </a:r>
          </a:p>
          <a:p>
            <a:pPr marL="0" indent="0">
              <a:buNone/>
            </a:pPr>
            <a:endParaRPr lang="en-US" sz="2000" dirty="0"/>
          </a:p>
          <a:p>
            <a:pPr marL="0" indent="0">
              <a:buNone/>
            </a:pPr>
            <a:endParaRPr lang="en-US" sz="2000" dirty="0"/>
          </a:p>
          <a:p>
            <a:pPr marL="0" indent="0">
              <a:buNone/>
            </a:pPr>
            <a:r>
              <a:rPr lang="en-US" sz="2000" dirty="0"/>
              <a:t>	Kevin J. </a:t>
            </a:r>
            <a:r>
              <a:rPr lang="en-US" sz="2000" dirty="0" err="1"/>
              <a:t>Vanhoozer</a:t>
            </a:r>
            <a:r>
              <a:rPr lang="en-US" sz="2000" dirty="0"/>
              <a:t> et al., eds., </a:t>
            </a:r>
            <a:r>
              <a:rPr lang="en-US" sz="2000" i="1" u="sng" dirty="0">
                <a:hlinkClick r:id="rId2">
                  <a:extLst>
                    <a:ext uri="{A12FA001-AC4F-418D-AE19-62706E023703}">
                      <ahyp:hlinkClr xmlns:ahyp="http://schemas.microsoft.com/office/drawing/2018/hyperlinkcolor" val="tx"/>
                    </a:ext>
                  </a:extLst>
                </a:hlinkClick>
              </a:rPr>
              <a:t>Dictionary for Theological Interpretation of the Bible</a:t>
            </a:r>
            <a:r>
              <a:rPr lang="en-US" sz="2000" u="sng" dirty="0">
                <a:uFill>
                  <a:solidFill>
                    <a:schemeClr val="bg1"/>
                  </a:solidFill>
                </a:uFill>
                <a:hlinkClick r:id="rId2">
                  <a:extLst>
                    <a:ext uri="{A12FA001-AC4F-418D-AE19-62706E023703}">
                      <ahyp:hlinkClr xmlns:ahyp="http://schemas.microsoft.com/office/drawing/2018/hyperlinkcolor" val="tx"/>
                    </a:ext>
                  </a:extLst>
                </a:hlinkClick>
              </a:rPr>
              <a:t> (London; Grand Rapids, MI: SPCK; Baker Academic, 2005), 718.</a:t>
            </a:r>
          </a:p>
          <a:p>
            <a:pPr marL="0" indent="0">
              <a:buNone/>
            </a:pPr>
            <a:endParaRPr lang="en-US" dirty="0"/>
          </a:p>
        </p:txBody>
      </p:sp>
      <p:sp>
        <p:nvSpPr>
          <p:cNvPr id="4" name="Rectangle 3">
            <a:extLst>
              <a:ext uri="{FF2B5EF4-FFF2-40B4-BE49-F238E27FC236}">
                <a16:creationId xmlns:a16="http://schemas.microsoft.com/office/drawing/2014/main" id="{959E2DB3-4A98-4217-BF36-E3069506FBCF}"/>
              </a:ext>
            </a:extLst>
          </p:cNvPr>
          <p:cNvSpPr/>
          <p:nvPr/>
        </p:nvSpPr>
        <p:spPr>
          <a:xfrm>
            <a:off x="-95794" y="4381499"/>
            <a:ext cx="12418421" cy="1328637"/>
          </a:xfrm>
          <a:prstGeom prst="rect">
            <a:avLst/>
          </a:prstGeom>
          <a:solidFill>
            <a:srgbClr val="A82000"/>
          </a:solid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FFFF00"/>
                </a:solidFill>
                <a:effectLst>
                  <a:outerShdw blurRad="38100" dist="38100" dir="2700000" algn="tl">
                    <a:srgbClr val="000000">
                      <a:alpha val="43137"/>
                    </a:srgbClr>
                  </a:outerShdw>
                </a:effectLst>
              </a:rPr>
              <a:t>When we get the first stressor straightened out by adhering to the word of the Lord, the second stressor is taken care of also. WV</a:t>
            </a:r>
          </a:p>
        </p:txBody>
      </p:sp>
    </p:spTree>
    <p:extLst>
      <p:ext uri="{BB962C8B-B14F-4D97-AF65-F5344CB8AC3E}">
        <p14:creationId xmlns:p14="http://schemas.microsoft.com/office/powerpoint/2010/main" val="9102336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16EE6-8978-4CDD-8A27-FD86D606F610}"/>
              </a:ext>
            </a:extLst>
          </p:cNvPr>
          <p:cNvSpPr>
            <a:spLocks noGrp="1"/>
          </p:cNvSpPr>
          <p:nvPr>
            <p:ph type="title"/>
          </p:nvPr>
        </p:nvSpPr>
        <p:spPr>
          <a:xfrm>
            <a:off x="838200" y="2908027"/>
            <a:ext cx="10515600" cy="1325563"/>
          </a:xfrm>
          <a:solidFill>
            <a:srgbClr val="C00000"/>
          </a:solidFill>
        </p:spPr>
        <p:txBody>
          <a:bodyPr/>
          <a:lstStyle/>
          <a:p>
            <a:pPr algn="ctr"/>
            <a:r>
              <a:rPr lang="en-US" b="1" dirty="0">
                <a:solidFill>
                  <a:srgbClr val="FFFF00"/>
                </a:solidFill>
                <a:effectLst>
                  <a:outerShdw blurRad="38100" dist="38100" dir="2700000" algn="tl">
                    <a:srgbClr val="000000">
                      <a:alpha val="43137"/>
                    </a:srgbClr>
                  </a:outerShdw>
                </a:effectLst>
              </a:rPr>
              <a:t>Understanding the Deuteronomistic History</a:t>
            </a:r>
          </a:p>
        </p:txBody>
      </p:sp>
    </p:spTree>
    <p:extLst>
      <p:ext uri="{BB962C8B-B14F-4D97-AF65-F5344CB8AC3E}">
        <p14:creationId xmlns:p14="http://schemas.microsoft.com/office/powerpoint/2010/main" val="29787661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a:extLst>
              <a:ext uri="{FF2B5EF4-FFF2-40B4-BE49-F238E27FC236}">
                <a16:creationId xmlns:a16="http://schemas.microsoft.com/office/drawing/2014/main" id="{30D6A00C-AB07-42CC-B161-9536D85B03B4}"/>
              </a:ext>
            </a:extLst>
          </p:cNvPr>
          <p:cNvSpPr>
            <a:spLocks noGrp="1" noChangeArrowheads="1"/>
          </p:cNvSpPr>
          <p:nvPr>
            <p:ph type="ctrTitle"/>
          </p:nvPr>
        </p:nvSpPr>
        <p:spPr>
          <a:xfrm>
            <a:off x="655781" y="714288"/>
            <a:ext cx="11018980" cy="957493"/>
          </a:xfrm>
          <a:solidFill>
            <a:srgbClr val="FFCC66"/>
          </a:solidFill>
          <a:ln w="76200">
            <a:solidFill>
              <a:schemeClr val="bg1"/>
            </a:solidFill>
          </a:ln>
        </p:spPr>
        <p:txBody>
          <a:bodyPr/>
          <a:lstStyle/>
          <a:p>
            <a:pPr eaLnBrk="1" hangingPunct="1">
              <a:defRPr/>
            </a:pPr>
            <a:r>
              <a:rPr lang="en-US" b="1" dirty="0">
                <a:effectLst>
                  <a:outerShdw blurRad="38100" dist="38100" dir="2700000" algn="tl">
                    <a:srgbClr val="FFFFFF"/>
                  </a:outerShdw>
                </a:effectLst>
              </a:rPr>
              <a:t>The Deuteronomic History</a:t>
            </a:r>
          </a:p>
        </p:txBody>
      </p:sp>
      <p:sp>
        <p:nvSpPr>
          <p:cNvPr id="4" name="Subtitle 3">
            <a:extLst>
              <a:ext uri="{FF2B5EF4-FFF2-40B4-BE49-F238E27FC236}">
                <a16:creationId xmlns:a16="http://schemas.microsoft.com/office/drawing/2014/main" id="{369A98D4-A29C-41C4-BC4D-EA0565DA03AB}"/>
              </a:ext>
            </a:extLst>
          </p:cNvPr>
          <p:cNvSpPr>
            <a:spLocks noGrp="1"/>
          </p:cNvSpPr>
          <p:nvPr>
            <p:ph type="subTitle" idx="1"/>
          </p:nvPr>
        </p:nvSpPr>
        <p:spPr>
          <a:xfrm>
            <a:off x="655781" y="2142834"/>
            <a:ext cx="11018981" cy="4191000"/>
          </a:xfrm>
          <a:solidFill>
            <a:srgbClr val="FFCC66"/>
          </a:solidFill>
          <a:ln w="76200">
            <a:solidFill>
              <a:schemeClr val="bg1"/>
            </a:solidFill>
          </a:ln>
        </p:spPr>
        <p:txBody>
          <a:bodyPr anchor="ctr"/>
          <a:lstStyle/>
          <a:p>
            <a:pPr>
              <a:defRPr/>
            </a:pPr>
            <a:r>
              <a:rPr lang="en-US" b="1" dirty="0"/>
              <a:t>Contains four books:</a:t>
            </a:r>
          </a:p>
          <a:p>
            <a:pPr>
              <a:defRPr/>
            </a:pPr>
            <a:r>
              <a:rPr lang="en-US" b="1" dirty="0">
                <a:solidFill>
                  <a:srgbClr val="C00000"/>
                </a:solidFill>
                <a:effectLst>
                  <a:outerShdw blurRad="38100" dist="38100" dir="2700000" algn="tl">
                    <a:srgbClr val="000000">
                      <a:alpha val="43137"/>
                    </a:srgbClr>
                  </a:outerShdw>
                </a:effectLst>
              </a:rPr>
              <a:t>Joshua</a:t>
            </a:r>
          </a:p>
          <a:p>
            <a:pPr>
              <a:defRPr/>
            </a:pPr>
            <a:r>
              <a:rPr lang="en-US" b="1" dirty="0">
                <a:solidFill>
                  <a:srgbClr val="C00000"/>
                </a:solidFill>
                <a:effectLst>
                  <a:outerShdw blurRad="38100" dist="38100" dir="2700000" algn="tl">
                    <a:srgbClr val="000000">
                      <a:alpha val="43137"/>
                    </a:srgbClr>
                  </a:outerShdw>
                </a:effectLst>
              </a:rPr>
              <a:t>Judges</a:t>
            </a:r>
          </a:p>
          <a:p>
            <a:pPr>
              <a:defRPr/>
            </a:pPr>
            <a:r>
              <a:rPr lang="en-US" b="1" dirty="0">
                <a:solidFill>
                  <a:srgbClr val="C00000"/>
                </a:solidFill>
                <a:effectLst>
                  <a:outerShdw blurRad="38100" dist="38100" dir="2700000" algn="tl">
                    <a:srgbClr val="000000">
                      <a:alpha val="43137"/>
                    </a:srgbClr>
                  </a:outerShdw>
                </a:effectLst>
              </a:rPr>
              <a:t>Samuel</a:t>
            </a:r>
            <a:r>
              <a:rPr lang="en-US" b="1" dirty="0">
                <a:effectLst>
                  <a:outerShdw blurRad="38100" dist="38100" dir="2700000" algn="tl">
                    <a:srgbClr val="000000">
                      <a:alpha val="43137"/>
                    </a:srgbClr>
                  </a:outerShdw>
                </a:effectLst>
              </a:rPr>
              <a:t> </a:t>
            </a:r>
          </a:p>
          <a:p>
            <a:pPr>
              <a:defRPr/>
            </a:pPr>
            <a:r>
              <a:rPr lang="en-US" sz="2000" b="1" dirty="0"/>
              <a:t>(2 books in English; 1 book in Hebrew)</a:t>
            </a:r>
          </a:p>
          <a:p>
            <a:pPr>
              <a:defRPr/>
            </a:pPr>
            <a:r>
              <a:rPr lang="en-US" b="1" dirty="0">
                <a:solidFill>
                  <a:srgbClr val="C00000"/>
                </a:solidFill>
                <a:effectLst>
                  <a:outerShdw blurRad="38100" dist="38100" dir="2700000" algn="tl">
                    <a:srgbClr val="000000">
                      <a:alpha val="43137"/>
                    </a:srgbClr>
                  </a:outerShdw>
                </a:effectLst>
              </a:rPr>
              <a:t>Kings</a:t>
            </a:r>
            <a:r>
              <a:rPr lang="en-US" b="1" dirty="0"/>
              <a:t> </a:t>
            </a:r>
          </a:p>
          <a:p>
            <a:pPr>
              <a:defRPr/>
            </a:pPr>
            <a:r>
              <a:rPr lang="en-US" sz="2000" b="1" dirty="0"/>
              <a:t>(2 books in English; 1 book in Hebrew)</a:t>
            </a:r>
          </a:p>
        </p:txBody>
      </p:sp>
      <p:sp>
        <p:nvSpPr>
          <p:cNvPr id="4100" name="Rectangle 6">
            <a:extLst>
              <a:ext uri="{FF2B5EF4-FFF2-40B4-BE49-F238E27FC236}">
                <a16:creationId xmlns:a16="http://schemas.microsoft.com/office/drawing/2014/main" id="{2FA617E6-3F0B-41D6-B18B-6961EC5D348C}"/>
              </a:ext>
            </a:extLst>
          </p:cNvPr>
          <p:cNvSpPr>
            <a:spLocks noGrp="1" noChangeArrowheads="1"/>
          </p:cNvSpPr>
          <p:nvPr>
            <p:ph type="sldNum" sz="quarter" idx="12"/>
          </p:nvPr>
        </p:nvSpPr>
        <p:spPr>
          <a:xfrm>
            <a:off x="9247963" y="6468509"/>
            <a:ext cx="2844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pPr>
            <a:fld id="{9B3628B7-6CF5-4490-B31D-67C565B7D0CB}" type="slidenum">
              <a:rPr lang="en-US" altLang="en-US" sz="1400" b="1">
                <a:solidFill>
                  <a:srgbClr val="FF0000"/>
                </a:solidFill>
                <a:effectLst>
                  <a:outerShdw blurRad="38100" dist="38100" dir="2700000" algn="tl">
                    <a:srgbClr val="000000">
                      <a:alpha val="43137"/>
                    </a:srgbClr>
                  </a:outerShdw>
                </a:effectLst>
                <a:highlight>
                  <a:srgbClr val="FFFF00"/>
                </a:highlight>
              </a:rPr>
              <a:pPr defTabSz="914400" fontAlgn="base">
                <a:spcBef>
                  <a:spcPct val="0"/>
                </a:spcBef>
                <a:spcAft>
                  <a:spcPct val="0"/>
                </a:spcAft>
                <a:buNone/>
              </a:pPr>
              <a:t>51</a:t>
            </a:fld>
            <a:endParaRPr lang="en-US" altLang="en-US" sz="1400" b="1" dirty="0">
              <a:solidFill>
                <a:srgbClr val="FF0000"/>
              </a:solidFill>
              <a:effectLst>
                <a:outerShdw blurRad="38100" dist="38100" dir="2700000" algn="tl">
                  <a:srgbClr val="000000">
                    <a:alpha val="43137"/>
                  </a:srgbClr>
                </a:outerShdw>
              </a:effectLst>
              <a:highlight>
                <a:srgbClr val="FFFF00"/>
              </a:highligh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6">
            <a:extLst>
              <a:ext uri="{FF2B5EF4-FFF2-40B4-BE49-F238E27FC236}">
                <a16:creationId xmlns:a16="http://schemas.microsoft.com/office/drawing/2014/main" id="{7D4CD374-49BA-46C2-B38D-7380AA2D3A7A}"/>
              </a:ext>
            </a:extLst>
          </p:cNvPr>
          <p:cNvSpPr>
            <a:spLocks noGrp="1" noChangeArrowheads="1"/>
          </p:cNvSpPr>
          <p:nvPr>
            <p:ph type="sldNum" sz="quarter" idx="12"/>
          </p:nvPr>
        </p:nvSpPr>
        <p:spPr>
          <a:xfrm>
            <a:off x="9347200" y="6530522"/>
            <a:ext cx="2844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pPr>
            <a:fld id="{7840266B-3F30-4ABF-A0D6-4DA190A10FFA}" type="slidenum">
              <a:rPr lang="en-US" altLang="en-US" sz="1400" b="1">
                <a:solidFill>
                  <a:srgbClr val="FF0000"/>
                </a:solidFill>
                <a:effectLst>
                  <a:outerShdw blurRad="38100" dist="38100" dir="2700000" algn="tl">
                    <a:srgbClr val="000000">
                      <a:alpha val="43137"/>
                    </a:srgbClr>
                  </a:outerShdw>
                </a:effectLst>
                <a:highlight>
                  <a:srgbClr val="FFFF00"/>
                </a:highlight>
              </a:rPr>
              <a:pPr defTabSz="914400" fontAlgn="base">
                <a:spcBef>
                  <a:spcPct val="0"/>
                </a:spcBef>
                <a:spcAft>
                  <a:spcPct val="0"/>
                </a:spcAft>
                <a:buNone/>
              </a:pPr>
              <a:t>52</a:t>
            </a:fld>
            <a:endParaRPr lang="en-US" altLang="en-US" sz="1400" b="1" dirty="0">
              <a:solidFill>
                <a:srgbClr val="FF0000"/>
              </a:solidFill>
              <a:effectLst>
                <a:outerShdw blurRad="38100" dist="38100" dir="2700000" algn="tl">
                  <a:srgbClr val="000000">
                    <a:alpha val="43137"/>
                  </a:srgbClr>
                </a:outerShdw>
              </a:effectLst>
              <a:highlight>
                <a:srgbClr val="FFFF00"/>
              </a:highlight>
            </a:endParaRPr>
          </a:p>
        </p:txBody>
      </p:sp>
      <p:sp>
        <p:nvSpPr>
          <p:cNvPr id="7171" name="Rectangle 2">
            <a:extLst>
              <a:ext uri="{FF2B5EF4-FFF2-40B4-BE49-F238E27FC236}">
                <a16:creationId xmlns:a16="http://schemas.microsoft.com/office/drawing/2014/main" id="{ED67537B-7ADE-4F81-A174-40DD08BCD136}"/>
              </a:ext>
            </a:extLst>
          </p:cNvPr>
          <p:cNvSpPr>
            <a:spLocks noGrp="1" noChangeArrowheads="1"/>
          </p:cNvSpPr>
          <p:nvPr>
            <p:ph type="title"/>
          </p:nvPr>
        </p:nvSpPr>
        <p:spPr>
          <a:xfrm>
            <a:off x="528505" y="151002"/>
            <a:ext cx="11123801" cy="777687"/>
          </a:xfrm>
          <a:solidFill>
            <a:schemeClr val="tx1"/>
          </a:solidFill>
          <a:ln w="38100">
            <a:solidFill>
              <a:srgbClr val="FFFF00"/>
            </a:solidFill>
          </a:ln>
        </p:spPr>
        <p:txBody>
          <a:bodyPr/>
          <a:lstStyle/>
          <a:p>
            <a:pPr eaLnBrk="1" hangingPunct="1">
              <a:defRPr/>
            </a:pPr>
            <a:r>
              <a:rPr lang="en-US" altLang="en-US" b="1" dirty="0">
                <a:solidFill>
                  <a:srgbClr val="00FFFF"/>
                </a:solidFill>
                <a:effectLst>
                  <a:outerShdw blurRad="38100" dist="38100" dir="2700000" algn="tl">
                    <a:srgbClr val="000000">
                      <a:alpha val="43137"/>
                    </a:srgbClr>
                  </a:outerShdw>
                </a:effectLst>
              </a:rPr>
              <a:t>What’s In A Name?</a:t>
            </a:r>
          </a:p>
        </p:txBody>
      </p:sp>
      <p:sp>
        <p:nvSpPr>
          <p:cNvPr id="6147" name="Rectangle 3">
            <a:extLst>
              <a:ext uri="{FF2B5EF4-FFF2-40B4-BE49-F238E27FC236}">
                <a16:creationId xmlns:a16="http://schemas.microsoft.com/office/drawing/2014/main" id="{950562EB-C2FE-41AE-8DFE-B1EE4878C5A5}"/>
              </a:ext>
            </a:extLst>
          </p:cNvPr>
          <p:cNvSpPr>
            <a:spLocks noGrp="1" noChangeArrowheads="1"/>
          </p:cNvSpPr>
          <p:nvPr>
            <p:ph type="body" idx="1"/>
          </p:nvPr>
        </p:nvSpPr>
        <p:spPr>
          <a:xfrm>
            <a:off x="528506" y="1066800"/>
            <a:ext cx="11123802" cy="5325611"/>
          </a:xfrm>
          <a:solidFill>
            <a:schemeClr val="tx1">
              <a:lumMod val="95000"/>
              <a:lumOff val="5000"/>
            </a:schemeClr>
          </a:solidFill>
          <a:ln w="38100">
            <a:solidFill>
              <a:srgbClr val="FFFF00"/>
            </a:solidFill>
          </a:ln>
          <a:extLst/>
        </p:spPr>
        <p:txBody>
          <a:bodyPr anchor="ctr"/>
          <a:lstStyle/>
          <a:p>
            <a:pPr marL="514350" indent="-514350" eaLnBrk="1" hangingPunct="1">
              <a:buFont typeface="+mj-lt"/>
              <a:buAutoNum type="arabicPeriod"/>
              <a:defRPr/>
            </a:pPr>
            <a:r>
              <a:rPr lang="en-US" b="1" u="sng" dirty="0">
                <a:solidFill>
                  <a:srgbClr val="00FFFF"/>
                </a:solidFill>
                <a:effectLst>
                  <a:outerShdw blurRad="38100" dist="38100" dir="2700000" algn="tl">
                    <a:srgbClr val="000000">
                      <a:alpha val="43137"/>
                    </a:srgbClr>
                  </a:outerShdw>
                </a:effectLst>
              </a:rPr>
              <a:t>TETRATEUCH</a:t>
            </a:r>
            <a:r>
              <a:rPr lang="en-US" b="1" dirty="0">
                <a:solidFill>
                  <a:srgbClr val="FFFF00"/>
                </a:solidFill>
                <a:effectLst>
                  <a:outerShdw blurRad="38100" dist="38100" dir="2700000" algn="tl">
                    <a:srgbClr val="000000">
                      <a:alpha val="43137"/>
                    </a:srgbClr>
                  </a:outerShdw>
                </a:effectLst>
              </a:rPr>
              <a:t>- </a:t>
            </a:r>
            <a:r>
              <a:rPr lang="en-US" b="1" dirty="0">
                <a:solidFill>
                  <a:srgbClr val="0000FF"/>
                </a:solidFill>
                <a:effectLst>
                  <a:outerShdw blurRad="38100" dist="38100" dir="2700000" algn="tl">
                    <a:srgbClr val="000000">
                      <a:alpha val="43137"/>
                    </a:srgbClr>
                  </a:outerShdw>
                </a:effectLst>
                <a:highlight>
                  <a:srgbClr val="FFFF00"/>
                </a:highlight>
              </a:rPr>
              <a:t>Genesis through Numbers</a:t>
            </a:r>
            <a:r>
              <a:rPr lang="en-US" b="1" dirty="0">
                <a:solidFill>
                  <a:srgbClr val="FFFF00"/>
                </a:solidFill>
                <a:effectLst>
                  <a:outerShdw blurRad="38100" dist="38100" dir="2700000" algn="tl">
                    <a:srgbClr val="000000">
                      <a:alpha val="43137"/>
                    </a:srgbClr>
                  </a:outerShdw>
                </a:effectLst>
              </a:rPr>
              <a:t> </a:t>
            </a:r>
            <a:r>
              <a:rPr lang="en-US" b="1" dirty="0">
                <a:solidFill>
                  <a:schemeClr val="bg1"/>
                </a:solidFill>
                <a:effectLst>
                  <a:outerShdw blurRad="38100" dist="38100" dir="2700000" algn="tl">
                    <a:srgbClr val="000000">
                      <a:alpha val="43137"/>
                    </a:srgbClr>
                  </a:outerShdw>
                </a:effectLst>
              </a:rPr>
              <a:t>MARTIN NOTH </a:t>
            </a:r>
            <a:r>
              <a:rPr lang="en-US" b="1" dirty="0">
                <a:solidFill>
                  <a:srgbClr val="FFFF00"/>
                </a:solidFill>
                <a:effectLst>
                  <a:outerShdw blurRad="38100" dist="38100" dir="2700000" algn="tl">
                    <a:srgbClr val="000000">
                      <a:alpha val="43137"/>
                    </a:srgbClr>
                  </a:outerShdw>
                </a:effectLst>
              </a:rPr>
              <a:t>sees Deuteronomy as the introductory book of the Deuteronomistic History</a:t>
            </a:r>
          </a:p>
          <a:p>
            <a:pPr marL="514350" indent="-514350" eaLnBrk="1" hangingPunct="1">
              <a:buFont typeface="+mj-lt"/>
              <a:buAutoNum type="arabicPeriod"/>
              <a:defRPr/>
            </a:pPr>
            <a:r>
              <a:rPr lang="en-US" b="1" u="sng" dirty="0">
                <a:solidFill>
                  <a:srgbClr val="00FFFF"/>
                </a:solidFill>
                <a:effectLst>
                  <a:outerShdw blurRad="38100" dist="38100" dir="2700000" algn="tl">
                    <a:srgbClr val="000000">
                      <a:alpha val="43137"/>
                    </a:srgbClr>
                  </a:outerShdw>
                </a:effectLst>
              </a:rPr>
              <a:t>PENTATEUCH- </a:t>
            </a:r>
            <a:r>
              <a:rPr lang="en-US" b="1" dirty="0">
                <a:solidFill>
                  <a:srgbClr val="0000FF"/>
                </a:solidFill>
                <a:effectLst>
                  <a:outerShdw blurRad="38100" dist="38100" dir="2700000" algn="tl">
                    <a:srgbClr val="000000">
                      <a:alpha val="43137"/>
                    </a:srgbClr>
                  </a:outerShdw>
                </a:effectLst>
                <a:highlight>
                  <a:srgbClr val="FFFF00"/>
                </a:highlight>
              </a:rPr>
              <a:t>Genesis through Deuteronomy</a:t>
            </a:r>
            <a:r>
              <a:rPr lang="en-US" b="1" dirty="0">
                <a:solidFill>
                  <a:srgbClr val="FFFF00"/>
                </a:solidFill>
                <a:effectLst>
                  <a:outerShdw blurRad="38100" dist="38100" dir="2700000" algn="tl">
                    <a:srgbClr val="000000">
                      <a:alpha val="43137"/>
                    </a:srgbClr>
                  </a:outerShdw>
                </a:effectLst>
              </a:rPr>
              <a:t>    </a:t>
            </a:r>
            <a:r>
              <a:rPr lang="en-US" b="1" dirty="0">
                <a:solidFill>
                  <a:schemeClr val="bg1"/>
                </a:solidFill>
                <a:effectLst>
                  <a:outerShdw blurRad="38100" dist="38100" dir="2700000" algn="tl">
                    <a:srgbClr val="000000">
                      <a:alpha val="43137"/>
                    </a:srgbClr>
                  </a:outerShdw>
                </a:effectLst>
              </a:rPr>
              <a:t>TRADITIONAL VIEW</a:t>
            </a:r>
          </a:p>
          <a:p>
            <a:pPr marL="514350" indent="-514350" eaLnBrk="1" hangingPunct="1">
              <a:buFont typeface="+mj-lt"/>
              <a:buAutoNum type="arabicPeriod"/>
              <a:defRPr/>
            </a:pPr>
            <a:r>
              <a:rPr lang="en-US" b="1" u="sng" dirty="0">
                <a:solidFill>
                  <a:srgbClr val="00FFFF"/>
                </a:solidFill>
                <a:effectLst>
                  <a:outerShdw blurRad="38100" dist="38100" dir="2700000" algn="tl">
                    <a:srgbClr val="000000">
                      <a:alpha val="43137"/>
                    </a:srgbClr>
                  </a:outerShdw>
                </a:effectLst>
              </a:rPr>
              <a:t>HEXATEUCH</a:t>
            </a:r>
            <a:r>
              <a:rPr lang="en-US" b="1" dirty="0">
                <a:solidFill>
                  <a:srgbClr val="FFFF00"/>
                </a:solidFill>
                <a:effectLst>
                  <a:outerShdw blurRad="38100" dist="38100" dir="2700000" algn="tl">
                    <a:srgbClr val="000000">
                      <a:alpha val="43137"/>
                    </a:srgbClr>
                  </a:outerShdw>
                </a:effectLst>
              </a:rPr>
              <a:t>- </a:t>
            </a:r>
            <a:r>
              <a:rPr lang="en-US" b="1" dirty="0">
                <a:solidFill>
                  <a:srgbClr val="0000FF"/>
                </a:solidFill>
                <a:effectLst>
                  <a:outerShdw blurRad="38100" dist="38100" dir="2700000" algn="tl">
                    <a:srgbClr val="000000">
                      <a:alpha val="43137"/>
                    </a:srgbClr>
                  </a:outerShdw>
                </a:effectLst>
                <a:highlight>
                  <a:srgbClr val="FFFF00"/>
                </a:highlight>
              </a:rPr>
              <a:t>Genesis through Joshua</a:t>
            </a:r>
            <a:r>
              <a:rPr lang="en-US" b="1" dirty="0">
                <a:solidFill>
                  <a:srgbClr val="FFFF00"/>
                </a:solidFill>
                <a:effectLst>
                  <a:outerShdw blurRad="38100" dist="38100" dir="2700000" algn="tl">
                    <a:srgbClr val="000000">
                      <a:alpha val="43137"/>
                    </a:srgbClr>
                  </a:outerShdw>
                </a:effectLst>
              </a:rPr>
              <a:t>      </a:t>
            </a:r>
            <a:r>
              <a:rPr lang="en-US" b="1" dirty="0">
                <a:solidFill>
                  <a:schemeClr val="bg1"/>
                </a:solidFill>
                <a:effectLst>
                  <a:outerShdw blurRad="38100" dist="38100" dir="2700000" algn="tl">
                    <a:srgbClr val="000000">
                      <a:alpha val="43137"/>
                    </a:srgbClr>
                  </a:outerShdw>
                </a:effectLst>
              </a:rPr>
              <a:t>GERHARD VON RAD </a:t>
            </a:r>
            <a:r>
              <a:rPr lang="en-US" b="1" dirty="0">
                <a:solidFill>
                  <a:srgbClr val="FFFF00"/>
                </a:solidFill>
                <a:effectLst>
                  <a:outerShdw blurRad="38100" dist="38100" dir="2700000" algn="tl">
                    <a:srgbClr val="000000">
                      <a:alpha val="43137"/>
                    </a:srgbClr>
                  </a:outerShdw>
                </a:effectLst>
              </a:rPr>
              <a:t>The acquisition of the land rounds out the promise to Abraham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6147">
                                            <p:bg/>
                                          </p:spTgt>
                                        </p:tgtEl>
                                        <p:attrNameLst>
                                          <p:attrName>style.visibility</p:attrName>
                                        </p:attrNameLst>
                                      </p:cBhvr>
                                      <p:to>
                                        <p:strVal val="visible"/>
                                      </p:to>
                                    </p:set>
                                    <p:anim calcmode="lin" valueType="num">
                                      <p:cBhvr additive="base">
                                        <p:cTn id="7" dur="500" fill="hold"/>
                                        <p:tgtEl>
                                          <p:spTgt spid="6147">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bg/>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 calcmode="lin" valueType="num">
                                      <p:cBhvr additive="base">
                                        <p:cTn id="13"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6147">
                                            <p:txEl>
                                              <p:pRg st="1" end="1"/>
                                            </p:txEl>
                                          </p:spTgt>
                                        </p:tgtEl>
                                        <p:attrNameLst>
                                          <p:attrName>style.visibility</p:attrName>
                                        </p:attrNameLst>
                                      </p:cBhvr>
                                      <p:to>
                                        <p:strVal val="visible"/>
                                      </p:to>
                                    </p:set>
                                    <p:anim calcmode="lin" valueType="num">
                                      <p:cBhvr additive="base">
                                        <p:cTn id="19"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6147">
                                            <p:txEl>
                                              <p:pRg st="2" end="2"/>
                                            </p:txEl>
                                          </p:spTgt>
                                        </p:tgtEl>
                                        <p:attrNameLst>
                                          <p:attrName>style.visibility</p:attrName>
                                        </p:attrNameLst>
                                      </p:cBhvr>
                                      <p:to>
                                        <p:strVal val="visible"/>
                                      </p:to>
                                    </p:set>
                                    <p:anim calcmode="lin" valueType="num">
                                      <p:cBhvr additive="base">
                                        <p:cTn id="25"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61DA39D9-1FD2-4917-B8DE-48F8BFE31425}"/>
              </a:ext>
            </a:extLst>
          </p:cNvPr>
          <p:cNvSpPr>
            <a:spLocks noGrp="1" noChangeArrowheads="1"/>
          </p:cNvSpPr>
          <p:nvPr>
            <p:ph type="sldNum" sz="quarter" idx="12"/>
          </p:nvPr>
        </p:nvSpPr>
        <p:spPr>
          <a:xfrm>
            <a:off x="9980428" y="6447178"/>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defRPr/>
            </a:pPr>
            <a:fld id="{FBAEA986-35AD-4EC9-8451-A4B36EDC9442}" type="slidenum">
              <a:rPr lang="en-US" altLang="en-US" sz="1400" b="1">
                <a:solidFill>
                  <a:srgbClr val="FF0000"/>
                </a:solidFill>
                <a:effectLst>
                  <a:outerShdw blurRad="38100" dist="38100" dir="2700000" algn="tl">
                    <a:srgbClr val="000000">
                      <a:alpha val="43137"/>
                    </a:srgbClr>
                  </a:outerShdw>
                </a:effectLst>
                <a:highlight>
                  <a:srgbClr val="FFFF00"/>
                </a:highlight>
              </a:rPr>
              <a:pPr defTabSz="914400" fontAlgn="base">
                <a:spcBef>
                  <a:spcPct val="0"/>
                </a:spcBef>
                <a:spcAft>
                  <a:spcPct val="0"/>
                </a:spcAft>
                <a:buNone/>
                <a:defRPr/>
              </a:pPr>
              <a:t>53</a:t>
            </a:fld>
            <a:endParaRPr lang="en-US" altLang="en-US" sz="1400" b="1" dirty="0">
              <a:solidFill>
                <a:srgbClr val="FF0000"/>
              </a:solidFill>
              <a:effectLst>
                <a:outerShdw blurRad="38100" dist="38100" dir="2700000" algn="tl">
                  <a:srgbClr val="000000">
                    <a:alpha val="43137"/>
                  </a:srgbClr>
                </a:outerShdw>
              </a:effectLst>
              <a:highlight>
                <a:srgbClr val="FFFF00"/>
              </a:highlight>
            </a:endParaRPr>
          </a:p>
        </p:txBody>
      </p:sp>
      <p:sp>
        <p:nvSpPr>
          <p:cNvPr id="13315" name="Rectangle 2">
            <a:extLst>
              <a:ext uri="{FF2B5EF4-FFF2-40B4-BE49-F238E27FC236}">
                <a16:creationId xmlns:a16="http://schemas.microsoft.com/office/drawing/2014/main" id="{2737CF61-8780-48AE-8E7F-B05A470E1E06}"/>
              </a:ext>
            </a:extLst>
          </p:cNvPr>
          <p:cNvSpPr>
            <a:spLocks noGrp="1" noChangeArrowheads="1"/>
          </p:cNvSpPr>
          <p:nvPr>
            <p:ph type="title"/>
          </p:nvPr>
        </p:nvSpPr>
        <p:spPr>
          <a:xfrm>
            <a:off x="609600" y="274638"/>
            <a:ext cx="10972800" cy="1025656"/>
          </a:xfrm>
          <a:solidFill>
            <a:schemeClr val="tx1"/>
          </a:solidFill>
          <a:ln w="38100">
            <a:solidFill>
              <a:srgbClr val="FFFF00"/>
            </a:solidFill>
          </a:ln>
        </p:spPr>
        <p:txBody>
          <a:bodyPr/>
          <a:lstStyle/>
          <a:p>
            <a:pPr eaLnBrk="1" hangingPunct="1">
              <a:defRPr/>
            </a:pPr>
            <a:r>
              <a:rPr lang="en-US" sz="4000" b="1" dirty="0">
                <a:solidFill>
                  <a:srgbClr val="FFFF00"/>
                </a:solidFill>
                <a:effectLst>
                  <a:outerShdw blurRad="38100" dist="38100" dir="2700000" algn="tl">
                    <a:srgbClr val="000000">
                      <a:alpha val="43137"/>
                    </a:srgbClr>
                  </a:outerShdw>
                </a:effectLst>
              </a:rPr>
              <a:t>3 NEEDS OF A GREAT NATION</a:t>
            </a:r>
          </a:p>
        </p:txBody>
      </p:sp>
      <p:sp>
        <p:nvSpPr>
          <p:cNvPr id="13316" name="Rectangle 3">
            <a:extLst>
              <a:ext uri="{FF2B5EF4-FFF2-40B4-BE49-F238E27FC236}">
                <a16:creationId xmlns:a16="http://schemas.microsoft.com/office/drawing/2014/main" id="{929337E3-0789-4503-9F99-97C9D612B4A2}"/>
              </a:ext>
            </a:extLst>
          </p:cNvPr>
          <p:cNvSpPr>
            <a:spLocks noGrp="1" noChangeArrowheads="1"/>
          </p:cNvSpPr>
          <p:nvPr>
            <p:ph type="body" idx="1"/>
          </p:nvPr>
        </p:nvSpPr>
        <p:spPr>
          <a:xfrm>
            <a:off x="545284" y="1485284"/>
            <a:ext cx="11037116" cy="4876800"/>
          </a:xfrm>
          <a:solidFill>
            <a:schemeClr val="tx1"/>
          </a:solidFill>
          <a:ln w="38100">
            <a:solidFill>
              <a:srgbClr val="FFFF00"/>
            </a:solidFill>
          </a:ln>
        </p:spPr>
        <p:txBody>
          <a:bodyPr anchor="ctr"/>
          <a:lstStyle/>
          <a:p>
            <a:pPr marL="0" indent="0" algn="ctr" eaLnBrk="1" hangingPunct="1">
              <a:buNone/>
              <a:defRPr/>
            </a:pPr>
            <a:r>
              <a:rPr lang="en-US" sz="4000" b="1" dirty="0">
                <a:solidFill>
                  <a:srgbClr val="FFFF00"/>
                </a:solidFill>
                <a:effectLst>
                  <a:outerShdw blurRad="38100" dist="38100" dir="2700000" algn="tl">
                    <a:srgbClr val="000000">
                      <a:alpha val="43137"/>
                    </a:srgbClr>
                  </a:outerShdw>
                </a:effectLst>
                <a:highlight>
                  <a:srgbClr val="800000"/>
                </a:highlight>
              </a:rPr>
              <a:t>PEOPLE</a:t>
            </a:r>
            <a:r>
              <a:rPr lang="en-US" sz="4000" b="1" dirty="0">
                <a:solidFill>
                  <a:srgbClr val="00FFFF"/>
                </a:solidFill>
                <a:effectLst>
                  <a:outerShdw blurRad="38100" dist="38100" dir="2700000" algn="tl">
                    <a:srgbClr val="000000">
                      <a:alpha val="43137"/>
                    </a:srgbClr>
                  </a:outerShdw>
                </a:effectLst>
              </a:rPr>
              <a:t>-</a:t>
            </a:r>
            <a:r>
              <a:rPr lang="en-US" sz="4000" b="1" dirty="0">
                <a:solidFill>
                  <a:srgbClr val="FFFF00"/>
                </a:solidFill>
                <a:effectLst>
                  <a:outerShdw blurRad="38100" dist="38100" dir="2700000" algn="tl">
                    <a:srgbClr val="000000">
                      <a:alpha val="43137"/>
                    </a:srgbClr>
                  </a:outerShdw>
                </a:effectLst>
              </a:rPr>
              <a:t>ABRAHAM</a:t>
            </a:r>
            <a:r>
              <a:rPr lang="en-US" sz="4000" b="1" dirty="0">
                <a:solidFill>
                  <a:srgbClr val="FFFF09"/>
                </a:solidFill>
                <a:effectLst>
                  <a:outerShdw blurRad="38100" dist="38100" dir="2700000" algn="tl">
                    <a:srgbClr val="000000">
                      <a:alpha val="43137"/>
                    </a:srgbClr>
                  </a:outerShdw>
                </a:effectLst>
              </a:rPr>
              <a:t>’S</a:t>
            </a:r>
            <a:r>
              <a:rPr lang="en-US" sz="4000" b="1" dirty="0">
                <a:solidFill>
                  <a:srgbClr val="00FFFF"/>
                </a:solidFill>
                <a:effectLst>
                  <a:outerShdw blurRad="38100" dist="38100" dir="2700000" algn="tl">
                    <a:srgbClr val="000000">
                      <a:alpha val="43137"/>
                    </a:srgbClr>
                  </a:outerShdw>
                </a:effectLst>
              </a:rPr>
              <a:t> FAMILY</a:t>
            </a:r>
          </a:p>
          <a:p>
            <a:pPr marL="0" indent="0" algn="ctr" eaLnBrk="1" hangingPunct="1">
              <a:buNone/>
              <a:defRPr/>
            </a:pPr>
            <a:endParaRPr lang="en-US" sz="4000" b="1" dirty="0">
              <a:solidFill>
                <a:srgbClr val="00FFFF"/>
              </a:solidFill>
              <a:effectLst>
                <a:outerShdw blurRad="38100" dist="38100" dir="2700000" algn="tl">
                  <a:srgbClr val="000000">
                    <a:alpha val="43137"/>
                  </a:srgbClr>
                </a:outerShdw>
              </a:effectLst>
            </a:endParaRPr>
          </a:p>
          <a:p>
            <a:pPr marL="0" indent="0" algn="ctr" eaLnBrk="1" hangingPunct="1">
              <a:buNone/>
              <a:defRPr/>
            </a:pPr>
            <a:r>
              <a:rPr lang="en-US" sz="4000" b="1" dirty="0">
                <a:solidFill>
                  <a:srgbClr val="FFFF00"/>
                </a:solidFill>
                <a:effectLst>
                  <a:outerShdw blurRad="38100" dist="38100" dir="2700000" algn="tl">
                    <a:srgbClr val="000000">
                      <a:alpha val="43137"/>
                    </a:srgbClr>
                  </a:outerShdw>
                </a:effectLst>
                <a:highlight>
                  <a:srgbClr val="800000"/>
                </a:highlight>
              </a:rPr>
              <a:t>LAW</a:t>
            </a:r>
            <a:r>
              <a:rPr lang="en-US" sz="4000" b="1" dirty="0">
                <a:solidFill>
                  <a:srgbClr val="00FFFF"/>
                </a:solidFill>
                <a:effectLst>
                  <a:outerShdw blurRad="38100" dist="38100" dir="2700000" algn="tl">
                    <a:srgbClr val="000000">
                      <a:alpha val="43137"/>
                    </a:srgbClr>
                  </a:outerShdw>
                </a:effectLst>
              </a:rPr>
              <a:t>-GIVEN TO </a:t>
            </a:r>
            <a:r>
              <a:rPr lang="en-US" sz="4000" b="1" dirty="0">
                <a:solidFill>
                  <a:srgbClr val="FFFF09"/>
                </a:solidFill>
                <a:effectLst>
                  <a:outerShdw blurRad="38100" dist="38100" dir="2700000" algn="tl">
                    <a:srgbClr val="000000">
                      <a:alpha val="43137"/>
                    </a:srgbClr>
                  </a:outerShdw>
                </a:effectLst>
              </a:rPr>
              <a:t>MOSES</a:t>
            </a:r>
            <a:r>
              <a:rPr lang="en-US" sz="4000" b="1" dirty="0">
                <a:solidFill>
                  <a:srgbClr val="00FFFF"/>
                </a:solidFill>
                <a:effectLst>
                  <a:outerShdw blurRad="38100" dist="38100" dir="2700000" algn="tl">
                    <a:srgbClr val="000000">
                      <a:alpha val="43137"/>
                    </a:srgbClr>
                  </a:outerShdw>
                </a:effectLst>
              </a:rPr>
              <a:t>-SINAI</a:t>
            </a:r>
          </a:p>
          <a:p>
            <a:pPr marL="0" indent="0" algn="ctr" eaLnBrk="1" hangingPunct="1">
              <a:buNone/>
              <a:defRPr/>
            </a:pPr>
            <a:endParaRPr lang="en-US" sz="4000" b="1" dirty="0">
              <a:solidFill>
                <a:srgbClr val="00FFFF"/>
              </a:solidFill>
              <a:effectLst>
                <a:outerShdw blurRad="38100" dist="38100" dir="2700000" algn="tl">
                  <a:srgbClr val="000000">
                    <a:alpha val="43137"/>
                  </a:srgbClr>
                </a:outerShdw>
              </a:effectLst>
            </a:endParaRPr>
          </a:p>
          <a:p>
            <a:pPr marL="0" indent="0" algn="ctr" eaLnBrk="1" hangingPunct="1">
              <a:buNone/>
              <a:defRPr/>
            </a:pPr>
            <a:r>
              <a:rPr lang="en-US" sz="4000" b="1" dirty="0">
                <a:solidFill>
                  <a:srgbClr val="FFFF00"/>
                </a:solidFill>
                <a:effectLst>
                  <a:outerShdw blurRad="38100" dist="38100" dir="2700000" algn="tl">
                    <a:srgbClr val="000000">
                      <a:alpha val="43137"/>
                    </a:srgbClr>
                  </a:outerShdw>
                </a:effectLst>
                <a:highlight>
                  <a:srgbClr val="800000"/>
                </a:highlight>
              </a:rPr>
              <a:t>LAND</a:t>
            </a:r>
            <a:r>
              <a:rPr lang="en-US" sz="4000" b="1" dirty="0">
                <a:solidFill>
                  <a:srgbClr val="00FFFF"/>
                </a:solidFill>
                <a:effectLst>
                  <a:outerShdw blurRad="38100" dist="38100" dir="2700000" algn="tl">
                    <a:srgbClr val="000000">
                      <a:alpha val="43137"/>
                    </a:srgbClr>
                  </a:outerShdw>
                </a:effectLst>
              </a:rPr>
              <a:t>-ACQUIRED BY </a:t>
            </a:r>
            <a:r>
              <a:rPr lang="en-US" sz="4000" b="1" dirty="0">
                <a:solidFill>
                  <a:srgbClr val="FFFF09"/>
                </a:solidFill>
                <a:effectLst>
                  <a:outerShdw blurRad="38100" dist="38100" dir="2700000" algn="tl">
                    <a:srgbClr val="000000">
                      <a:alpha val="43137"/>
                    </a:srgbClr>
                  </a:outerShdw>
                </a:effectLst>
              </a:rPr>
              <a:t>JOSHUA</a:t>
            </a:r>
          </a:p>
        </p:txBody>
      </p:sp>
      <p:sp>
        <p:nvSpPr>
          <p:cNvPr id="5125" name="AutoShape 4">
            <a:extLst>
              <a:ext uri="{FF2B5EF4-FFF2-40B4-BE49-F238E27FC236}">
                <a16:creationId xmlns:a16="http://schemas.microsoft.com/office/drawing/2014/main" id="{B77E16C0-6C24-4772-BFC1-A02AF1192E7D}"/>
              </a:ext>
            </a:extLst>
          </p:cNvPr>
          <p:cNvSpPr>
            <a:spLocks noChangeArrowheads="1"/>
          </p:cNvSpPr>
          <p:nvPr/>
        </p:nvSpPr>
        <p:spPr bwMode="auto">
          <a:xfrm>
            <a:off x="2743200" y="2800350"/>
            <a:ext cx="533400" cy="838200"/>
          </a:xfrm>
          <a:prstGeom prst="downArrow">
            <a:avLst>
              <a:gd name="adj1" fmla="val 50000"/>
              <a:gd name="adj2" fmla="val 42857"/>
            </a:avLst>
          </a:prstGeom>
          <a:solidFill>
            <a:srgbClr val="FFFF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pPr>
            <a:endParaRPr lang="en-US" altLang="en-US" sz="1800" dirty="0">
              <a:solidFill>
                <a:srgbClr val="000000"/>
              </a:solidFill>
            </a:endParaRPr>
          </a:p>
        </p:txBody>
      </p:sp>
      <p:sp>
        <p:nvSpPr>
          <p:cNvPr id="5126" name="AutoShape 5">
            <a:extLst>
              <a:ext uri="{FF2B5EF4-FFF2-40B4-BE49-F238E27FC236}">
                <a16:creationId xmlns:a16="http://schemas.microsoft.com/office/drawing/2014/main" id="{AE2A8DB9-FDFA-495E-A3A6-37F69668E5C4}"/>
              </a:ext>
            </a:extLst>
          </p:cNvPr>
          <p:cNvSpPr>
            <a:spLocks noChangeArrowheads="1"/>
          </p:cNvSpPr>
          <p:nvPr/>
        </p:nvSpPr>
        <p:spPr bwMode="auto">
          <a:xfrm>
            <a:off x="2743200" y="4295862"/>
            <a:ext cx="533400" cy="838200"/>
          </a:xfrm>
          <a:prstGeom prst="downArrow">
            <a:avLst>
              <a:gd name="adj1" fmla="val 50000"/>
              <a:gd name="adj2" fmla="val 42857"/>
            </a:avLst>
          </a:prstGeom>
          <a:solidFill>
            <a:srgbClr val="FFFF00"/>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pPr>
            <a:endParaRPr lang="en-US" altLang="en-US" sz="1800" dirty="0">
              <a:solidFill>
                <a:srgbClr val="000000"/>
              </a:solidFill>
            </a:endParaRPr>
          </a:p>
        </p:txBody>
      </p:sp>
      <p:sp>
        <p:nvSpPr>
          <p:cNvPr id="13319" name="Line 8">
            <a:extLst>
              <a:ext uri="{FF2B5EF4-FFF2-40B4-BE49-F238E27FC236}">
                <a16:creationId xmlns:a16="http://schemas.microsoft.com/office/drawing/2014/main" id="{A7BCCCA7-5757-4ABA-BD35-5B8CA762E1D7}"/>
              </a:ext>
            </a:extLst>
          </p:cNvPr>
          <p:cNvSpPr>
            <a:spLocks noChangeShapeType="1"/>
          </p:cNvSpPr>
          <p:nvPr/>
        </p:nvSpPr>
        <p:spPr bwMode="auto">
          <a:xfrm>
            <a:off x="6018402" y="2831285"/>
            <a:ext cx="1066800" cy="838200"/>
          </a:xfrm>
          <a:prstGeom prst="line">
            <a:avLst/>
          </a:prstGeom>
          <a:noFill/>
          <a:ln w="76200">
            <a:solidFill>
              <a:srgbClr val="FFFF00"/>
            </a:solidFill>
            <a:round/>
            <a:headEnd type="triangle" w="med" len="med"/>
            <a:tailEnd type="triangle" w="med" len="med"/>
          </a:ln>
        </p:spPr>
        <p:txBody>
          <a:bodyPr/>
          <a:lstStyle/>
          <a:p>
            <a:pPr defTabSz="914400" fontAlgn="base">
              <a:spcBef>
                <a:spcPct val="0"/>
              </a:spcBef>
              <a:spcAft>
                <a:spcPct val="0"/>
              </a:spcAft>
              <a:defRPr/>
            </a:pPr>
            <a:endParaRPr lang="en-US" dirty="0">
              <a:solidFill>
                <a:srgbClr val="000000"/>
              </a:solidFill>
              <a:effectLst>
                <a:outerShdw blurRad="38100" dist="38100" dir="2700000" algn="tl">
                  <a:srgbClr val="000000">
                    <a:alpha val="43137"/>
                  </a:srgbClr>
                </a:outerShdw>
              </a:effectLst>
              <a:latin typeface="Arial" charset="0"/>
            </a:endParaRPr>
          </a:p>
        </p:txBody>
      </p:sp>
      <p:sp>
        <p:nvSpPr>
          <p:cNvPr id="13320" name="Line 10">
            <a:extLst>
              <a:ext uri="{FF2B5EF4-FFF2-40B4-BE49-F238E27FC236}">
                <a16:creationId xmlns:a16="http://schemas.microsoft.com/office/drawing/2014/main" id="{36DE2713-61F1-4F61-BC5D-F4D43514CE90}"/>
              </a:ext>
            </a:extLst>
          </p:cNvPr>
          <p:cNvSpPr>
            <a:spLocks noChangeShapeType="1"/>
          </p:cNvSpPr>
          <p:nvPr/>
        </p:nvSpPr>
        <p:spPr bwMode="auto">
          <a:xfrm>
            <a:off x="7620000" y="4203584"/>
            <a:ext cx="1066800" cy="838200"/>
          </a:xfrm>
          <a:prstGeom prst="line">
            <a:avLst/>
          </a:prstGeom>
          <a:noFill/>
          <a:ln w="76200">
            <a:solidFill>
              <a:srgbClr val="FFFF00"/>
            </a:solidFill>
            <a:round/>
            <a:headEnd type="triangle" w="med" len="med"/>
            <a:tailEnd type="triangle" w="med" len="med"/>
          </a:ln>
        </p:spPr>
        <p:txBody>
          <a:bodyPr/>
          <a:lstStyle/>
          <a:p>
            <a:pPr defTabSz="914400" fontAlgn="base">
              <a:spcBef>
                <a:spcPct val="0"/>
              </a:spcBef>
              <a:spcAft>
                <a:spcPct val="0"/>
              </a:spcAft>
              <a:defRPr/>
            </a:pPr>
            <a:endParaRPr lang="en-US" dirty="0">
              <a:solidFill>
                <a:srgbClr val="000000"/>
              </a:solidFill>
              <a:effectLst>
                <a:outerShdw blurRad="38100" dist="38100" dir="2700000" algn="tl">
                  <a:srgbClr val="000000">
                    <a:alpha val="43137"/>
                  </a:srgbClr>
                </a:outerShdw>
              </a:effectLst>
              <a:latin typeface="Arial"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1C966761-A8F7-4312-83CF-B47B7FB44F9C}"/>
              </a:ext>
            </a:extLst>
          </p:cNvPr>
          <p:cNvSpPr>
            <a:spLocks noGrp="1" noChangeArrowheads="1"/>
          </p:cNvSpPr>
          <p:nvPr>
            <p:ph type="title"/>
          </p:nvPr>
        </p:nvSpPr>
        <p:spPr>
          <a:xfrm>
            <a:off x="131885" y="274638"/>
            <a:ext cx="11825653" cy="868362"/>
          </a:xfrm>
          <a:solidFill>
            <a:srgbClr val="FFC000"/>
          </a:solidFill>
        </p:spPr>
        <p:txBody>
          <a:bodyPr>
            <a:normAutofit/>
          </a:bodyPr>
          <a:lstStyle/>
          <a:p>
            <a:pPr algn="ctr"/>
            <a:r>
              <a:rPr lang="en-US" altLang="en-US" sz="4800" b="1" dirty="0"/>
              <a:t>1-2 Samuel At-a-Glance</a:t>
            </a:r>
          </a:p>
        </p:txBody>
      </p:sp>
      <p:sp>
        <p:nvSpPr>
          <p:cNvPr id="3" name="Content Placeholder 2">
            <a:extLst>
              <a:ext uri="{FF2B5EF4-FFF2-40B4-BE49-F238E27FC236}">
                <a16:creationId xmlns:a16="http://schemas.microsoft.com/office/drawing/2014/main" id="{BC245833-78D1-4152-9BBE-4C0FBD0DC293}"/>
              </a:ext>
            </a:extLst>
          </p:cNvPr>
          <p:cNvSpPr>
            <a:spLocks noGrp="1"/>
          </p:cNvSpPr>
          <p:nvPr>
            <p:ph idx="1"/>
          </p:nvPr>
        </p:nvSpPr>
        <p:spPr>
          <a:xfrm>
            <a:off x="131885" y="1295401"/>
            <a:ext cx="11825653" cy="5426075"/>
          </a:xfrm>
          <a:solidFill>
            <a:srgbClr val="FFC000"/>
          </a:solidFill>
        </p:spPr>
        <p:txBody>
          <a:bodyPr anchor="ctr">
            <a:normAutofit fontScale="92500" lnSpcReduction="10000"/>
          </a:bodyPr>
          <a:lstStyle/>
          <a:p>
            <a:pPr>
              <a:buClr>
                <a:srgbClr val="C00000"/>
              </a:buClr>
              <a:defRPr/>
            </a:pPr>
            <a:r>
              <a:rPr lang="en-US" sz="3600" dirty="0"/>
              <a:t>The Books of </a:t>
            </a:r>
            <a:r>
              <a:rPr lang="en-US" sz="3600" b="1" dirty="0">
                <a:solidFill>
                  <a:srgbClr val="C00000"/>
                </a:solidFill>
                <a:effectLst>
                  <a:outerShdw blurRad="38100" dist="38100" dir="2700000" algn="tl">
                    <a:srgbClr val="000000">
                      <a:alpha val="43137"/>
                    </a:srgbClr>
                  </a:outerShdw>
                </a:effectLst>
              </a:rPr>
              <a:t>1 &amp; 2 Samuel </a:t>
            </a:r>
            <a:r>
              <a:rPr lang="en-US" sz="3600" dirty="0"/>
              <a:t>in the English Bible are counted as a single book in the Hebrew Bible. 1 Samuel is </a:t>
            </a:r>
            <a:r>
              <a:rPr lang="en-US" sz="3600" u="sng" dirty="0">
                <a:uFill>
                  <a:solidFill>
                    <a:srgbClr val="C00000"/>
                  </a:solidFill>
                </a:uFill>
              </a:rPr>
              <a:t>important because it shows Israel's shift from being governed by Judges to being ruled by kings</a:t>
            </a:r>
            <a:r>
              <a:rPr lang="en-US" sz="3600" dirty="0"/>
              <a:t>.      </a:t>
            </a:r>
          </a:p>
          <a:p>
            <a:pPr>
              <a:buClr>
                <a:srgbClr val="C00000"/>
              </a:buClr>
              <a:defRPr/>
            </a:pPr>
            <a:endParaRPr lang="en-US" sz="3600" b="1" dirty="0">
              <a:solidFill>
                <a:srgbClr val="C00000"/>
              </a:solidFill>
              <a:effectLst>
                <a:outerShdw blurRad="38100" dist="38100" dir="2700000" algn="tl">
                  <a:srgbClr val="000000">
                    <a:alpha val="43137"/>
                  </a:srgbClr>
                </a:outerShdw>
              </a:effectLst>
            </a:endParaRPr>
          </a:p>
          <a:p>
            <a:pPr>
              <a:buClr>
                <a:srgbClr val="C00000"/>
              </a:buClr>
              <a:defRPr/>
            </a:pPr>
            <a:r>
              <a:rPr lang="en-US" sz="3600" b="1" dirty="0">
                <a:solidFill>
                  <a:srgbClr val="C00000"/>
                </a:solidFill>
                <a:effectLst>
                  <a:outerShdw blurRad="38100" dist="38100" dir="2700000" algn="tl">
                    <a:srgbClr val="000000">
                      <a:alpha val="43137"/>
                    </a:srgbClr>
                  </a:outerShdw>
                </a:effectLst>
              </a:rPr>
              <a:t>1 Samuel 1-12</a:t>
            </a:r>
            <a:r>
              <a:rPr lang="en-US" sz="3600" dirty="0"/>
              <a:t> deals with the ministry of Samuel, Israel's last great judge. Saul's ascension to the throne as Israel's first king is contained in chapters 9-11. </a:t>
            </a:r>
          </a:p>
          <a:p>
            <a:pPr>
              <a:buClr>
                <a:srgbClr val="C00000"/>
              </a:buClr>
              <a:defRPr/>
            </a:pPr>
            <a:endParaRPr lang="en-US" sz="3600" dirty="0"/>
          </a:p>
          <a:p>
            <a:pPr>
              <a:buClr>
                <a:srgbClr val="C00000"/>
              </a:buClr>
              <a:defRPr/>
            </a:pPr>
            <a:r>
              <a:rPr lang="en-US" sz="3600" b="1" dirty="0">
                <a:solidFill>
                  <a:srgbClr val="C00000"/>
                </a:solidFill>
                <a:effectLst>
                  <a:outerShdw blurRad="38100" dist="38100" dir="2700000" algn="tl">
                    <a:srgbClr val="000000">
                      <a:alpha val="43137"/>
                    </a:srgbClr>
                  </a:outerShdw>
                </a:effectLst>
              </a:rPr>
              <a:t>1 Samuel 13-31</a:t>
            </a:r>
            <a:r>
              <a:rPr lang="en-US" sz="3600" dirty="0"/>
              <a:t> covers the reign and demise of Saul and the rise of David (16 &amp; 17).</a:t>
            </a:r>
          </a:p>
        </p:txBody>
      </p:sp>
      <p:sp>
        <p:nvSpPr>
          <p:cNvPr id="62468" name="Slide Number Placeholder 3">
            <a:extLst>
              <a:ext uri="{FF2B5EF4-FFF2-40B4-BE49-F238E27FC236}">
                <a16:creationId xmlns:a16="http://schemas.microsoft.com/office/drawing/2014/main" id="{8DEBD869-FD5B-4CCB-915C-039A75818C19}"/>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3BEA9D32-D174-403F-A877-43830E7279C6}" type="slidenum">
              <a:rPr lang="en-US" altLang="en-US" sz="1400"/>
              <a:pPr>
                <a:spcBef>
                  <a:spcPct val="0"/>
                </a:spcBef>
                <a:buFontTx/>
                <a:buNone/>
              </a:pPr>
              <a:t>54</a:t>
            </a:fld>
            <a:endParaRPr lang="en-US" altLang="en-US" sz="1400" dirty="0"/>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DAF50238-AF3B-4605-902F-9543308F3F0E}"/>
              </a:ext>
            </a:extLst>
          </p:cNvPr>
          <p:cNvSpPr>
            <a:spLocks noGrp="1" noChangeArrowheads="1"/>
          </p:cNvSpPr>
          <p:nvPr>
            <p:ph type="title"/>
          </p:nvPr>
        </p:nvSpPr>
        <p:spPr>
          <a:xfrm>
            <a:off x="149469" y="136526"/>
            <a:ext cx="11931162" cy="868363"/>
          </a:xfrm>
          <a:solidFill>
            <a:srgbClr val="FFC000"/>
          </a:solidFill>
        </p:spPr>
        <p:txBody>
          <a:bodyPr/>
          <a:lstStyle/>
          <a:p>
            <a:pPr algn="ctr"/>
            <a:r>
              <a:rPr lang="en-US" altLang="en-US" b="1" dirty="0"/>
              <a:t>1-2 Samuel At-a-Glance</a:t>
            </a:r>
          </a:p>
        </p:txBody>
      </p:sp>
      <p:sp>
        <p:nvSpPr>
          <p:cNvPr id="79875" name="Content Placeholder 2">
            <a:extLst>
              <a:ext uri="{FF2B5EF4-FFF2-40B4-BE49-F238E27FC236}">
                <a16:creationId xmlns:a16="http://schemas.microsoft.com/office/drawing/2014/main" id="{A43C4D2E-87E0-4A4C-A4FF-60034145072A}"/>
              </a:ext>
            </a:extLst>
          </p:cNvPr>
          <p:cNvSpPr>
            <a:spLocks noGrp="1" noChangeArrowheads="1"/>
          </p:cNvSpPr>
          <p:nvPr>
            <p:ph idx="1"/>
          </p:nvPr>
        </p:nvSpPr>
        <p:spPr>
          <a:xfrm>
            <a:off x="149469" y="1143001"/>
            <a:ext cx="11931162" cy="5578475"/>
          </a:xfrm>
          <a:solidFill>
            <a:srgbClr val="FFC000"/>
          </a:solidFill>
        </p:spPr>
        <p:txBody>
          <a:bodyPr anchor="ctr">
            <a:normAutofit/>
          </a:bodyPr>
          <a:lstStyle/>
          <a:p>
            <a:pPr>
              <a:defRPr/>
            </a:pPr>
            <a:r>
              <a:rPr lang="en-US" altLang="en-US" sz="3600" b="1" dirty="0">
                <a:solidFill>
                  <a:srgbClr val="C00000"/>
                </a:solidFill>
                <a:effectLst>
                  <a:outerShdw blurRad="38100" dist="38100" dir="2700000" algn="tl">
                    <a:srgbClr val="000000">
                      <a:alpha val="43137"/>
                    </a:srgbClr>
                  </a:outerShdw>
                </a:effectLst>
              </a:rPr>
              <a:t>1 Samuel </a:t>
            </a:r>
            <a:r>
              <a:rPr lang="en-US" altLang="en-US" sz="3600" dirty="0"/>
              <a:t>covers the downfall of the house of Eli the priest, due to the corruption of his sons, </a:t>
            </a:r>
            <a:r>
              <a:rPr lang="en-US" altLang="en-US" sz="3600" u="sng" dirty="0"/>
              <a:t>Hophni &amp; Phinehas</a:t>
            </a:r>
            <a:r>
              <a:rPr lang="en-US" altLang="en-US" sz="3600" dirty="0"/>
              <a:t> and his inattentiveness to the situation </a:t>
            </a:r>
          </a:p>
          <a:p>
            <a:pPr>
              <a:defRPr/>
            </a:pPr>
            <a:r>
              <a:rPr lang="en-US" altLang="en-US" sz="3600" b="1" dirty="0">
                <a:solidFill>
                  <a:srgbClr val="C00000"/>
                </a:solidFill>
                <a:effectLst>
                  <a:outerShdw blurRad="38100" dist="38100" dir="2700000" algn="tl">
                    <a:srgbClr val="000000">
                      <a:alpha val="43137"/>
                    </a:srgbClr>
                  </a:outerShdw>
                </a:effectLst>
              </a:rPr>
              <a:t>Samuel</a:t>
            </a:r>
            <a:r>
              <a:rPr lang="en-US" altLang="en-US" sz="3600" dirty="0"/>
              <a:t>, a servant of Eli from youth, becomes Israel’s last and greatest judge, but due to corruption on the part of his sons, </a:t>
            </a:r>
            <a:r>
              <a:rPr lang="en-US" altLang="en-US" sz="3600" u="sng" dirty="0"/>
              <a:t>Joel and Abijah</a:t>
            </a:r>
            <a:r>
              <a:rPr lang="en-US" altLang="en-US" sz="3600" dirty="0"/>
              <a:t>, the people clamor for a king </a:t>
            </a:r>
            <a:r>
              <a:rPr lang="en-US" altLang="en-US" sz="3600" b="1" dirty="0">
                <a:solidFill>
                  <a:srgbClr val="C00000"/>
                </a:solidFill>
                <a:effectLst>
                  <a:outerShdw blurRad="38100" dist="38100" dir="2700000" algn="tl">
                    <a:srgbClr val="000000">
                      <a:alpha val="43137"/>
                    </a:srgbClr>
                  </a:outerShdw>
                </a:effectLst>
              </a:rPr>
              <a:t>1 Samuel 8</a:t>
            </a:r>
          </a:p>
          <a:p>
            <a:pPr>
              <a:defRPr/>
            </a:pPr>
            <a:r>
              <a:rPr lang="en-US" altLang="en-US" sz="3600" b="1" dirty="0">
                <a:solidFill>
                  <a:srgbClr val="C00000"/>
                </a:solidFill>
                <a:effectLst>
                  <a:outerShdw blurRad="38100" dist="38100" dir="2700000" algn="tl">
                    <a:srgbClr val="000000">
                      <a:alpha val="43137"/>
                    </a:srgbClr>
                  </a:outerShdw>
                </a:effectLst>
              </a:rPr>
              <a:t>Saul</a:t>
            </a:r>
            <a:r>
              <a:rPr lang="en-US" altLang="en-US" sz="3600" dirty="0"/>
              <a:t> becomes Israel’s first king, but due to disobedience (13 &amp; 15) he dies (31) and the kingdom eventually passes to David </a:t>
            </a:r>
          </a:p>
          <a:p>
            <a:pPr>
              <a:defRPr/>
            </a:pPr>
            <a:r>
              <a:rPr lang="en-US" altLang="en-US" sz="3600" dirty="0"/>
              <a:t>All of </a:t>
            </a:r>
            <a:r>
              <a:rPr lang="en-US" altLang="en-US" sz="3600" b="1" dirty="0">
                <a:solidFill>
                  <a:srgbClr val="C00000"/>
                </a:solidFill>
                <a:effectLst>
                  <a:outerShdw blurRad="38100" dist="38100" dir="2700000" algn="tl">
                    <a:srgbClr val="000000">
                      <a:alpha val="43137"/>
                    </a:srgbClr>
                  </a:outerShdw>
                </a:effectLst>
              </a:rPr>
              <a:t>2 Samuel </a:t>
            </a:r>
            <a:r>
              <a:rPr lang="en-US" altLang="en-US" sz="3600" dirty="0"/>
              <a:t>focuses on the reign of David</a:t>
            </a:r>
          </a:p>
        </p:txBody>
      </p:sp>
      <p:sp>
        <p:nvSpPr>
          <p:cNvPr id="63492" name="Slide Number Placeholder 3">
            <a:extLst>
              <a:ext uri="{FF2B5EF4-FFF2-40B4-BE49-F238E27FC236}">
                <a16:creationId xmlns:a16="http://schemas.microsoft.com/office/drawing/2014/main" id="{9C5BA724-4D6C-45DA-A6D9-D856280E3594}"/>
              </a:ext>
            </a:extLst>
          </p:cNvPr>
          <p:cNvSpPr>
            <a:spLocks noGrp="1" noChangeArrowheads="1"/>
          </p:cNvSpPr>
          <p:nvPr>
            <p:ph type="sldNum" sz="quarter" idx="12"/>
          </p:nvPr>
        </p:nvSpPr>
        <p:spPr>
          <a:xfrm>
            <a:off x="9299331" y="6356349"/>
            <a:ext cx="27432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72CDC272-0623-4F81-862E-CCA058162E07}" type="slidenum">
              <a:rPr lang="en-US" altLang="en-US" sz="1400"/>
              <a:pPr>
                <a:spcBef>
                  <a:spcPct val="0"/>
                </a:spcBef>
                <a:buFontTx/>
                <a:buNone/>
              </a:pPr>
              <a:t>55</a:t>
            </a:fld>
            <a:endParaRPr lang="en-US" altLang="en-US" sz="1400" dirty="0"/>
          </a:p>
        </p:txBody>
      </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5247F261-3286-4AE6-A173-753319C181F8}"/>
              </a:ext>
            </a:extLst>
          </p:cNvPr>
          <p:cNvSpPr>
            <a:spLocks noGrp="1" noChangeArrowheads="1"/>
          </p:cNvSpPr>
          <p:nvPr>
            <p:ph type="title"/>
          </p:nvPr>
        </p:nvSpPr>
        <p:spPr>
          <a:xfrm>
            <a:off x="158261" y="139700"/>
            <a:ext cx="11887199" cy="546100"/>
          </a:xfrm>
          <a:solidFill>
            <a:srgbClr val="FFC000"/>
          </a:solidFill>
        </p:spPr>
        <p:txBody>
          <a:bodyPr>
            <a:normAutofit fontScale="90000"/>
          </a:bodyPr>
          <a:lstStyle/>
          <a:p>
            <a:pPr algn="ctr"/>
            <a:r>
              <a:rPr lang="en-US" altLang="en-US" sz="4000" b="1" dirty="0"/>
              <a:t>Eli, the Priest of Shiloh</a:t>
            </a:r>
          </a:p>
        </p:txBody>
      </p:sp>
      <p:sp>
        <p:nvSpPr>
          <p:cNvPr id="80899" name="Content Placeholder 2">
            <a:extLst>
              <a:ext uri="{FF2B5EF4-FFF2-40B4-BE49-F238E27FC236}">
                <a16:creationId xmlns:a16="http://schemas.microsoft.com/office/drawing/2014/main" id="{79D164DF-5008-4FE3-9BBA-5B872FF3B1EF}"/>
              </a:ext>
            </a:extLst>
          </p:cNvPr>
          <p:cNvSpPr>
            <a:spLocks noGrp="1" noChangeArrowheads="1"/>
          </p:cNvSpPr>
          <p:nvPr>
            <p:ph idx="1"/>
          </p:nvPr>
        </p:nvSpPr>
        <p:spPr>
          <a:xfrm>
            <a:off x="158262" y="838200"/>
            <a:ext cx="11887200" cy="5880100"/>
          </a:xfrm>
          <a:solidFill>
            <a:srgbClr val="FFC000"/>
          </a:solidFill>
        </p:spPr>
        <p:txBody>
          <a:bodyPr>
            <a:normAutofit fontScale="92500"/>
          </a:bodyPr>
          <a:lstStyle/>
          <a:p>
            <a:pPr marL="514350" indent="-514350">
              <a:buFontTx/>
              <a:buAutoNum type="arabicPeriod"/>
              <a:defRPr/>
            </a:pPr>
            <a:r>
              <a:rPr lang="en-US" altLang="en-US" sz="3200" dirty="0"/>
              <a:t>He and his house became a paradigm of Israel’s growing secularism and 	covenant infidelity </a:t>
            </a:r>
          </a:p>
          <a:p>
            <a:pPr marL="514350" indent="-514350">
              <a:buFontTx/>
              <a:buAutoNum type="arabicPeriod"/>
              <a:defRPr/>
            </a:pPr>
            <a:r>
              <a:rPr lang="en-US" altLang="en-US" sz="3200" b="1" dirty="0">
                <a:solidFill>
                  <a:srgbClr val="C00000"/>
                </a:solidFill>
                <a:effectLst>
                  <a:outerShdw blurRad="38100" dist="38100" dir="2700000" algn="tl">
                    <a:srgbClr val="000000">
                      <a:alpha val="43137"/>
                    </a:srgbClr>
                  </a:outerShdw>
                </a:effectLst>
              </a:rPr>
              <a:t>1 Samuel 2:12-17</a:t>
            </a:r>
            <a:r>
              <a:rPr lang="en-US" altLang="en-US" sz="3200" dirty="0"/>
              <a:t> tells how Eli’s sons took the choice portions of meat 	from the offerings, the portion that was supposed to be for God </a:t>
            </a:r>
          </a:p>
          <a:p>
            <a:pPr marL="514350" indent="-514350">
              <a:buFontTx/>
              <a:buAutoNum type="arabicPeriod"/>
              <a:defRPr/>
            </a:pPr>
            <a:r>
              <a:rPr lang="en-US" altLang="en-US" sz="3200" dirty="0"/>
              <a:t>God brought judgment in the form of a battle with the Philistines at </a:t>
            </a:r>
            <a:r>
              <a:rPr lang="en-US" altLang="en-US" sz="3200" dirty="0" err="1"/>
              <a:t>Aphek</a:t>
            </a:r>
            <a:r>
              <a:rPr lang="en-US" altLang="en-US" sz="3200" dirty="0"/>
              <a:t>              	</a:t>
            </a:r>
            <a:r>
              <a:rPr lang="en-US" altLang="en-US" sz="3200" b="1" dirty="0">
                <a:solidFill>
                  <a:srgbClr val="C00000"/>
                </a:solidFill>
                <a:effectLst>
                  <a:outerShdw blurRad="38100" dist="38100" dir="2700000" algn="tl">
                    <a:srgbClr val="000000">
                      <a:alpha val="43137"/>
                    </a:srgbClr>
                  </a:outerShdw>
                </a:effectLst>
              </a:rPr>
              <a:t>1 Sam. 4 </a:t>
            </a:r>
          </a:p>
          <a:p>
            <a:pPr marL="514350" indent="-514350">
              <a:buFontTx/>
              <a:buAutoNum type="arabicPeriod"/>
              <a:defRPr/>
            </a:pPr>
            <a:r>
              <a:rPr lang="en-US" altLang="en-US" sz="3200" dirty="0"/>
              <a:t>When the sons of Eli brought the Ark of the Lord to the camp, thinking 	to ensure victory, initially the Hebrews were encouraged and the 	Philistines were discouraged, but they captured the ark eventually            	</a:t>
            </a:r>
            <a:r>
              <a:rPr lang="en-US" altLang="en-US" sz="3200" b="1" dirty="0">
                <a:solidFill>
                  <a:srgbClr val="C00000"/>
                </a:solidFill>
                <a:effectLst>
                  <a:outerShdw blurRad="38100" dist="38100" dir="2700000" algn="tl">
                    <a:srgbClr val="000000">
                      <a:alpha val="43137"/>
                    </a:srgbClr>
                  </a:outerShdw>
                </a:effectLst>
              </a:rPr>
              <a:t>1 Sam. 4:4-11  </a:t>
            </a:r>
            <a:r>
              <a:rPr lang="en-US" altLang="en-US" sz="3200" b="1" dirty="0"/>
              <a:t>Theology of God’s Sovereignty over Nations</a:t>
            </a:r>
            <a:endParaRPr lang="en-US" altLang="en-US" sz="3200" b="1" dirty="0">
              <a:solidFill>
                <a:srgbClr val="C00000"/>
              </a:solidFill>
              <a:effectLst>
                <a:outerShdw blurRad="38100" dist="38100" dir="2700000" algn="tl">
                  <a:srgbClr val="000000">
                    <a:alpha val="43137"/>
                  </a:srgbClr>
                </a:outerShdw>
              </a:effectLst>
            </a:endParaRPr>
          </a:p>
          <a:p>
            <a:pPr marL="514350" indent="-514350">
              <a:buFontTx/>
              <a:buAutoNum type="arabicPeriod"/>
              <a:defRPr/>
            </a:pPr>
            <a:r>
              <a:rPr lang="en-US" altLang="en-US" sz="3200" dirty="0"/>
              <a:t>Eli’s daughter-in-law, had a son at that time and named him </a:t>
            </a:r>
            <a:r>
              <a:rPr lang="en-US" altLang="en-US" sz="3200" b="1" dirty="0">
                <a:solidFill>
                  <a:srgbClr val="FF0000"/>
                </a:solidFill>
                <a:effectLst>
                  <a:outerShdw blurRad="38100" dist="38100" dir="2700000" algn="tl">
                    <a:srgbClr val="000000">
                      <a:alpha val="43137"/>
                    </a:srgbClr>
                  </a:outerShdw>
                </a:effectLst>
              </a:rPr>
              <a:t>I</a:t>
            </a:r>
            <a:r>
              <a:rPr lang="en-US" altLang="en-US" sz="3200" b="1" dirty="0">
                <a:solidFill>
                  <a:srgbClr val="0000FF"/>
                </a:solidFill>
                <a:effectLst>
                  <a:outerShdw blurRad="38100" dist="38100" dir="2700000" algn="tl">
                    <a:srgbClr val="000000">
                      <a:alpha val="43137"/>
                    </a:srgbClr>
                  </a:outerShdw>
                </a:effectLst>
              </a:rPr>
              <a:t>chabod</a:t>
            </a:r>
            <a:r>
              <a:rPr lang="en-US" altLang="en-US" sz="3200" dirty="0"/>
              <a:t>, 	meaning </a:t>
            </a:r>
            <a:r>
              <a:rPr lang="en-US" altLang="en-US" sz="3200" b="1" dirty="0">
                <a:solidFill>
                  <a:srgbClr val="0000FF"/>
                </a:solidFill>
                <a:effectLst>
                  <a:outerShdw blurRad="38100" dist="38100" dir="2700000" algn="tl">
                    <a:srgbClr val="000000">
                      <a:alpha val="43137"/>
                    </a:srgbClr>
                  </a:outerShdw>
                </a:effectLst>
              </a:rPr>
              <a:t>“the glory has departed” </a:t>
            </a:r>
            <a:r>
              <a:rPr lang="en-US" altLang="en-US" sz="3200" b="1" dirty="0">
                <a:solidFill>
                  <a:srgbClr val="C00000"/>
                </a:solidFill>
                <a:effectLst>
                  <a:outerShdw blurRad="38100" dist="38100" dir="2700000" algn="tl">
                    <a:srgbClr val="000000">
                      <a:alpha val="43137"/>
                    </a:srgbClr>
                  </a:outerShdw>
                </a:effectLst>
              </a:rPr>
              <a:t>1 Sam. 4:21 </a:t>
            </a:r>
          </a:p>
        </p:txBody>
      </p:sp>
      <p:sp>
        <p:nvSpPr>
          <p:cNvPr id="64516" name="Slide Number Placeholder 3">
            <a:extLst>
              <a:ext uri="{FF2B5EF4-FFF2-40B4-BE49-F238E27FC236}">
                <a16:creationId xmlns:a16="http://schemas.microsoft.com/office/drawing/2014/main" id="{5C2CF58D-0082-4AA4-AB1D-FD9C668A1EC8}"/>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59B506BC-3F91-4594-8B0B-97453FC72099}" type="slidenum">
              <a:rPr lang="en-US" altLang="en-US" sz="1400"/>
              <a:pPr>
                <a:spcBef>
                  <a:spcPct val="0"/>
                </a:spcBef>
                <a:buFontTx/>
                <a:buNone/>
              </a:pPr>
              <a:t>56</a:t>
            </a:fld>
            <a:endParaRPr lang="en-US" altLang="en-US" sz="1400"/>
          </a:p>
        </p:txBody>
      </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a:extLst>
              <a:ext uri="{FF2B5EF4-FFF2-40B4-BE49-F238E27FC236}">
                <a16:creationId xmlns:a16="http://schemas.microsoft.com/office/drawing/2014/main" id="{054A99AE-E7A8-4DCD-9D8D-A289AF642249}"/>
              </a:ext>
            </a:extLst>
          </p:cNvPr>
          <p:cNvSpPr>
            <a:spLocks noGrp="1" noChangeArrowheads="1"/>
          </p:cNvSpPr>
          <p:nvPr>
            <p:ph type="title"/>
          </p:nvPr>
        </p:nvSpPr>
        <p:spPr>
          <a:xfrm>
            <a:off x="161191" y="136528"/>
            <a:ext cx="11866685" cy="813042"/>
          </a:xfrm>
          <a:solidFill>
            <a:srgbClr val="FFC000"/>
          </a:solidFill>
        </p:spPr>
        <p:txBody>
          <a:bodyPr/>
          <a:lstStyle/>
          <a:p>
            <a:pPr algn="ctr">
              <a:defRPr/>
            </a:pPr>
            <a:r>
              <a:rPr lang="en-US" altLang="en-US" b="1" dirty="0">
                <a:solidFill>
                  <a:srgbClr val="FF0000"/>
                </a:solidFill>
                <a:effectLst>
                  <a:outerShdw blurRad="38100" dist="38100" dir="2700000" algn="tl">
                    <a:srgbClr val="000000">
                      <a:alpha val="43137"/>
                    </a:srgbClr>
                  </a:outerShdw>
                </a:effectLst>
              </a:rPr>
              <a:t>The Philistines</a:t>
            </a:r>
          </a:p>
        </p:txBody>
      </p:sp>
      <p:sp>
        <p:nvSpPr>
          <p:cNvPr id="3" name="Content Placeholder 2">
            <a:extLst>
              <a:ext uri="{FF2B5EF4-FFF2-40B4-BE49-F238E27FC236}">
                <a16:creationId xmlns:a16="http://schemas.microsoft.com/office/drawing/2014/main" id="{CEE245D1-A8D8-4DE3-9681-03782ECEB420}"/>
              </a:ext>
            </a:extLst>
          </p:cNvPr>
          <p:cNvSpPr>
            <a:spLocks noGrp="1"/>
          </p:cNvSpPr>
          <p:nvPr>
            <p:ph idx="1"/>
          </p:nvPr>
        </p:nvSpPr>
        <p:spPr>
          <a:xfrm>
            <a:off x="161191" y="1116623"/>
            <a:ext cx="11866685" cy="5466741"/>
          </a:xfrm>
          <a:solidFill>
            <a:srgbClr val="FFC000"/>
          </a:solidFill>
        </p:spPr>
        <p:txBody>
          <a:bodyPr anchor="ctr">
            <a:normAutofit/>
          </a:bodyPr>
          <a:lstStyle/>
          <a:p>
            <a:pPr marL="514350" indent="-514350">
              <a:buFontTx/>
              <a:buAutoNum type="arabicPeriod"/>
              <a:defRPr/>
            </a:pPr>
            <a:r>
              <a:rPr lang="en-US" altLang="en-US" sz="3600" dirty="0"/>
              <a:t>The Philistines were a </a:t>
            </a:r>
            <a:r>
              <a:rPr lang="en-US" altLang="en-US" sz="3600" u="sng" dirty="0">
                <a:solidFill>
                  <a:srgbClr val="FF0000"/>
                </a:solidFill>
                <a:effectLst>
                  <a:outerShdw blurRad="38100" dist="38100" dir="2700000" algn="tl">
                    <a:srgbClr val="000000"/>
                  </a:outerShdw>
                </a:effectLst>
              </a:rPr>
              <a:t>sea people</a:t>
            </a:r>
            <a:r>
              <a:rPr lang="en-US" altLang="en-US" sz="3600" dirty="0">
                <a:solidFill>
                  <a:srgbClr val="FF0000"/>
                </a:solidFill>
              </a:rPr>
              <a:t> </a:t>
            </a:r>
            <a:r>
              <a:rPr lang="en-US" altLang="en-US" sz="3600" dirty="0"/>
              <a:t>who migrated to the 	Mediterranean coast of the Promised Land around      	</a:t>
            </a:r>
            <a:r>
              <a:rPr lang="en-US" altLang="en-US" sz="3600" u="sng" dirty="0">
                <a:solidFill>
                  <a:srgbClr val="FF0000"/>
                </a:solidFill>
                <a:effectLst>
                  <a:outerShdw blurRad="38100" dist="38100" dir="2700000" algn="tl">
                    <a:srgbClr val="000000"/>
                  </a:outerShdw>
                </a:effectLst>
              </a:rPr>
              <a:t>1250 B.C.</a:t>
            </a:r>
            <a:r>
              <a:rPr lang="en-US" altLang="en-US" sz="3600" dirty="0"/>
              <a:t> </a:t>
            </a:r>
          </a:p>
          <a:p>
            <a:pPr marL="514350" indent="-514350">
              <a:buFontTx/>
              <a:buAutoNum type="arabicPeriod"/>
              <a:defRPr/>
            </a:pPr>
            <a:r>
              <a:rPr lang="en-US" altLang="en-US" sz="3600" dirty="0"/>
              <a:t>They were </a:t>
            </a:r>
            <a:r>
              <a:rPr lang="en-US" altLang="en-US" sz="3600" u="sng" dirty="0">
                <a:solidFill>
                  <a:srgbClr val="FF0000"/>
                </a:solidFill>
                <a:effectLst>
                  <a:outerShdw blurRad="38100" dist="38100" dir="2700000" algn="tl">
                    <a:srgbClr val="000000"/>
                  </a:outerShdw>
                </a:effectLst>
              </a:rPr>
              <a:t>perennial enemies </a:t>
            </a:r>
            <a:r>
              <a:rPr lang="en-US" altLang="en-US" sz="3600" dirty="0"/>
              <a:t>of Israel </a:t>
            </a:r>
          </a:p>
          <a:p>
            <a:pPr marL="514350" indent="-514350">
              <a:buFontTx/>
              <a:buAutoNum type="arabicPeriod"/>
              <a:defRPr/>
            </a:pPr>
            <a:r>
              <a:rPr lang="en-US" altLang="en-US" sz="3600" dirty="0"/>
              <a:t>They lived primarily in 5 fortified cities known as the 	</a:t>
            </a:r>
            <a:r>
              <a:rPr lang="en-US" altLang="en-US" sz="3600" u="sng" dirty="0">
                <a:solidFill>
                  <a:srgbClr val="FF0000"/>
                </a:solidFill>
                <a:effectLst>
                  <a:outerShdw blurRad="38100" dist="38100" dir="2700000" algn="tl">
                    <a:srgbClr val="000000"/>
                  </a:outerShdw>
                </a:effectLst>
              </a:rPr>
              <a:t>Philistine Pentapolis</a:t>
            </a:r>
            <a:r>
              <a:rPr lang="en-US" altLang="en-US" sz="3600" dirty="0"/>
              <a:t>: 									</a:t>
            </a:r>
            <a:r>
              <a:rPr lang="en-US" altLang="en-US" sz="3600" b="1" u="sng" dirty="0">
                <a:solidFill>
                  <a:srgbClr val="0000FF"/>
                </a:solidFill>
                <a:effectLst>
                  <a:outerShdw blurRad="38100" dist="38100" dir="2700000" algn="tl">
                    <a:srgbClr val="000000">
                      <a:alpha val="43137"/>
                    </a:srgbClr>
                  </a:outerShdw>
                </a:effectLst>
              </a:rPr>
              <a:t>G</a:t>
            </a:r>
            <a:r>
              <a:rPr lang="en-US" altLang="en-US" sz="3600" b="1" dirty="0">
                <a:solidFill>
                  <a:srgbClr val="0000FF"/>
                </a:solidFill>
                <a:effectLst>
                  <a:outerShdw blurRad="38100" dist="38100" dir="2700000" algn="tl">
                    <a:srgbClr val="000000">
                      <a:alpha val="43137"/>
                    </a:srgbClr>
                  </a:outerShdw>
                </a:effectLst>
              </a:rPr>
              <a:t>aza, </a:t>
            </a:r>
            <a:r>
              <a:rPr lang="en-US" altLang="en-US" sz="3600" b="1" u="sng" dirty="0">
                <a:solidFill>
                  <a:srgbClr val="0000FF"/>
                </a:solidFill>
                <a:effectLst>
                  <a:outerShdw blurRad="38100" dist="38100" dir="2700000" algn="tl">
                    <a:srgbClr val="000000">
                      <a:alpha val="43137"/>
                    </a:srgbClr>
                  </a:outerShdw>
                </a:effectLst>
              </a:rPr>
              <a:t>A</a:t>
            </a:r>
            <a:r>
              <a:rPr lang="en-US" altLang="en-US" sz="3600" b="1" dirty="0">
                <a:solidFill>
                  <a:srgbClr val="0000FF"/>
                </a:solidFill>
                <a:effectLst>
                  <a:outerShdw blurRad="38100" dist="38100" dir="2700000" algn="tl">
                    <a:srgbClr val="000000">
                      <a:alpha val="43137"/>
                    </a:srgbClr>
                  </a:outerShdw>
                </a:effectLst>
              </a:rPr>
              <a:t>shkelon, </a:t>
            </a:r>
            <a:r>
              <a:rPr lang="en-US" altLang="en-US" sz="3600" b="1" u="sng" dirty="0">
                <a:solidFill>
                  <a:srgbClr val="0000FF"/>
                </a:solidFill>
                <a:effectLst>
                  <a:outerShdw blurRad="38100" dist="38100" dir="2700000" algn="tl">
                    <a:srgbClr val="000000">
                      <a:alpha val="43137"/>
                    </a:srgbClr>
                  </a:outerShdw>
                </a:effectLst>
              </a:rPr>
              <a:t>A</a:t>
            </a:r>
            <a:r>
              <a:rPr lang="en-US" altLang="en-US" sz="3600" b="1" dirty="0">
                <a:solidFill>
                  <a:srgbClr val="0000FF"/>
                </a:solidFill>
                <a:effectLst>
                  <a:outerShdw blurRad="38100" dist="38100" dir="2700000" algn="tl">
                    <a:srgbClr val="000000">
                      <a:alpha val="43137"/>
                    </a:srgbClr>
                  </a:outerShdw>
                </a:effectLst>
              </a:rPr>
              <a:t>shdod, </a:t>
            </a:r>
            <a:r>
              <a:rPr lang="en-US" altLang="en-US" sz="3600" b="1" u="sng" dirty="0">
                <a:solidFill>
                  <a:srgbClr val="0000FF"/>
                </a:solidFill>
                <a:effectLst>
                  <a:outerShdw blurRad="38100" dist="38100" dir="2700000" algn="tl">
                    <a:srgbClr val="000000">
                      <a:alpha val="43137"/>
                    </a:srgbClr>
                  </a:outerShdw>
                </a:effectLst>
              </a:rPr>
              <a:t>G</a:t>
            </a:r>
            <a:r>
              <a:rPr lang="en-US" altLang="en-US" sz="3600" b="1" dirty="0">
                <a:solidFill>
                  <a:srgbClr val="0000FF"/>
                </a:solidFill>
                <a:effectLst>
                  <a:outerShdw blurRad="38100" dist="38100" dir="2700000" algn="tl">
                    <a:srgbClr val="000000">
                      <a:alpha val="43137"/>
                    </a:srgbClr>
                  </a:outerShdw>
                </a:effectLst>
              </a:rPr>
              <a:t>ath, and </a:t>
            </a:r>
            <a:r>
              <a:rPr lang="en-US" altLang="en-US" sz="3600" b="1" u="sng" dirty="0" err="1">
                <a:solidFill>
                  <a:srgbClr val="0000FF"/>
                </a:solidFill>
                <a:effectLst>
                  <a:outerShdw blurRad="38100" dist="38100" dir="2700000" algn="tl">
                    <a:srgbClr val="000000">
                      <a:alpha val="43137"/>
                    </a:srgbClr>
                  </a:outerShdw>
                </a:effectLst>
              </a:rPr>
              <a:t>E</a:t>
            </a:r>
            <a:r>
              <a:rPr lang="en-US" altLang="en-US" sz="3600" b="1" dirty="0" err="1">
                <a:solidFill>
                  <a:srgbClr val="0000FF"/>
                </a:solidFill>
                <a:effectLst>
                  <a:outerShdw blurRad="38100" dist="38100" dir="2700000" algn="tl">
                    <a:srgbClr val="000000">
                      <a:alpha val="43137"/>
                    </a:srgbClr>
                  </a:outerShdw>
                </a:effectLst>
              </a:rPr>
              <a:t>kron</a:t>
            </a:r>
            <a:r>
              <a:rPr lang="en-US" altLang="en-US" sz="3600" dirty="0"/>
              <a:t> </a:t>
            </a:r>
          </a:p>
          <a:p>
            <a:pPr marL="514350" indent="-514350">
              <a:buFontTx/>
              <a:buAutoNum type="arabicPeriod"/>
              <a:defRPr/>
            </a:pPr>
            <a:r>
              <a:rPr lang="en-US" altLang="en-US" sz="3600" dirty="0"/>
              <a:t>The name </a:t>
            </a:r>
            <a:r>
              <a:rPr lang="en-US" altLang="en-US" sz="3600" u="sng" dirty="0">
                <a:solidFill>
                  <a:srgbClr val="FF0000"/>
                </a:solidFill>
                <a:effectLst>
                  <a:outerShdw blurRad="38100" dist="38100" dir="2700000" algn="tl">
                    <a:srgbClr val="000000"/>
                  </a:outerShdw>
                </a:effectLst>
              </a:rPr>
              <a:t>Palestine</a:t>
            </a:r>
            <a:r>
              <a:rPr lang="en-US" altLang="en-US" sz="3600" dirty="0"/>
              <a:t> derives from Philistine</a:t>
            </a:r>
          </a:p>
        </p:txBody>
      </p:sp>
      <p:sp>
        <p:nvSpPr>
          <p:cNvPr id="65540" name="Slide Number Placeholder 3">
            <a:extLst>
              <a:ext uri="{FF2B5EF4-FFF2-40B4-BE49-F238E27FC236}">
                <a16:creationId xmlns:a16="http://schemas.microsoft.com/office/drawing/2014/main" id="{F32C87F6-F312-4D96-AA7B-CAC03A779539}"/>
              </a:ext>
            </a:extLst>
          </p:cNvPr>
          <p:cNvSpPr>
            <a:spLocks noGrp="1" noChangeArrowheads="1"/>
          </p:cNvSpPr>
          <p:nvPr>
            <p:ph type="sldNum" sz="quarter" idx="12"/>
          </p:nvPr>
        </p:nvSpPr>
        <p:spPr>
          <a:xfrm>
            <a:off x="9199685" y="6218239"/>
            <a:ext cx="27432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267383D-7004-4454-A73D-93C85EA6A915}" type="slidenum">
              <a:rPr lang="en-US" altLang="en-US" sz="1600"/>
              <a:pPr>
                <a:spcBef>
                  <a:spcPct val="0"/>
                </a:spcBef>
                <a:buFontTx/>
                <a:buNone/>
              </a:pPr>
              <a:t>57</a:t>
            </a:fld>
            <a:endParaRPr lang="en-US" altLang="en-US" sz="1600" dirty="0"/>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a:extLst>
              <a:ext uri="{FF2B5EF4-FFF2-40B4-BE49-F238E27FC236}">
                <a16:creationId xmlns:a16="http://schemas.microsoft.com/office/drawing/2014/main" id="{3D9C7360-7D70-4505-9280-C5907D690EBA}"/>
              </a:ext>
            </a:extLst>
          </p:cNvPr>
          <p:cNvSpPr>
            <a:spLocks noGrp="1" noChangeArrowheads="1"/>
          </p:cNvSpPr>
          <p:nvPr>
            <p:ph type="sldNum" sz="quarter" idx="12"/>
          </p:nvPr>
        </p:nvSpPr>
        <p:spPr>
          <a:xfrm>
            <a:off x="10058400" y="644274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defRPr/>
            </a:pPr>
            <a:fld id="{4B5C1BD3-6C17-474C-BA9A-07646641E4E9}" type="slidenum">
              <a:rPr lang="en-US" altLang="en-US" sz="1400" b="1">
                <a:solidFill>
                  <a:srgbClr val="FF0000"/>
                </a:solidFill>
                <a:effectLst>
                  <a:outerShdw blurRad="38100" dist="38100" dir="2700000" algn="tl">
                    <a:srgbClr val="000000">
                      <a:alpha val="43137"/>
                    </a:srgbClr>
                  </a:outerShdw>
                </a:effectLst>
                <a:highlight>
                  <a:srgbClr val="FFFF00"/>
                </a:highlight>
              </a:rPr>
              <a:pPr defTabSz="914400" fontAlgn="base">
                <a:spcBef>
                  <a:spcPct val="0"/>
                </a:spcBef>
                <a:spcAft>
                  <a:spcPct val="0"/>
                </a:spcAft>
                <a:buNone/>
                <a:defRPr/>
              </a:pPr>
              <a:t>58</a:t>
            </a:fld>
            <a:endParaRPr lang="en-US" altLang="en-US" sz="1400" b="1" dirty="0">
              <a:solidFill>
                <a:srgbClr val="FF0000"/>
              </a:solidFill>
              <a:effectLst>
                <a:outerShdw blurRad="38100" dist="38100" dir="2700000" algn="tl">
                  <a:srgbClr val="000000">
                    <a:alpha val="43137"/>
                  </a:srgbClr>
                </a:outerShdw>
              </a:effectLst>
              <a:highlight>
                <a:srgbClr val="FFFF00"/>
              </a:highlight>
            </a:endParaRPr>
          </a:p>
        </p:txBody>
      </p:sp>
      <p:sp>
        <p:nvSpPr>
          <p:cNvPr id="9219" name="Rectangle 2">
            <a:extLst>
              <a:ext uri="{FF2B5EF4-FFF2-40B4-BE49-F238E27FC236}">
                <a16:creationId xmlns:a16="http://schemas.microsoft.com/office/drawing/2014/main" id="{76456D35-1B2C-46A0-BB2D-F174C1EC265E}"/>
              </a:ext>
            </a:extLst>
          </p:cNvPr>
          <p:cNvSpPr>
            <a:spLocks noGrp="1" noChangeArrowheads="1"/>
          </p:cNvSpPr>
          <p:nvPr>
            <p:ph type="title"/>
          </p:nvPr>
        </p:nvSpPr>
        <p:spPr>
          <a:xfrm>
            <a:off x="385893" y="274638"/>
            <a:ext cx="11325137" cy="1487050"/>
          </a:xfrm>
          <a:solidFill>
            <a:srgbClr val="C00000"/>
          </a:solidFill>
          <a:ln w="38100">
            <a:solidFill>
              <a:srgbClr val="FFFF00"/>
            </a:solidFill>
          </a:ln>
        </p:spPr>
        <p:txBody>
          <a:bodyPr/>
          <a:lstStyle/>
          <a:p>
            <a:pPr eaLnBrk="1" hangingPunct="1">
              <a:defRPr/>
            </a:pPr>
            <a:r>
              <a:rPr lang="en-US" altLang="en-US" sz="3600" b="1" dirty="0">
                <a:solidFill>
                  <a:srgbClr val="FFFF00"/>
                </a:solidFill>
                <a:effectLst>
                  <a:outerShdw blurRad="38100" dist="38100" dir="2700000" algn="tl">
                    <a:srgbClr val="000000">
                      <a:alpha val="43137"/>
                    </a:srgbClr>
                  </a:outerShdw>
                </a:effectLst>
              </a:rPr>
              <a:t>DEUTERONOMIC HISTORY</a:t>
            </a:r>
            <a:br>
              <a:rPr lang="en-US" altLang="en-US" sz="3600" b="1" dirty="0">
                <a:solidFill>
                  <a:srgbClr val="FFFF00"/>
                </a:solidFill>
                <a:effectLst>
                  <a:outerShdw blurRad="38100" dist="38100" dir="2700000" algn="tl">
                    <a:srgbClr val="000000">
                      <a:alpha val="43137"/>
                    </a:srgbClr>
                  </a:outerShdw>
                </a:effectLst>
              </a:rPr>
            </a:br>
            <a:r>
              <a:rPr lang="en-US" altLang="en-US" sz="3600" b="1" dirty="0">
                <a:solidFill>
                  <a:srgbClr val="FFFF00"/>
                </a:solidFill>
                <a:effectLst>
                  <a:outerShdw blurRad="38100" dist="38100" dir="2700000" algn="tl">
                    <a:srgbClr val="000000">
                      <a:alpha val="43137"/>
                    </a:srgbClr>
                  </a:outerShdw>
                </a:effectLst>
              </a:rPr>
              <a:t>Former Prophets (Deuteronomistic History)</a:t>
            </a:r>
          </a:p>
        </p:txBody>
      </p:sp>
      <p:sp>
        <p:nvSpPr>
          <p:cNvPr id="9220" name="Rectangle 3">
            <a:extLst>
              <a:ext uri="{FF2B5EF4-FFF2-40B4-BE49-F238E27FC236}">
                <a16:creationId xmlns:a16="http://schemas.microsoft.com/office/drawing/2014/main" id="{60C3FB07-5942-4B56-AB45-D8A2AAA89A9B}"/>
              </a:ext>
            </a:extLst>
          </p:cNvPr>
          <p:cNvSpPr>
            <a:spLocks noGrp="1" noChangeArrowheads="1"/>
          </p:cNvSpPr>
          <p:nvPr>
            <p:ph type="body" idx="1"/>
          </p:nvPr>
        </p:nvSpPr>
        <p:spPr>
          <a:xfrm>
            <a:off x="385893" y="2030136"/>
            <a:ext cx="11325137" cy="4412609"/>
          </a:xfrm>
          <a:solidFill>
            <a:schemeClr val="bg1"/>
          </a:solidFill>
          <a:ln w="38100">
            <a:solidFill>
              <a:srgbClr val="FFFF00"/>
            </a:solidFill>
          </a:ln>
          <a:extLst/>
        </p:spPr>
        <p:txBody>
          <a:bodyPr anchor="ctr"/>
          <a:lstStyle/>
          <a:p>
            <a:pPr marL="514350" indent="-514350" eaLnBrk="1" hangingPunct="1">
              <a:lnSpc>
                <a:spcPct val="90000"/>
              </a:lnSpc>
              <a:buFont typeface="+mj-lt"/>
              <a:buAutoNum type="arabicPeriod"/>
              <a:defRPr/>
            </a:pPr>
            <a:r>
              <a:rPr lang="en-US" altLang="en-US" b="1" dirty="0">
                <a:effectLst>
                  <a:outerShdw blurRad="38100" dist="38100" dir="2700000" algn="tl">
                    <a:srgbClr val="000000">
                      <a:alpha val="43137"/>
                    </a:srgbClr>
                  </a:outerShdw>
                </a:effectLst>
                <a:latin typeface="Book Antiqua" panose="02040602050305030304" pitchFamily="18" charset="0"/>
              </a:rPr>
              <a:t>A HISTORY that demonstrates </a:t>
            </a:r>
            <a:r>
              <a:rPr lang="en-US" altLang="en-US" b="1" i="1" u="sng" dirty="0">
                <a:effectLst>
                  <a:outerShdw blurRad="38100" dist="38100" dir="2700000" algn="tl">
                    <a:srgbClr val="000000">
                      <a:alpha val="43137"/>
                    </a:srgbClr>
                  </a:outerShdw>
                </a:effectLst>
                <a:latin typeface="Book Antiqua" panose="02040602050305030304" pitchFamily="18" charset="0"/>
              </a:rPr>
              <a:t>THE BLESSINGS of OBEDIENCE</a:t>
            </a:r>
            <a:r>
              <a:rPr lang="en-US" altLang="en-US" b="1" i="1" dirty="0">
                <a:effectLst>
                  <a:outerShdw blurRad="38100" dist="38100" dir="2700000" algn="tl">
                    <a:srgbClr val="000000">
                      <a:alpha val="43137"/>
                    </a:srgbClr>
                  </a:outerShdw>
                </a:effectLst>
                <a:latin typeface="Book Antiqua" panose="02040602050305030304" pitchFamily="18" charset="0"/>
              </a:rPr>
              <a:t> and </a:t>
            </a:r>
            <a:r>
              <a:rPr lang="en-US" altLang="en-US" b="1" i="1" u="sng" dirty="0">
                <a:effectLst>
                  <a:outerShdw blurRad="38100" dist="38100" dir="2700000" algn="tl">
                    <a:srgbClr val="000000">
                      <a:alpha val="43137"/>
                    </a:srgbClr>
                  </a:outerShdw>
                </a:effectLst>
                <a:latin typeface="Book Antiqua" panose="02040602050305030304" pitchFamily="18" charset="0"/>
              </a:rPr>
              <a:t>THE CURSES of DISOBEDIENCE</a:t>
            </a:r>
            <a:r>
              <a:rPr lang="en-US" altLang="en-US" b="1" i="1" dirty="0">
                <a:effectLst>
                  <a:outerShdw blurRad="38100" dist="38100" dir="2700000" algn="tl">
                    <a:srgbClr val="000000">
                      <a:alpha val="43137"/>
                    </a:srgbClr>
                  </a:outerShdw>
                </a:effectLst>
                <a:latin typeface="Book Antiqua" panose="02040602050305030304" pitchFamily="18" charset="0"/>
              </a:rPr>
              <a:t>     </a:t>
            </a:r>
            <a:r>
              <a:rPr lang="en-US" altLang="en-US" b="1" i="1" dirty="0">
                <a:solidFill>
                  <a:srgbClr val="FFFF00"/>
                </a:solidFill>
                <a:effectLst>
                  <a:outerShdw blurRad="38100" dist="38100" dir="2700000" algn="tl">
                    <a:srgbClr val="000000">
                      <a:alpha val="43137"/>
                    </a:srgbClr>
                  </a:outerShdw>
                </a:effectLst>
                <a:highlight>
                  <a:srgbClr val="800000"/>
                </a:highlight>
                <a:latin typeface="Book Antiqua" panose="02040602050305030304" pitchFamily="18" charset="0"/>
              </a:rPr>
              <a:t>RE: the Covenant between the Lord and Israel.</a:t>
            </a:r>
          </a:p>
          <a:p>
            <a:pPr marL="514350" indent="-514350" eaLnBrk="1" hangingPunct="1">
              <a:lnSpc>
                <a:spcPct val="90000"/>
              </a:lnSpc>
              <a:buFont typeface="+mj-lt"/>
              <a:buAutoNum type="arabicPeriod"/>
              <a:defRPr/>
            </a:pPr>
            <a:r>
              <a:rPr lang="en-US" altLang="en-US" b="1" dirty="0">
                <a:effectLst>
                  <a:outerShdw blurRad="38100" dist="38100" dir="2700000" algn="tl">
                    <a:srgbClr val="000000">
                      <a:alpha val="43137"/>
                    </a:srgbClr>
                  </a:outerShdw>
                </a:effectLst>
                <a:latin typeface="Book Antiqua" panose="02040602050305030304" pitchFamily="18" charset="0"/>
              </a:rPr>
              <a:t>According to this view the </a:t>
            </a:r>
            <a:r>
              <a:rPr lang="en-US" altLang="en-US" b="1" dirty="0">
                <a:effectLst>
                  <a:outerShdw blurRad="38100" dist="38100" dir="2700000" algn="tl">
                    <a:srgbClr val="000000">
                      <a:alpha val="43137"/>
                    </a:srgbClr>
                  </a:outerShdw>
                </a:effectLst>
                <a:highlight>
                  <a:srgbClr val="FFFF00"/>
                </a:highlight>
                <a:latin typeface="Book Antiqua" panose="02040602050305030304" pitchFamily="18" charset="0"/>
              </a:rPr>
              <a:t>PURPOSE</a:t>
            </a:r>
            <a:r>
              <a:rPr lang="en-US" altLang="en-US" b="1" dirty="0">
                <a:effectLst>
                  <a:outerShdw blurRad="38100" dist="38100" dir="2700000" algn="tl">
                    <a:srgbClr val="000000">
                      <a:alpha val="43137"/>
                    </a:srgbClr>
                  </a:outerShdw>
                </a:effectLst>
                <a:latin typeface="Book Antiqua" panose="02040602050305030304" pitchFamily="18" charset="0"/>
              </a:rPr>
              <a:t> of the </a:t>
            </a:r>
            <a:r>
              <a:rPr lang="en-US" altLang="en-US" b="1" u="sng" dirty="0">
                <a:effectLst>
                  <a:outerShdw blurRad="38100" dist="38100" dir="2700000" algn="tl">
                    <a:srgbClr val="000000">
                      <a:alpha val="43137"/>
                    </a:srgbClr>
                  </a:outerShdw>
                </a:effectLst>
                <a:latin typeface="Book Antiqua" panose="02040602050305030304" pitchFamily="18" charset="0"/>
              </a:rPr>
              <a:t>FORMER PROPHETS or Deuteronomic History</a:t>
            </a:r>
            <a:r>
              <a:rPr lang="en-US" altLang="en-US" b="1" dirty="0">
                <a:effectLst>
                  <a:outerShdw blurRad="38100" dist="38100" dir="2700000" algn="tl">
                    <a:srgbClr val="000000">
                      <a:alpha val="43137"/>
                    </a:srgbClr>
                  </a:outerShdw>
                </a:effectLst>
                <a:latin typeface="Book Antiqua" panose="02040602050305030304" pitchFamily="18" charset="0"/>
              </a:rPr>
              <a:t> is to </a:t>
            </a:r>
            <a:r>
              <a:rPr lang="en-US" altLang="en-US" b="1" i="1" u="sng" dirty="0">
                <a:effectLst>
                  <a:outerShdw blurRad="38100" dist="38100" dir="2700000" algn="tl">
                    <a:srgbClr val="000000">
                      <a:alpha val="43137"/>
                    </a:srgbClr>
                  </a:outerShdw>
                </a:effectLst>
                <a:latin typeface="Book Antiqua" panose="02040602050305030304" pitchFamily="18" charset="0"/>
              </a:rPr>
              <a:t>Illustrate the Law with Historical Examples</a:t>
            </a:r>
          </a:p>
          <a:p>
            <a:pPr marL="514350" indent="-514350" eaLnBrk="1" hangingPunct="1">
              <a:lnSpc>
                <a:spcPct val="90000"/>
              </a:lnSpc>
              <a:buFont typeface="+mj-lt"/>
              <a:buAutoNum type="arabicPeriod"/>
              <a:defRPr/>
            </a:pPr>
            <a:r>
              <a:rPr lang="en-US" altLang="en-US" b="1" dirty="0">
                <a:effectLst>
                  <a:outerShdw blurRad="38100" dist="38100" dir="2700000" algn="tl">
                    <a:srgbClr val="000000">
                      <a:alpha val="43137"/>
                    </a:srgbClr>
                  </a:outerShdw>
                </a:effectLst>
                <a:latin typeface="Book Antiqua" panose="02040602050305030304" pitchFamily="18" charset="0"/>
              </a:rPr>
              <a:t>The four books of the Former Prophets: JOSHUA, JUDGES, SAMUEL, KINGS (Omit Ruth)</a:t>
            </a:r>
          </a:p>
          <a:p>
            <a:pPr marL="514350" indent="-514350" eaLnBrk="1" hangingPunct="1">
              <a:lnSpc>
                <a:spcPct val="90000"/>
              </a:lnSpc>
              <a:buFont typeface="+mj-lt"/>
              <a:buAutoNum type="arabicPeriod"/>
              <a:defRPr/>
            </a:pPr>
            <a:endParaRPr lang="en-US" altLang="en-US" b="1" dirty="0">
              <a:effectLst>
                <a:outerShdw blurRad="38100" dist="38100" dir="2700000" algn="tl">
                  <a:srgbClr val="000000">
                    <a:alpha val="43137"/>
                  </a:srgbClr>
                </a:outerShdw>
              </a:effectLst>
              <a:latin typeface="Book Antiqua" panose="02040602050305030304"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id="{0B0E2778-F385-4E73-970B-E9E4647BE3F7}"/>
              </a:ext>
            </a:extLst>
          </p:cNvPr>
          <p:cNvSpPr>
            <a:spLocks noGrp="1" noChangeArrowheads="1"/>
          </p:cNvSpPr>
          <p:nvPr>
            <p:ph type="sldNum" sz="quarter" idx="12"/>
          </p:nvPr>
        </p:nvSpPr>
        <p:spPr>
          <a:xfrm>
            <a:off x="10058400" y="646747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defRPr/>
            </a:pPr>
            <a:fld id="{438AEC91-6255-41F8-A3D0-E88818977154}" type="slidenum">
              <a:rPr lang="en-US" altLang="en-US" sz="1400" b="1">
                <a:solidFill>
                  <a:srgbClr val="FFFFFF"/>
                </a:solidFill>
                <a:effectLst>
                  <a:outerShdw blurRad="38100" dist="38100" dir="2700000" algn="tl">
                    <a:srgbClr val="000000">
                      <a:alpha val="43137"/>
                    </a:srgbClr>
                  </a:outerShdw>
                </a:effectLst>
                <a:highlight>
                  <a:srgbClr val="000000"/>
                </a:highlight>
              </a:rPr>
              <a:pPr defTabSz="914400" fontAlgn="base">
                <a:spcBef>
                  <a:spcPct val="0"/>
                </a:spcBef>
                <a:spcAft>
                  <a:spcPct val="0"/>
                </a:spcAft>
                <a:buNone/>
                <a:defRPr/>
              </a:pPr>
              <a:t>59</a:t>
            </a:fld>
            <a:endParaRPr lang="en-US" altLang="en-US" sz="1400" b="1" dirty="0">
              <a:solidFill>
                <a:srgbClr val="FFFFFF"/>
              </a:solidFill>
              <a:effectLst>
                <a:outerShdw blurRad="38100" dist="38100" dir="2700000" algn="tl">
                  <a:srgbClr val="000000">
                    <a:alpha val="43137"/>
                  </a:srgbClr>
                </a:outerShdw>
              </a:effectLst>
              <a:highlight>
                <a:srgbClr val="000000"/>
              </a:highlight>
            </a:endParaRPr>
          </a:p>
        </p:txBody>
      </p:sp>
      <p:sp>
        <p:nvSpPr>
          <p:cNvPr id="16387" name="Rectangle 2">
            <a:extLst>
              <a:ext uri="{FF2B5EF4-FFF2-40B4-BE49-F238E27FC236}">
                <a16:creationId xmlns:a16="http://schemas.microsoft.com/office/drawing/2014/main" id="{BC392A76-475A-454F-846C-1403A59B0D56}"/>
              </a:ext>
            </a:extLst>
          </p:cNvPr>
          <p:cNvSpPr>
            <a:spLocks noGrp="1" noChangeArrowheads="1"/>
          </p:cNvSpPr>
          <p:nvPr>
            <p:ph type="title"/>
          </p:nvPr>
        </p:nvSpPr>
        <p:spPr>
          <a:xfrm>
            <a:off x="503339" y="152400"/>
            <a:ext cx="11235005" cy="1371600"/>
          </a:xfrm>
          <a:solidFill>
            <a:schemeClr val="tx1">
              <a:lumMod val="95000"/>
              <a:lumOff val="5000"/>
            </a:schemeClr>
          </a:solidFill>
        </p:spPr>
        <p:txBody>
          <a:bodyPr/>
          <a:lstStyle/>
          <a:p>
            <a:pPr eaLnBrk="1" hangingPunct="1">
              <a:defRPr/>
            </a:pPr>
            <a:r>
              <a:rPr lang="en-US" b="1" dirty="0">
                <a:solidFill>
                  <a:srgbClr val="FFFF00"/>
                </a:solidFill>
                <a:effectLst>
                  <a:outerShdw blurRad="38100" dist="38100" dir="2700000" algn="tl">
                    <a:srgbClr val="000000">
                      <a:alpha val="43137"/>
                    </a:srgbClr>
                  </a:outerShdw>
                </a:effectLst>
              </a:rPr>
              <a:t>JOSHUA</a:t>
            </a:r>
            <a:r>
              <a:rPr lang="en-US" b="1" dirty="0">
                <a:effectLst>
                  <a:outerShdw blurRad="38100" dist="38100" dir="2700000" algn="tl">
                    <a:srgbClr val="000000">
                      <a:alpha val="43137"/>
                    </a:srgbClr>
                  </a:outerShdw>
                </a:effectLst>
              </a:rPr>
              <a:t>          </a:t>
            </a:r>
            <a:r>
              <a:rPr lang="en-US" b="1" dirty="0">
                <a:solidFill>
                  <a:srgbClr val="FFFF00"/>
                </a:solidFill>
                <a:effectLst>
                  <a:outerShdw blurRad="38100" dist="38100" dir="2700000" algn="tl">
                    <a:srgbClr val="000000">
                      <a:alpha val="43137"/>
                    </a:srgbClr>
                  </a:outerShdw>
                </a:effectLst>
              </a:rPr>
              <a:t>KINGS                 </a:t>
            </a:r>
            <a:br>
              <a:rPr lang="en-US" b="1" dirty="0">
                <a:solidFill>
                  <a:srgbClr val="FFFF00"/>
                </a:solidFill>
                <a:effectLst>
                  <a:outerShdw blurRad="38100" dist="38100" dir="2700000" algn="tl">
                    <a:srgbClr val="000000">
                      <a:alpha val="43137"/>
                    </a:srgbClr>
                  </a:outerShdw>
                </a:effectLst>
              </a:rPr>
            </a:br>
            <a:r>
              <a:rPr lang="en-US" b="1" dirty="0">
                <a:solidFill>
                  <a:schemeClr val="bg1"/>
                </a:solidFill>
                <a:effectLst>
                  <a:outerShdw blurRad="38100" dist="38100" dir="2700000" algn="tl">
                    <a:srgbClr val="000000">
                      <a:alpha val="43137"/>
                    </a:srgbClr>
                  </a:outerShdw>
                </a:effectLst>
              </a:rPr>
              <a:t>Basic Narrative Themes</a:t>
            </a:r>
          </a:p>
        </p:txBody>
      </p:sp>
      <p:sp>
        <p:nvSpPr>
          <p:cNvPr id="8195" name="Rectangle 3">
            <a:extLst>
              <a:ext uri="{FF2B5EF4-FFF2-40B4-BE49-F238E27FC236}">
                <a16:creationId xmlns:a16="http://schemas.microsoft.com/office/drawing/2014/main" id="{10D3F67D-47C7-4208-8104-35574CE46E8B}"/>
              </a:ext>
            </a:extLst>
          </p:cNvPr>
          <p:cNvSpPr>
            <a:spLocks noGrp="1" noChangeArrowheads="1"/>
          </p:cNvSpPr>
          <p:nvPr>
            <p:ph type="body" idx="1"/>
          </p:nvPr>
        </p:nvSpPr>
        <p:spPr>
          <a:xfrm>
            <a:off x="503339" y="1600200"/>
            <a:ext cx="11148969" cy="4876800"/>
          </a:xfrm>
          <a:solidFill>
            <a:schemeClr val="bg1"/>
          </a:solidFill>
          <a:extLst/>
        </p:spPr>
        <p:txBody>
          <a:bodyPr anchor="ctr"/>
          <a:lstStyle/>
          <a:p>
            <a:pPr marL="514350" indent="-514350" eaLnBrk="1" hangingPunct="1">
              <a:buClr>
                <a:schemeClr val="tx1"/>
              </a:buClr>
              <a:buFont typeface="+mj-lt"/>
              <a:buAutoNum type="arabicPeriod"/>
              <a:defRPr/>
            </a:pPr>
            <a:r>
              <a:rPr lang="en-US" b="1" dirty="0">
                <a:solidFill>
                  <a:schemeClr val="bg1"/>
                </a:solidFill>
                <a:effectLst>
                  <a:outerShdw blurRad="38100" dist="38100" dir="2700000" algn="tl">
                    <a:srgbClr val="000000">
                      <a:alpha val="43137"/>
                    </a:srgbClr>
                  </a:outerShdw>
                </a:effectLst>
                <a:highlight>
                  <a:srgbClr val="000000"/>
                </a:highlight>
              </a:rPr>
              <a:t>JOSHUA</a:t>
            </a:r>
            <a:r>
              <a:rPr lang="en-US" b="1" dirty="0">
                <a:solidFill>
                  <a:schemeClr val="bg1"/>
                </a:solidFill>
                <a:effectLst>
                  <a:outerShdw blurRad="38100" dist="38100" dir="2700000" algn="tl">
                    <a:srgbClr val="000000">
                      <a:alpha val="43137"/>
                    </a:srgbClr>
                  </a:outerShdw>
                </a:effectLst>
              </a:rPr>
              <a:t> </a:t>
            </a:r>
            <a:r>
              <a:rPr lang="en-US" b="1" dirty="0"/>
              <a:t>-THE ACQUISITION AND ALLOTMENT OF 			THE LAND</a:t>
            </a:r>
          </a:p>
          <a:p>
            <a:pPr marL="514350" indent="-514350" eaLnBrk="1" hangingPunct="1">
              <a:buClr>
                <a:schemeClr val="tx1"/>
              </a:buClr>
              <a:buFont typeface="+mj-lt"/>
              <a:buAutoNum type="arabicPeriod"/>
              <a:defRPr/>
            </a:pPr>
            <a:r>
              <a:rPr lang="en-US" b="1" dirty="0">
                <a:solidFill>
                  <a:schemeClr val="bg1"/>
                </a:solidFill>
                <a:effectLst>
                  <a:outerShdw blurRad="38100" dist="38100" dir="2700000" algn="tl">
                    <a:srgbClr val="000000">
                      <a:alpha val="43137"/>
                    </a:srgbClr>
                  </a:outerShdw>
                </a:effectLst>
                <a:highlight>
                  <a:srgbClr val="000000"/>
                </a:highlight>
              </a:rPr>
              <a:t>JUDGES</a:t>
            </a:r>
            <a:r>
              <a:rPr lang="en-US" b="1" dirty="0">
                <a:solidFill>
                  <a:schemeClr val="bg1"/>
                </a:solidFill>
                <a:effectLst>
                  <a:outerShdw blurRad="38100" dist="38100" dir="2700000" algn="tl">
                    <a:srgbClr val="000000">
                      <a:alpha val="43137"/>
                    </a:srgbClr>
                  </a:outerShdw>
                </a:effectLst>
              </a:rPr>
              <a:t> </a:t>
            </a:r>
            <a:r>
              <a:rPr lang="en-US" b="1" dirty="0"/>
              <a:t>-THE CYCLE OF SIN AND JUDGMENT 				“THERE WAS NO KING” Theme</a:t>
            </a:r>
          </a:p>
          <a:p>
            <a:pPr marL="514350" indent="-514350" eaLnBrk="1" hangingPunct="1">
              <a:buClr>
                <a:schemeClr val="tx1"/>
              </a:buClr>
              <a:buFont typeface="+mj-lt"/>
              <a:buAutoNum type="arabicPeriod"/>
              <a:defRPr/>
            </a:pPr>
            <a:r>
              <a:rPr lang="en-US" b="1" dirty="0">
                <a:solidFill>
                  <a:schemeClr val="bg1"/>
                </a:solidFill>
                <a:effectLst>
                  <a:outerShdw blurRad="38100" dist="38100" dir="2700000" algn="tl">
                    <a:srgbClr val="000000">
                      <a:alpha val="43137"/>
                    </a:srgbClr>
                  </a:outerShdw>
                </a:effectLst>
                <a:highlight>
                  <a:srgbClr val="000000"/>
                </a:highlight>
              </a:rPr>
              <a:t>SAMUEL</a:t>
            </a:r>
            <a:r>
              <a:rPr lang="en-US" b="1" dirty="0">
                <a:solidFill>
                  <a:schemeClr val="bg1"/>
                </a:solidFill>
                <a:effectLst>
                  <a:outerShdw blurRad="38100" dist="38100" dir="2700000" algn="tl">
                    <a:srgbClr val="000000">
                      <a:alpha val="43137"/>
                    </a:srgbClr>
                  </a:outerShdw>
                </a:effectLst>
              </a:rPr>
              <a:t> </a:t>
            </a:r>
            <a:r>
              <a:rPr lang="en-US" b="1" dirty="0"/>
              <a:t>-FROM THEOCRACY TO MONARCHY (THE 			LAST GREAT JUDGE)</a:t>
            </a:r>
          </a:p>
          <a:p>
            <a:pPr marL="514350" indent="-514350" eaLnBrk="1" hangingPunct="1">
              <a:buClr>
                <a:schemeClr val="tx1"/>
              </a:buClr>
              <a:buFont typeface="+mj-lt"/>
              <a:buAutoNum type="arabicPeriod"/>
              <a:defRPr/>
            </a:pPr>
            <a:r>
              <a:rPr lang="en-US" b="1" dirty="0">
                <a:solidFill>
                  <a:schemeClr val="bg1"/>
                </a:solidFill>
                <a:effectLst>
                  <a:outerShdw blurRad="38100" dist="38100" dir="2700000" algn="tl">
                    <a:srgbClr val="000000">
                      <a:alpha val="43137"/>
                    </a:srgbClr>
                  </a:outerShdw>
                </a:effectLst>
                <a:highlight>
                  <a:srgbClr val="000000"/>
                </a:highlight>
              </a:rPr>
              <a:t>KINGS</a:t>
            </a:r>
            <a:r>
              <a:rPr lang="en-US" b="1" dirty="0">
                <a:solidFill>
                  <a:schemeClr val="bg1"/>
                </a:solidFill>
                <a:effectLst>
                  <a:outerShdw blurRad="38100" dist="38100" dir="2700000" algn="tl">
                    <a:srgbClr val="000000">
                      <a:alpha val="43137"/>
                    </a:srgbClr>
                  </a:outerShdw>
                </a:effectLst>
              </a:rPr>
              <a:t> </a:t>
            </a:r>
            <a:r>
              <a:rPr lang="en-US" b="1" dirty="0"/>
              <a:t>-FROM UNITED MONARCHY TO DUAL 				MONARCHY (E.W. HEATON), to Judah 			Alone, to Babylonian Exile</a:t>
            </a:r>
          </a:p>
        </p:txBody>
      </p:sp>
      <p:sp>
        <p:nvSpPr>
          <p:cNvPr id="11269" name="AutoShape 4">
            <a:extLst>
              <a:ext uri="{FF2B5EF4-FFF2-40B4-BE49-F238E27FC236}">
                <a16:creationId xmlns:a16="http://schemas.microsoft.com/office/drawing/2014/main" id="{5228183C-5F83-4F76-825B-760A5B268629}"/>
              </a:ext>
            </a:extLst>
          </p:cNvPr>
          <p:cNvSpPr>
            <a:spLocks noChangeArrowheads="1"/>
          </p:cNvSpPr>
          <p:nvPr/>
        </p:nvSpPr>
        <p:spPr bwMode="auto">
          <a:xfrm>
            <a:off x="5973725" y="244513"/>
            <a:ext cx="838200" cy="457200"/>
          </a:xfrm>
          <a:prstGeom prst="rightArrow">
            <a:avLst>
              <a:gd name="adj1" fmla="val 50000"/>
              <a:gd name="adj2" fmla="val 45833"/>
            </a:avLst>
          </a:prstGeom>
          <a:solidFill>
            <a:srgbClr val="FFFF00"/>
          </a:solidFill>
          <a:ln w="57150">
            <a:solidFill>
              <a:srgbClr val="00FFFF"/>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pPr>
            <a:endParaRPr lang="en-US" altLang="en-US" sz="18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BCD0-27F3-4918-9E30-0AF073C3F08A}"/>
              </a:ext>
            </a:extLst>
          </p:cNvPr>
          <p:cNvSpPr>
            <a:spLocks noGrp="1"/>
          </p:cNvSpPr>
          <p:nvPr>
            <p:ph type="title"/>
          </p:nvPr>
        </p:nvSpPr>
        <p:spPr>
          <a:solidFill>
            <a:srgbClr val="A82000"/>
          </a:solidFill>
        </p:spPr>
        <p:txBody>
          <a:bodyPr>
            <a:normAutofit/>
          </a:bodyPr>
          <a:lstStyle/>
          <a:p>
            <a:pPr algn="ctr"/>
            <a:r>
              <a:rPr lang="en-US" sz="6000" b="1" i="1" dirty="0">
                <a:solidFill>
                  <a:srgbClr val="FFFF00"/>
                </a:solidFill>
                <a:effectLst>
                  <a:outerShdw blurRad="38100" dist="38100" dir="2700000" algn="tl">
                    <a:srgbClr val="000000">
                      <a:alpha val="43137"/>
                    </a:srgbClr>
                  </a:outerShdw>
                </a:effectLst>
              </a:rPr>
              <a:t>Message of 1–2 Samuel</a:t>
            </a:r>
            <a:endParaRPr lang="en-US" sz="6000" dirty="0">
              <a:solidFill>
                <a:srgbClr val="FFFF0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C974EF8A-BDDF-49E8-A54C-FE65B113AA86}"/>
              </a:ext>
            </a:extLst>
          </p:cNvPr>
          <p:cNvSpPr>
            <a:spLocks noGrp="1"/>
          </p:cNvSpPr>
          <p:nvPr>
            <p:ph idx="1"/>
          </p:nvPr>
        </p:nvSpPr>
        <p:spPr>
          <a:xfrm>
            <a:off x="838200" y="1825625"/>
            <a:ext cx="10515600" cy="4828094"/>
          </a:xfrm>
          <a:ln w="38100">
            <a:solidFill>
              <a:srgbClr val="A82000"/>
            </a:solidFill>
          </a:ln>
        </p:spPr>
        <p:txBody>
          <a:bodyPr anchor="t">
            <a:normAutofit fontScale="62500" lnSpcReduction="20000"/>
          </a:bodyPr>
          <a:lstStyle/>
          <a:p>
            <a:pPr marL="0" indent="0" algn="ctr">
              <a:buNone/>
            </a:pPr>
            <a:endParaRPr lang="en-US" sz="4400" b="1" dirty="0"/>
          </a:p>
          <a:p>
            <a:pPr marL="0" indent="0" algn="ctr">
              <a:lnSpc>
                <a:spcPct val="170000"/>
              </a:lnSpc>
              <a:buNone/>
            </a:pPr>
            <a:r>
              <a:rPr lang="en-US" sz="7300" b="1" dirty="0">
                <a:solidFill>
                  <a:srgbClr val="A82000"/>
                </a:solidFill>
                <a:effectLst>
                  <a:outerShdw blurRad="38100" dist="38100" dir="2700000" algn="tl">
                    <a:srgbClr val="000000">
                      <a:alpha val="43137"/>
                    </a:srgbClr>
                  </a:outerShdw>
                </a:effectLst>
              </a:rPr>
              <a:t>The two major subjects of 1-2 Samuel are </a:t>
            </a:r>
          </a:p>
          <a:p>
            <a:pPr marL="0" indent="0" algn="ctr">
              <a:lnSpc>
                <a:spcPct val="170000"/>
              </a:lnSpc>
              <a:buNone/>
            </a:pPr>
            <a:r>
              <a:rPr lang="en-US" sz="7300" b="1" dirty="0">
                <a:solidFill>
                  <a:srgbClr val="A82000"/>
                </a:solidFill>
                <a:effectLst>
                  <a:outerShdw blurRad="38100" dist="38100" dir="2700000" algn="tl">
                    <a:srgbClr val="000000">
                      <a:alpha val="43137"/>
                    </a:srgbClr>
                  </a:outerShdw>
                </a:effectLst>
              </a:rPr>
              <a:t>the </a:t>
            </a:r>
            <a:r>
              <a:rPr lang="en-US" sz="7300" b="1" u="sng" dirty="0">
                <a:solidFill>
                  <a:srgbClr val="FFFF00"/>
                </a:solidFill>
                <a:effectLst>
                  <a:outerShdw blurRad="38100" dist="38100" dir="2700000" algn="tl">
                    <a:srgbClr val="000000">
                      <a:alpha val="43137"/>
                    </a:srgbClr>
                  </a:outerShdw>
                </a:effectLst>
                <a:highlight>
                  <a:srgbClr val="800000"/>
                </a:highlight>
              </a:rPr>
              <a:t>Monarchy</a:t>
            </a:r>
            <a:r>
              <a:rPr lang="en-US" sz="7300" b="1" dirty="0">
                <a:solidFill>
                  <a:srgbClr val="A82000"/>
                </a:solidFill>
                <a:effectLst>
                  <a:outerShdw blurRad="38100" dist="38100" dir="2700000" algn="tl">
                    <a:srgbClr val="000000">
                      <a:alpha val="43137"/>
                    </a:srgbClr>
                  </a:outerShdw>
                </a:effectLst>
              </a:rPr>
              <a:t> and </a:t>
            </a:r>
            <a:r>
              <a:rPr lang="en-US" sz="7300" b="1" u="sng" dirty="0">
                <a:solidFill>
                  <a:srgbClr val="FFFF00"/>
                </a:solidFill>
                <a:effectLst>
                  <a:outerShdw blurRad="38100" dist="38100" dir="2700000" algn="tl">
                    <a:srgbClr val="000000">
                      <a:alpha val="43137"/>
                    </a:srgbClr>
                  </a:outerShdw>
                </a:effectLst>
                <a:highlight>
                  <a:srgbClr val="800000"/>
                </a:highlight>
              </a:rPr>
              <a:t>the Word of the Lord</a:t>
            </a:r>
            <a:r>
              <a:rPr lang="en-US" sz="7300" b="1" dirty="0">
                <a:solidFill>
                  <a:srgbClr val="A82000"/>
                </a:solidFill>
                <a:effectLst>
                  <a:outerShdw blurRad="38100" dist="38100" dir="2700000" algn="tl">
                    <a:srgbClr val="000000">
                      <a:alpha val="43137"/>
                    </a:srgbClr>
                  </a:outerShdw>
                </a:effectLst>
              </a:rPr>
              <a:t>.</a:t>
            </a:r>
          </a:p>
          <a:p>
            <a:pPr marL="0" indent="0">
              <a:buNone/>
            </a:pPr>
            <a:r>
              <a:rPr lang="en-US" dirty="0"/>
              <a:t> </a:t>
            </a:r>
            <a:endParaRPr lang="en-US" sz="3200" b="1" dirty="0"/>
          </a:p>
          <a:p>
            <a:pPr marL="0" indent="0">
              <a:buNone/>
            </a:pPr>
            <a:endParaRPr lang="en-US" sz="3200" b="1" dirty="0"/>
          </a:p>
          <a:p>
            <a:pPr marL="0" indent="0">
              <a:buNone/>
            </a:pPr>
            <a:endParaRPr lang="en-US" sz="3200" b="1" dirty="0"/>
          </a:p>
          <a:p>
            <a:pPr marL="0" indent="0">
              <a:buNone/>
            </a:pPr>
            <a:r>
              <a:rPr lang="en-US" sz="3200" b="1" dirty="0"/>
              <a:t>	Brian E. Kelly, “Books of Samuel,” Kevin J. </a:t>
            </a:r>
            <a:r>
              <a:rPr lang="en-US" sz="3200" b="1" dirty="0" err="1"/>
              <a:t>Vanhoozer</a:t>
            </a:r>
            <a:r>
              <a:rPr lang="en-US" sz="3200" b="1" dirty="0"/>
              <a:t> et al., eds., </a:t>
            </a:r>
            <a:r>
              <a:rPr lang="en-US" sz="3200" b="1" i="1" u="sng" dirty="0">
                <a:hlinkClick r:id="rId2">
                  <a:extLst>
                    <a:ext uri="{A12FA001-AC4F-418D-AE19-62706E023703}">
                      <ahyp:hlinkClr xmlns:ahyp="http://schemas.microsoft.com/office/drawing/2018/hyperlinkcolor" val="tx"/>
                    </a:ext>
                  </a:extLst>
                </a:hlinkClick>
              </a:rPr>
              <a:t>Dictionary for Theological Interpretation of the Bible</a:t>
            </a:r>
            <a:r>
              <a:rPr lang="en-US" sz="3200" b="1" u="sng" dirty="0">
                <a:uFill>
                  <a:solidFill>
                    <a:schemeClr val="bg1"/>
                  </a:solidFill>
                </a:uFill>
                <a:hlinkClick r:id="rId2">
                  <a:extLst>
                    <a:ext uri="{A12FA001-AC4F-418D-AE19-62706E023703}">
                      <ahyp:hlinkClr xmlns:ahyp="http://schemas.microsoft.com/office/drawing/2018/hyperlinkcolor" val="tx"/>
                    </a:ext>
                  </a:extLst>
                </a:hlinkClick>
              </a:rPr>
              <a:t> (London; Grand Rapids, MI: SPCK; Baker Academic, 2005), 718.</a:t>
            </a:r>
          </a:p>
          <a:p>
            <a:pPr marL="0" indent="0" algn="ctr">
              <a:buNone/>
            </a:pPr>
            <a:endParaRPr lang="en-US" dirty="0"/>
          </a:p>
        </p:txBody>
      </p:sp>
    </p:spTree>
    <p:extLst>
      <p:ext uri="{BB962C8B-B14F-4D97-AF65-F5344CB8AC3E}">
        <p14:creationId xmlns:p14="http://schemas.microsoft.com/office/powerpoint/2010/main" val="20427917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5D204D55-EFA3-45B2-BA71-B66DA7FD0535}"/>
              </a:ext>
            </a:extLst>
          </p:cNvPr>
          <p:cNvSpPr>
            <a:spLocks noGrp="1" noChangeArrowheads="1"/>
          </p:cNvSpPr>
          <p:nvPr>
            <p:ph type="title"/>
          </p:nvPr>
        </p:nvSpPr>
        <p:spPr>
          <a:xfrm>
            <a:off x="478171" y="152399"/>
            <a:ext cx="11182525" cy="871057"/>
          </a:xfrm>
          <a:solidFill>
            <a:schemeClr val="tx1"/>
          </a:solidFill>
          <a:ln w="38100">
            <a:solidFill>
              <a:srgbClr val="FFFF00"/>
            </a:solidFill>
          </a:ln>
        </p:spPr>
        <p:txBody>
          <a:bodyPr/>
          <a:lstStyle/>
          <a:p>
            <a:pPr eaLnBrk="1" hangingPunct="1">
              <a:defRPr/>
            </a:pPr>
            <a:r>
              <a:rPr lang="en-US" altLang="en-US" sz="4800" b="1" dirty="0">
                <a:solidFill>
                  <a:schemeClr val="bg1"/>
                </a:solidFill>
                <a:effectLst>
                  <a:outerShdw blurRad="38100" dist="38100" dir="2700000" algn="tl">
                    <a:srgbClr val="000000">
                      <a:alpha val="43137"/>
                    </a:srgbClr>
                  </a:outerShdw>
                </a:effectLst>
              </a:rPr>
              <a:t>FACTS ABOUT THE DH</a:t>
            </a:r>
          </a:p>
        </p:txBody>
      </p:sp>
      <p:sp>
        <p:nvSpPr>
          <p:cNvPr id="13316" name="Rectangle 3">
            <a:extLst>
              <a:ext uri="{FF2B5EF4-FFF2-40B4-BE49-F238E27FC236}">
                <a16:creationId xmlns:a16="http://schemas.microsoft.com/office/drawing/2014/main" id="{9AB76DD7-8062-4C7C-BAFC-3B966B049E40}"/>
              </a:ext>
            </a:extLst>
          </p:cNvPr>
          <p:cNvSpPr>
            <a:spLocks noGrp="1" noChangeArrowheads="1"/>
          </p:cNvSpPr>
          <p:nvPr>
            <p:ph type="body" idx="1"/>
          </p:nvPr>
        </p:nvSpPr>
        <p:spPr>
          <a:xfrm>
            <a:off x="478171" y="1291905"/>
            <a:ext cx="11182525" cy="5075558"/>
          </a:xfrm>
          <a:solidFill>
            <a:schemeClr val="bg1"/>
          </a:solidFill>
          <a:ln w="38100">
            <a:solidFill>
              <a:srgbClr val="FFFF00"/>
            </a:solidFill>
            <a:miter lim="800000"/>
            <a:headEnd/>
            <a:tailEnd/>
          </a:ln>
          <a:extLst/>
        </p:spPr>
        <p:txBody>
          <a:bodyPr anchor="ctr"/>
          <a:lstStyle/>
          <a:p>
            <a:pPr marL="514350" indent="-514350" eaLnBrk="1" hangingPunct="1">
              <a:buFont typeface="+mj-lt"/>
              <a:buAutoNum type="arabicPeriod"/>
              <a:defRPr/>
            </a:pPr>
            <a:r>
              <a:rPr lang="en-US" altLang="en-US" sz="3100" b="1" dirty="0"/>
              <a:t>The Deuteronomistic History covers approximately 840 	years from </a:t>
            </a:r>
            <a:r>
              <a:rPr lang="en-US" altLang="en-US" sz="3100" b="1" u="sng" dirty="0"/>
              <a:t>1400</a:t>
            </a:r>
            <a:r>
              <a:rPr lang="en-US" altLang="en-US" sz="3100" b="1" dirty="0"/>
              <a:t> B.C. TO </a:t>
            </a:r>
            <a:r>
              <a:rPr lang="en-US" altLang="en-US" sz="3100" b="1" u="sng" dirty="0"/>
              <a:t>560</a:t>
            </a:r>
            <a:r>
              <a:rPr lang="en-US" altLang="en-US" sz="3100" b="1" dirty="0"/>
              <a:t> B.C.</a:t>
            </a:r>
          </a:p>
          <a:p>
            <a:pPr marL="514350" indent="-514350" eaLnBrk="1" hangingPunct="1">
              <a:buFont typeface="+mj-lt"/>
              <a:buAutoNum type="arabicPeriod"/>
              <a:defRPr/>
            </a:pPr>
            <a:r>
              <a:rPr lang="en-US" altLang="en-US" sz="3100" b="1" dirty="0"/>
              <a:t>The Deuteronomic History shows Israel’s experiment with the MONARCHY and its ultimate failure.</a:t>
            </a:r>
          </a:p>
          <a:p>
            <a:pPr marL="514350" indent="-514350" eaLnBrk="1" hangingPunct="1">
              <a:buFont typeface="+mj-lt"/>
              <a:buAutoNum type="arabicPeriod"/>
              <a:defRPr/>
            </a:pPr>
            <a:r>
              <a:rPr lang="en-US" altLang="en-US" sz="3100" b="1" dirty="0"/>
              <a:t>The Former Prophets begin with ENTRANCE INTO THE LAND and end with EXILE FROM THE LAND, because land is a major covenant blessing and was lost due to covenant unfaithfulness</a:t>
            </a:r>
          </a:p>
        </p:txBody>
      </p:sp>
      <p:sp>
        <p:nvSpPr>
          <p:cNvPr id="13314" name="Rectangle 6">
            <a:extLst>
              <a:ext uri="{FF2B5EF4-FFF2-40B4-BE49-F238E27FC236}">
                <a16:creationId xmlns:a16="http://schemas.microsoft.com/office/drawing/2014/main" id="{1E75EB58-9893-4495-9A18-1B16441A4A30}"/>
              </a:ext>
            </a:extLst>
          </p:cNvPr>
          <p:cNvSpPr>
            <a:spLocks noGrp="1" noChangeArrowheads="1"/>
          </p:cNvSpPr>
          <p:nvPr>
            <p:ph type="sldNum" sz="quarter" idx="12"/>
          </p:nvPr>
        </p:nvSpPr>
        <p:spPr>
          <a:xfrm>
            <a:off x="10058400" y="646747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defRPr/>
            </a:pPr>
            <a:fld id="{028C0765-8059-49FA-90B2-4D90AAC0462A}" type="slidenum">
              <a:rPr lang="en-US" altLang="en-US" sz="1400" b="1">
                <a:solidFill>
                  <a:srgbClr val="0000FF"/>
                </a:solidFill>
                <a:effectLst>
                  <a:outerShdw blurRad="38100" dist="38100" dir="2700000" algn="tl">
                    <a:srgbClr val="000000">
                      <a:alpha val="43137"/>
                    </a:srgbClr>
                  </a:outerShdw>
                </a:effectLst>
                <a:highlight>
                  <a:srgbClr val="FFFF00"/>
                </a:highlight>
              </a:rPr>
              <a:pPr defTabSz="914400" fontAlgn="base">
                <a:spcBef>
                  <a:spcPct val="0"/>
                </a:spcBef>
                <a:spcAft>
                  <a:spcPct val="0"/>
                </a:spcAft>
                <a:buNone/>
                <a:defRPr/>
              </a:pPr>
              <a:t>60</a:t>
            </a:fld>
            <a:endParaRPr lang="en-US" altLang="en-US" sz="1400" b="1" dirty="0">
              <a:solidFill>
                <a:srgbClr val="0000FF"/>
              </a:solidFill>
              <a:effectLst>
                <a:outerShdw blurRad="38100" dist="38100" dir="2700000" algn="tl">
                  <a:srgbClr val="000000">
                    <a:alpha val="43137"/>
                  </a:srgbClr>
                </a:outerShdw>
              </a:effectLst>
              <a:highlight>
                <a:srgbClr val="FFFF00"/>
              </a:highlight>
            </a:endParaRPr>
          </a:p>
        </p:txBody>
      </p:sp>
    </p:spTree>
  </p:cSld>
  <p:clrMapOvr>
    <a:masterClrMapping/>
  </p:clrMapOvr>
  <p:transition>
    <p:push dir="r"/>
  </p:transition>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5D204D55-EFA3-45B2-BA71-B66DA7FD0535}"/>
              </a:ext>
            </a:extLst>
          </p:cNvPr>
          <p:cNvSpPr>
            <a:spLocks noGrp="1" noChangeArrowheads="1"/>
          </p:cNvSpPr>
          <p:nvPr>
            <p:ph type="title"/>
          </p:nvPr>
        </p:nvSpPr>
        <p:spPr>
          <a:xfrm>
            <a:off x="478171" y="152399"/>
            <a:ext cx="11182525" cy="1644503"/>
          </a:xfrm>
          <a:solidFill>
            <a:schemeClr val="tx1"/>
          </a:solidFill>
          <a:ln w="38100">
            <a:solidFill>
              <a:srgbClr val="FFFF00"/>
            </a:solidFill>
          </a:ln>
        </p:spPr>
        <p:txBody>
          <a:bodyPr/>
          <a:lstStyle/>
          <a:p>
            <a:pPr eaLnBrk="1" hangingPunct="1">
              <a:defRPr/>
            </a:pPr>
            <a:r>
              <a:rPr lang="en-US" altLang="en-US" sz="4800" b="1" dirty="0">
                <a:solidFill>
                  <a:schemeClr val="bg1"/>
                </a:solidFill>
                <a:effectLst>
                  <a:outerShdw blurRad="38100" dist="38100" dir="2700000" algn="tl">
                    <a:srgbClr val="000000">
                      <a:alpha val="43137"/>
                    </a:srgbClr>
                  </a:outerShdw>
                </a:effectLst>
              </a:rPr>
              <a:t>THE DH as Part of the Meta Narrative of Scripture</a:t>
            </a:r>
          </a:p>
        </p:txBody>
      </p:sp>
      <p:sp>
        <p:nvSpPr>
          <p:cNvPr id="13316" name="Rectangle 3">
            <a:extLst>
              <a:ext uri="{FF2B5EF4-FFF2-40B4-BE49-F238E27FC236}">
                <a16:creationId xmlns:a16="http://schemas.microsoft.com/office/drawing/2014/main" id="{9AB76DD7-8062-4C7C-BAFC-3B966B049E40}"/>
              </a:ext>
            </a:extLst>
          </p:cNvPr>
          <p:cNvSpPr>
            <a:spLocks noGrp="1" noChangeArrowheads="1"/>
          </p:cNvSpPr>
          <p:nvPr>
            <p:ph type="body" idx="1"/>
          </p:nvPr>
        </p:nvSpPr>
        <p:spPr>
          <a:xfrm>
            <a:off x="478171" y="1935127"/>
            <a:ext cx="11182525" cy="4667692"/>
          </a:xfrm>
          <a:solidFill>
            <a:schemeClr val="bg1"/>
          </a:solidFill>
          <a:ln w="38100">
            <a:solidFill>
              <a:srgbClr val="FFFF00"/>
            </a:solidFill>
            <a:miter lim="800000"/>
            <a:headEnd/>
            <a:tailEnd/>
          </a:ln>
          <a:extLst/>
        </p:spPr>
        <p:txBody>
          <a:bodyPr anchor="ctr"/>
          <a:lstStyle/>
          <a:p>
            <a:pPr marL="514350" indent="-514350" eaLnBrk="1" hangingPunct="1">
              <a:buFont typeface="+mj-lt"/>
              <a:buAutoNum type="arabicPeriod"/>
              <a:defRPr/>
            </a:pPr>
            <a:r>
              <a:rPr lang="en-US" altLang="en-US" sz="3600" b="1" dirty="0"/>
              <a:t>Paul on his first missionary journey, preached a famous sermon in Pisidian Antioch.</a:t>
            </a:r>
          </a:p>
          <a:p>
            <a:pPr marL="514350" indent="-514350" eaLnBrk="1" hangingPunct="1">
              <a:buFont typeface="+mj-lt"/>
              <a:buAutoNum type="arabicPeriod"/>
              <a:defRPr/>
            </a:pPr>
            <a:r>
              <a:rPr lang="en-US" altLang="en-US" sz="3600" b="1" dirty="0"/>
              <a:t> Acts 13:16-41 Especially note </a:t>
            </a:r>
            <a:r>
              <a:rPr lang="en-US" altLang="en-US" b="1" dirty="0">
                <a:solidFill>
                  <a:srgbClr val="C00000"/>
                </a:solidFill>
                <a:effectLst>
                  <a:outerShdw blurRad="38100" dist="38100" dir="2700000" algn="tl">
                    <a:srgbClr val="000000">
                      <a:alpha val="43137"/>
                    </a:srgbClr>
                  </a:outerShdw>
                </a:effectLst>
                <a:highlight>
                  <a:srgbClr val="FFFF00"/>
                </a:highlight>
              </a:rPr>
              <a:t>13:22//1 Sam. 13:14 </a:t>
            </a:r>
            <a:endParaRPr lang="en-US" altLang="en-US" sz="3600" b="1" dirty="0">
              <a:solidFill>
                <a:srgbClr val="C00000"/>
              </a:solidFill>
              <a:effectLst>
                <a:outerShdw blurRad="38100" dist="38100" dir="2700000" algn="tl">
                  <a:srgbClr val="000000">
                    <a:alpha val="43137"/>
                  </a:srgbClr>
                </a:outerShdw>
              </a:effectLst>
              <a:highlight>
                <a:srgbClr val="FFFF00"/>
              </a:highlight>
            </a:endParaRPr>
          </a:p>
          <a:p>
            <a:pPr marL="514350" indent="-514350" eaLnBrk="1" hangingPunct="1">
              <a:buFont typeface="+mj-lt"/>
              <a:buAutoNum type="arabicPeriod"/>
              <a:defRPr/>
            </a:pPr>
            <a:r>
              <a:rPr lang="en-US" altLang="en-US" sz="3600" b="1" dirty="0"/>
              <a:t> </a:t>
            </a:r>
            <a:r>
              <a:rPr lang="en-US" altLang="en-US" sz="3600" b="1" dirty="0">
                <a:solidFill>
                  <a:srgbClr val="C00000"/>
                </a:solidFill>
                <a:effectLst>
                  <a:outerShdw blurRad="38100" dist="38100" dir="2700000" algn="tl">
                    <a:srgbClr val="000000">
                      <a:alpha val="43137"/>
                    </a:srgbClr>
                  </a:outerShdw>
                </a:effectLst>
              </a:rPr>
              <a:t>Preaching through 1 &amp; 2 Samuel has its scriptural completion in the Gospel of Jesus Christ!</a:t>
            </a:r>
          </a:p>
        </p:txBody>
      </p:sp>
      <p:sp>
        <p:nvSpPr>
          <p:cNvPr id="13314" name="Rectangle 6">
            <a:extLst>
              <a:ext uri="{FF2B5EF4-FFF2-40B4-BE49-F238E27FC236}">
                <a16:creationId xmlns:a16="http://schemas.microsoft.com/office/drawing/2014/main" id="{1E75EB58-9893-4495-9A18-1B16441A4A30}"/>
              </a:ext>
            </a:extLst>
          </p:cNvPr>
          <p:cNvSpPr>
            <a:spLocks noGrp="1" noChangeArrowheads="1"/>
          </p:cNvSpPr>
          <p:nvPr>
            <p:ph type="sldNum" sz="quarter" idx="12"/>
          </p:nvPr>
        </p:nvSpPr>
        <p:spPr>
          <a:xfrm>
            <a:off x="10058400" y="6467475"/>
            <a:ext cx="2133600" cy="4762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400" fontAlgn="base">
              <a:spcBef>
                <a:spcPct val="0"/>
              </a:spcBef>
              <a:spcAft>
                <a:spcPct val="0"/>
              </a:spcAft>
              <a:buNone/>
              <a:defRPr/>
            </a:pPr>
            <a:fld id="{028C0765-8059-49FA-90B2-4D90AAC0462A}" type="slidenum">
              <a:rPr lang="en-US" altLang="en-US" sz="1400" b="1">
                <a:solidFill>
                  <a:srgbClr val="0000FF"/>
                </a:solidFill>
                <a:effectLst>
                  <a:outerShdw blurRad="38100" dist="38100" dir="2700000" algn="tl">
                    <a:srgbClr val="000000">
                      <a:alpha val="43137"/>
                    </a:srgbClr>
                  </a:outerShdw>
                </a:effectLst>
                <a:highlight>
                  <a:srgbClr val="FFFF00"/>
                </a:highlight>
              </a:rPr>
              <a:pPr defTabSz="914400" fontAlgn="base">
                <a:spcBef>
                  <a:spcPct val="0"/>
                </a:spcBef>
                <a:spcAft>
                  <a:spcPct val="0"/>
                </a:spcAft>
                <a:buNone/>
                <a:defRPr/>
              </a:pPr>
              <a:t>61</a:t>
            </a:fld>
            <a:endParaRPr lang="en-US" altLang="en-US" sz="1400" b="1" dirty="0">
              <a:solidFill>
                <a:srgbClr val="0000FF"/>
              </a:solidFill>
              <a:effectLst>
                <a:outerShdw blurRad="38100" dist="38100" dir="2700000" algn="tl">
                  <a:srgbClr val="000000">
                    <a:alpha val="43137"/>
                  </a:srgbClr>
                </a:outerShdw>
              </a:effectLst>
              <a:highlight>
                <a:srgbClr val="FFFF00"/>
              </a:highlight>
            </a:endParaRPr>
          </a:p>
        </p:txBody>
      </p:sp>
    </p:spTree>
    <p:extLst>
      <p:ext uri="{BB962C8B-B14F-4D97-AF65-F5344CB8AC3E}">
        <p14:creationId xmlns:p14="http://schemas.microsoft.com/office/powerpoint/2010/main" val="3684695023"/>
      </p:ext>
    </p:extLst>
  </p:cSld>
  <p:clrMapOvr>
    <a:masterClrMapping/>
  </p:clrMapOvr>
  <p:transition>
    <p:push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CAD8A-57F0-43A6-B2BD-B6BBFF780E6B}"/>
              </a:ext>
            </a:extLst>
          </p:cNvPr>
          <p:cNvSpPr>
            <a:spLocks noGrp="1"/>
          </p:cNvSpPr>
          <p:nvPr>
            <p:ph type="title"/>
          </p:nvPr>
        </p:nvSpPr>
        <p:spPr>
          <a:xfrm>
            <a:off x="913775" y="618518"/>
            <a:ext cx="10364451" cy="967002"/>
          </a:xfrm>
          <a:ln w="762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The Historical Context of 1 &amp; 2 Samuel</a:t>
            </a:r>
          </a:p>
        </p:txBody>
      </p:sp>
      <p:sp>
        <p:nvSpPr>
          <p:cNvPr id="3" name="Content Placeholder 2">
            <a:extLst>
              <a:ext uri="{FF2B5EF4-FFF2-40B4-BE49-F238E27FC236}">
                <a16:creationId xmlns:a16="http://schemas.microsoft.com/office/drawing/2014/main" id="{F591621C-A379-422C-88ED-5F5D172E05BA}"/>
              </a:ext>
            </a:extLst>
          </p:cNvPr>
          <p:cNvSpPr>
            <a:spLocks noGrp="1"/>
          </p:cNvSpPr>
          <p:nvPr>
            <p:ph sz="quarter" idx="13"/>
          </p:nvPr>
        </p:nvSpPr>
        <p:spPr>
          <a:xfrm>
            <a:off x="0" y="1904214"/>
            <a:ext cx="12191999" cy="4751110"/>
          </a:xfrm>
        </p:spPr>
        <p:txBody>
          <a:bodyPr>
            <a:normAutofit/>
          </a:bodyPr>
          <a:lstStyle/>
          <a:p>
            <a:pPr marL="457200" indent="-457200">
              <a:buFont typeface="+mj-lt"/>
              <a:buAutoNum type="arabicPeriod"/>
            </a:pPr>
            <a:r>
              <a:rPr lang="en-US" sz="3600" b="1" cap="none" dirty="0"/>
              <a:t>Time of transition from judges to kings</a:t>
            </a:r>
          </a:p>
          <a:p>
            <a:pPr marL="457200" indent="-457200">
              <a:buFont typeface="+mj-lt"/>
              <a:buAutoNum type="arabicPeriod"/>
            </a:pPr>
            <a:r>
              <a:rPr lang="en-US" sz="3600" b="1" cap="none" dirty="0"/>
              <a:t>Important concepts: theocracy, monarchy, sacral kingship, &amp; the </a:t>
            </a:r>
            <a:r>
              <a:rPr lang="en-US" sz="3500" b="1" cap="none" dirty="0"/>
              <a:t>Lord’s anointed</a:t>
            </a:r>
            <a:r>
              <a:rPr lang="en-US" sz="3500" b="1" cap="none" dirty="0">
                <a:effectLst>
                  <a:outerShdw blurRad="38100" dist="38100" dir="2700000" algn="tl">
                    <a:srgbClr val="000000">
                      <a:alpha val="43137"/>
                    </a:srgbClr>
                  </a:outerShdw>
                </a:effectLst>
              </a:rPr>
              <a:t>	</a:t>
            </a:r>
            <a:r>
              <a:rPr lang="en-US" sz="2600" b="1" cap="none" dirty="0">
                <a:solidFill>
                  <a:srgbClr val="FF0000"/>
                </a:solidFill>
                <a:effectLst>
                  <a:outerShdw blurRad="38100" dist="38100" dir="2700000" algn="tl">
                    <a:srgbClr val="000000">
                      <a:alpha val="43137"/>
                    </a:srgbClr>
                  </a:outerShdw>
                </a:effectLst>
                <a:highlight>
                  <a:srgbClr val="FFFF00"/>
                </a:highlight>
              </a:rPr>
              <a:t>1 Sam. 24:6</a:t>
            </a:r>
            <a:r>
              <a:rPr lang="en-US" sz="2600" b="1" cap="none" dirty="0">
                <a:effectLst>
                  <a:outerShdw blurRad="38100" dist="38100" dir="2700000" algn="tl">
                    <a:srgbClr val="000000">
                      <a:alpha val="43137"/>
                    </a:srgbClr>
                  </a:outerShdw>
                </a:effectLst>
              </a:rPr>
              <a:t>   </a:t>
            </a:r>
            <a:r>
              <a:rPr lang="en-US" sz="2600" b="1" cap="none" dirty="0"/>
              <a:t>(1</a:t>
            </a:r>
            <a:r>
              <a:rPr lang="en-US" sz="2600" b="1" cap="none" baseline="30000" dirty="0"/>
              <a:t>st</a:t>
            </a:r>
            <a:r>
              <a:rPr lang="en-US" sz="2600" b="1" cap="none" dirty="0"/>
              <a:t> Sparing of Saul) 	</a:t>
            </a:r>
            <a:r>
              <a:rPr lang="en-US" sz="2600" cap="none" dirty="0"/>
              <a:t>								</a:t>
            </a:r>
            <a:r>
              <a:rPr lang="en-US" sz="2600" b="1" cap="none" dirty="0">
                <a:solidFill>
                  <a:srgbClr val="FF0000"/>
                </a:solidFill>
                <a:effectLst>
                  <a:outerShdw blurRad="38100" dist="38100" dir="2700000" algn="tl">
                    <a:srgbClr val="000000">
                      <a:alpha val="43137"/>
                    </a:srgbClr>
                  </a:outerShdw>
                </a:effectLst>
                <a:highlight>
                  <a:srgbClr val="FFFF00"/>
                </a:highlight>
              </a:rPr>
              <a:t>1 Sam. 26:23</a:t>
            </a:r>
            <a:r>
              <a:rPr lang="en-US" sz="2600" b="1" cap="none" dirty="0">
                <a:effectLst>
                  <a:outerShdw blurRad="38100" dist="38100" dir="2700000" algn="tl">
                    <a:srgbClr val="000000">
                      <a:alpha val="43137"/>
                    </a:srgbClr>
                  </a:outerShdw>
                </a:effectLst>
              </a:rPr>
              <a:t> </a:t>
            </a:r>
            <a:r>
              <a:rPr lang="en-US" sz="2600" b="1" cap="none" dirty="0"/>
              <a:t>(2</a:t>
            </a:r>
            <a:r>
              <a:rPr lang="en-US" sz="2600" b="1" cap="none" baseline="30000" dirty="0"/>
              <a:t>nd</a:t>
            </a:r>
            <a:r>
              <a:rPr lang="en-US" sz="2600" b="1" cap="none" dirty="0"/>
              <a:t> Sparing of Saul)</a:t>
            </a:r>
          </a:p>
          <a:p>
            <a:pPr marL="457200" indent="-457200">
              <a:buFont typeface="+mj-lt"/>
              <a:buAutoNum type="arabicPeriod"/>
            </a:pPr>
            <a:r>
              <a:rPr lang="en-US" sz="3600" b="1" cap="none" dirty="0">
                <a:effectLst>
                  <a:outerShdw blurRad="38100" dist="38100" dir="2700000" algn="tl">
                    <a:srgbClr val="000000">
                      <a:alpha val="43137"/>
                    </a:srgbClr>
                  </a:outerShdw>
                </a:effectLst>
              </a:rPr>
              <a:t>Kingdom of priests (</a:t>
            </a:r>
            <a:r>
              <a:rPr lang="en-US" sz="3600" b="1" cap="none" dirty="0">
                <a:solidFill>
                  <a:schemeClr val="bg1"/>
                </a:solidFill>
                <a:effectLst>
                  <a:outerShdw blurRad="38100" dist="38100" dir="2700000" algn="tl">
                    <a:srgbClr val="000000">
                      <a:alpha val="43137"/>
                    </a:srgbClr>
                  </a:outerShdw>
                </a:effectLst>
                <a:highlight>
                  <a:srgbClr val="800000"/>
                </a:highlight>
              </a:rPr>
              <a:t>function</a:t>
            </a:r>
            <a:r>
              <a:rPr lang="en-US" sz="3600" b="1" cap="none" dirty="0">
                <a:effectLst>
                  <a:outerShdw blurRad="38100" dist="38100" dir="2700000" algn="tl">
                    <a:srgbClr val="000000">
                      <a:alpha val="43137"/>
                    </a:srgbClr>
                  </a:outerShdw>
                </a:effectLst>
              </a:rPr>
              <a:t>) and a holy nation (</a:t>
            </a:r>
            <a:r>
              <a:rPr lang="en-US" sz="3600" b="1" cap="none" dirty="0">
                <a:solidFill>
                  <a:schemeClr val="bg1"/>
                </a:solidFill>
                <a:effectLst>
                  <a:outerShdw blurRad="38100" dist="38100" dir="2700000" algn="tl">
                    <a:srgbClr val="000000">
                      <a:alpha val="43137"/>
                    </a:srgbClr>
                  </a:outerShdw>
                </a:effectLst>
                <a:highlight>
                  <a:srgbClr val="800000"/>
                </a:highlight>
              </a:rPr>
              <a:t>nature</a:t>
            </a:r>
            <a:r>
              <a:rPr lang="en-US" sz="3600" b="1" cap="none" dirty="0">
                <a:effectLst>
                  <a:outerShdw blurRad="38100" dist="38100" dir="2700000" algn="tl">
                    <a:srgbClr val="000000">
                      <a:alpha val="43137"/>
                    </a:srgbClr>
                  </a:outerShdw>
                </a:effectLst>
              </a:rPr>
              <a:t>) </a:t>
            </a:r>
            <a:r>
              <a:rPr lang="en-US" sz="3600" b="1" cap="none" dirty="0">
                <a:solidFill>
                  <a:srgbClr val="C00000"/>
                </a:solidFill>
                <a:effectLst>
                  <a:outerShdw blurRad="38100" dist="38100" dir="2700000" algn="tl">
                    <a:srgbClr val="000000">
                      <a:alpha val="43137"/>
                    </a:srgbClr>
                  </a:outerShdw>
                </a:effectLst>
                <a:highlight>
                  <a:srgbClr val="FFFF00"/>
                </a:highlight>
              </a:rPr>
              <a:t>Exodus 19:4-6</a:t>
            </a:r>
            <a:r>
              <a:rPr lang="en-US" sz="3600" b="1" cap="none" dirty="0">
                <a:solidFill>
                  <a:srgbClr val="C00000"/>
                </a:solidFill>
                <a:effectLst>
                  <a:outerShdw blurRad="38100" dist="38100" dir="2700000" algn="tl">
                    <a:srgbClr val="000000">
                      <a:alpha val="43137"/>
                    </a:srgbClr>
                  </a:outerShdw>
                </a:effectLst>
              </a:rPr>
              <a:t> </a:t>
            </a:r>
            <a:r>
              <a:rPr lang="en-US" sz="3600" b="1" cap="none" dirty="0">
                <a:solidFill>
                  <a:srgbClr val="C00000"/>
                </a:solidFill>
                <a:effectLst>
                  <a:outerShdw blurRad="38100" dist="38100" dir="2700000" algn="tl">
                    <a:srgbClr val="000000">
                      <a:alpha val="43137"/>
                    </a:srgbClr>
                  </a:outerShdw>
                </a:effectLst>
                <a:highlight>
                  <a:srgbClr val="FFFF00"/>
                </a:highlight>
              </a:rPr>
              <a:t> </a:t>
            </a:r>
          </a:p>
          <a:p>
            <a:pPr marL="457200" indent="-457200">
              <a:buFont typeface="+mj-lt"/>
              <a:buAutoNum type="arabicPeriod"/>
            </a:pPr>
            <a:r>
              <a:rPr lang="en-US" sz="3600" b="1" cap="none" dirty="0"/>
              <a:t>If </a:t>
            </a:r>
            <a:r>
              <a:rPr lang="en-US" sz="3600" b="1" u="sng" cap="none" dirty="0"/>
              <a:t>judges</a:t>
            </a:r>
            <a:r>
              <a:rPr lang="en-US" sz="3600" b="1" cap="none" dirty="0"/>
              <a:t> failed and </a:t>
            </a:r>
            <a:r>
              <a:rPr lang="en-US" sz="3600" b="1" u="sng" cap="none" dirty="0"/>
              <a:t>priests</a:t>
            </a:r>
            <a:r>
              <a:rPr lang="en-US" sz="3600" b="1" cap="none" dirty="0"/>
              <a:t> failed then we must need a </a:t>
            </a:r>
            <a:r>
              <a:rPr lang="en-US" sz="3600" b="1" u="sng" cap="none" dirty="0"/>
              <a:t>king</a:t>
            </a:r>
            <a:r>
              <a:rPr lang="en-US" sz="3600" b="1" cap="none" dirty="0"/>
              <a:t>, so we can be like the other nations. </a:t>
            </a:r>
            <a:r>
              <a:rPr lang="en-US" sz="3600" b="1" cap="none" dirty="0">
                <a:solidFill>
                  <a:srgbClr val="C00000"/>
                </a:solidFill>
                <a:effectLst>
                  <a:outerShdw blurRad="38100" dist="38100" dir="2700000" algn="tl">
                    <a:srgbClr val="000000">
                      <a:alpha val="43137"/>
                    </a:srgbClr>
                  </a:outerShdw>
                </a:effectLst>
                <a:highlight>
                  <a:srgbClr val="FFFF00"/>
                </a:highlight>
              </a:rPr>
              <a:t>1 Sam. 8:4-5</a:t>
            </a:r>
          </a:p>
        </p:txBody>
      </p:sp>
    </p:spTree>
    <p:extLst>
      <p:ext uri="{BB962C8B-B14F-4D97-AF65-F5344CB8AC3E}">
        <p14:creationId xmlns:p14="http://schemas.microsoft.com/office/powerpoint/2010/main" val="650201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3ABA3-E81E-49D9-87B6-F38BB98D3DDC}"/>
              </a:ext>
            </a:extLst>
          </p:cNvPr>
          <p:cNvSpPr>
            <a:spLocks noGrp="1"/>
          </p:cNvSpPr>
          <p:nvPr>
            <p:ph type="title"/>
          </p:nvPr>
        </p:nvSpPr>
        <p:spPr>
          <a:xfrm>
            <a:off x="913774" y="629174"/>
            <a:ext cx="10364451" cy="864066"/>
          </a:xfrm>
          <a:ln w="76200">
            <a:solidFill>
              <a:srgbClr val="0000FF"/>
            </a:solidFill>
          </a:ln>
        </p:spPr>
        <p:txBody>
          <a:bodyPr>
            <a:normAutofit/>
          </a:bodyPr>
          <a:lstStyle/>
          <a:p>
            <a:pPr algn="ctr"/>
            <a:r>
              <a:rPr lang="en-US" sz="4400" b="1" dirty="0">
                <a:solidFill>
                  <a:srgbClr val="0000FF"/>
                </a:solidFill>
                <a:effectLst>
                  <a:outerShdw blurRad="38100" dist="38100" dir="2700000" algn="tl">
                    <a:srgbClr val="000000">
                      <a:alpha val="43137"/>
                    </a:srgbClr>
                  </a:outerShdw>
                </a:effectLst>
              </a:rPr>
              <a:t>The Theology of 1 &amp; 2 Samuel</a:t>
            </a:r>
          </a:p>
        </p:txBody>
      </p:sp>
      <p:sp>
        <p:nvSpPr>
          <p:cNvPr id="3" name="Content Placeholder 2">
            <a:extLst>
              <a:ext uri="{FF2B5EF4-FFF2-40B4-BE49-F238E27FC236}">
                <a16:creationId xmlns:a16="http://schemas.microsoft.com/office/drawing/2014/main" id="{01EB697F-FACC-461C-84A4-37085F25CFBA}"/>
              </a:ext>
            </a:extLst>
          </p:cNvPr>
          <p:cNvSpPr>
            <a:spLocks noGrp="1"/>
          </p:cNvSpPr>
          <p:nvPr>
            <p:ph sz="quarter" idx="13"/>
          </p:nvPr>
        </p:nvSpPr>
        <p:spPr>
          <a:xfrm>
            <a:off x="141402" y="1781666"/>
            <a:ext cx="11858920" cy="4939645"/>
          </a:xfrm>
        </p:spPr>
        <p:txBody>
          <a:bodyPr>
            <a:normAutofit/>
          </a:bodyPr>
          <a:lstStyle/>
          <a:p>
            <a:pPr marL="457200" indent="-457200">
              <a:buFont typeface="+mj-lt"/>
              <a:buAutoNum type="arabicPeriod"/>
            </a:pPr>
            <a:r>
              <a:rPr lang="en-US" sz="3600" b="1" cap="none" dirty="0"/>
              <a:t>The theology of </a:t>
            </a:r>
            <a:r>
              <a:rPr lang="en-US" sz="3600" b="1" cap="none" dirty="0">
                <a:solidFill>
                  <a:srgbClr val="C00000"/>
                </a:solidFill>
                <a:effectLst>
                  <a:outerShdw blurRad="38100" dist="38100" dir="2700000" algn="tl">
                    <a:srgbClr val="000000">
                      <a:alpha val="43137"/>
                    </a:srgbClr>
                  </a:outerShdw>
                </a:effectLst>
                <a:highlight>
                  <a:srgbClr val="FFFF00"/>
                </a:highlight>
              </a:rPr>
              <a:t>1 &amp; 2 Samuel</a:t>
            </a:r>
            <a:r>
              <a:rPr lang="en-US" sz="3600" b="1" cap="none" dirty="0">
                <a:effectLst>
                  <a:outerShdw blurRad="38100" dist="38100" dir="2700000" algn="tl">
                    <a:srgbClr val="000000">
                      <a:alpha val="43137"/>
                    </a:srgbClr>
                  </a:outerShdw>
                </a:effectLst>
              </a:rPr>
              <a:t> </a:t>
            </a:r>
            <a:r>
              <a:rPr lang="en-US" sz="3600" b="1" cap="none" dirty="0"/>
              <a:t>is the story of the interactions between:</a:t>
            </a:r>
          </a:p>
          <a:p>
            <a:pPr marL="971550" lvl="1" indent="-514350">
              <a:buFont typeface="+mj-lt"/>
              <a:buAutoNum type="alphaLcParenR"/>
            </a:pPr>
            <a:r>
              <a:rPr lang="en-US" sz="3400" b="1" cap="none" dirty="0"/>
              <a:t>God and people in general (LORD and Samuel </a:t>
            </a:r>
            <a:r>
              <a:rPr lang="en-US" sz="3400" b="1" cap="none" dirty="0">
                <a:solidFill>
                  <a:srgbClr val="C00000"/>
                </a:solidFill>
                <a:effectLst>
                  <a:outerShdw blurRad="38100" dist="38100" dir="2700000" algn="tl">
                    <a:srgbClr val="000000">
                      <a:alpha val="43137"/>
                    </a:srgbClr>
                  </a:outerShdw>
                </a:effectLst>
                <a:highlight>
                  <a:srgbClr val="FFFF00"/>
                </a:highlight>
              </a:rPr>
              <a:t>1 Sam. 8:7</a:t>
            </a:r>
            <a:r>
              <a:rPr lang="en-US" sz="3400" b="1" cap="none" dirty="0">
                <a:effectLst>
                  <a:outerShdw blurRad="38100" dist="38100" dir="2700000" algn="tl">
                    <a:srgbClr val="000000">
                      <a:alpha val="43137"/>
                    </a:srgbClr>
                  </a:outerShdw>
                </a:effectLst>
              </a:rPr>
              <a:t>)</a:t>
            </a:r>
          </a:p>
          <a:p>
            <a:pPr marL="971550" lvl="1" indent="-514350">
              <a:buFont typeface="+mj-lt"/>
              <a:buAutoNum type="alphaLcParenR"/>
            </a:pPr>
            <a:r>
              <a:rPr lang="en-US" sz="3400" b="1" cap="none" dirty="0"/>
              <a:t>People and people (Hannah and </a:t>
            </a:r>
            <a:r>
              <a:rPr lang="en-US" sz="3400" b="1" cap="none" dirty="0" err="1"/>
              <a:t>Peninnah</a:t>
            </a:r>
            <a:r>
              <a:rPr lang="en-US" sz="3400" b="1" cap="none" dirty="0"/>
              <a:t>; Saul and David)</a:t>
            </a:r>
          </a:p>
          <a:p>
            <a:pPr marL="971550" lvl="1" indent="-514350">
              <a:buFont typeface="+mj-lt"/>
              <a:buAutoNum type="alphaLcParenR"/>
            </a:pPr>
            <a:r>
              <a:rPr lang="en-US" sz="3400" b="1" cap="none" dirty="0"/>
              <a:t>God and other non-covenantal people</a:t>
            </a:r>
            <a:r>
              <a:rPr lang="en-US" sz="3400" b="1" cap="none" dirty="0">
                <a:effectLst>
                  <a:outerShdw blurRad="38100" dist="38100" dir="2700000" algn="tl">
                    <a:srgbClr val="000000">
                      <a:alpha val="43137"/>
                    </a:srgbClr>
                  </a:outerShdw>
                </a:effectLst>
              </a:rPr>
              <a:t>: </a:t>
            </a:r>
          </a:p>
          <a:p>
            <a:pPr marL="1428750" lvl="2" indent="-514350">
              <a:buFont typeface="+mj-lt"/>
              <a:buAutoNum type="arabicParenR"/>
            </a:pPr>
            <a:r>
              <a:rPr lang="en-US" sz="3200" b="1" cap="none" dirty="0"/>
              <a:t>Philistines</a:t>
            </a:r>
            <a:r>
              <a:rPr lang="en-US" sz="3200" b="1" cap="none" dirty="0">
                <a:effectLst>
                  <a:outerShdw blurRad="38100" dist="38100" dir="2700000" algn="tl">
                    <a:srgbClr val="000000">
                      <a:alpha val="43137"/>
                    </a:srgbClr>
                  </a:outerShdw>
                </a:effectLst>
              </a:rPr>
              <a:t> </a:t>
            </a:r>
            <a:r>
              <a:rPr lang="en-US" sz="3200" b="1" cap="none" dirty="0">
                <a:solidFill>
                  <a:srgbClr val="C00000"/>
                </a:solidFill>
                <a:effectLst>
                  <a:outerShdw blurRad="38100" dist="38100" dir="2700000" algn="tl">
                    <a:srgbClr val="000000">
                      <a:alpha val="43137"/>
                    </a:srgbClr>
                  </a:outerShdw>
                </a:effectLst>
                <a:highlight>
                  <a:srgbClr val="FFFF00"/>
                </a:highlight>
              </a:rPr>
              <a:t>1 Sam. 13:3-23</a:t>
            </a:r>
            <a:endParaRPr lang="en-US" sz="3200" b="1" cap="none" dirty="0">
              <a:solidFill>
                <a:srgbClr val="C00000"/>
              </a:solidFill>
              <a:effectLst>
                <a:outerShdw blurRad="38100" dist="38100" dir="2700000" algn="tl">
                  <a:srgbClr val="000000">
                    <a:alpha val="43137"/>
                  </a:srgbClr>
                </a:outerShdw>
              </a:effectLst>
            </a:endParaRPr>
          </a:p>
          <a:p>
            <a:pPr marL="1428750" lvl="2" indent="-514350">
              <a:buFont typeface="+mj-lt"/>
              <a:buAutoNum type="arabicParenR"/>
            </a:pPr>
            <a:r>
              <a:rPr lang="en-US" sz="3200" b="1" cap="none" dirty="0"/>
              <a:t>Amalekites</a:t>
            </a:r>
            <a:r>
              <a:rPr lang="en-US" sz="3200" b="1" cap="none" dirty="0">
                <a:solidFill>
                  <a:srgbClr val="00B0F0"/>
                </a:solidFill>
              </a:rPr>
              <a:t> </a:t>
            </a:r>
            <a:r>
              <a:rPr lang="en-US" sz="3200" b="1" cap="none" dirty="0"/>
              <a:t> </a:t>
            </a:r>
            <a:r>
              <a:rPr lang="en-US" sz="3200" b="1" cap="none" dirty="0">
                <a:solidFill>
                  <a:srgbClr val="C00000"/>
                </a:solidFill>
                <a:effectLst>
                  <a:outerShdw blurRad="38100" dist="38100" dir="2700000" algn="tl">
                    <a:srgbClr val="000000">
                      <a:alpha val="43137"/>
                    </a:srgbClr>
                  </a:outerShdw>
                </a:effectLst>
                <a:highlight>
                  <a:srgbClr val="FFFF00"/>
                </a:highlight>
              </a:rPr>
              <a:t>1 Sam. 15:1-35</a:t>
            </a:r>
            <a:endParaRPr lang="en-US" sz="3200" b="1" cap="none" dirty="0">
              <a:solidFill>
                <a:srgbClr val="C00000"/>
              </a:solidFill>
              <a:effectLst>
                <a:outerShdw blurRad="38100" dist="38100" dir="2700000" algn="tl">
                  <a:srgbClr val="000000">
                    <a:alpha val="43137"/>
                  </a:srgbClr>
                </a:outerShdw>
              </a:effectLst>
            </a:endParaRPr>
          </a:p>
          <a:p>
            <a:pPr marL="971550" lvl="1" indent="-514350">
              <a:buFont typeface="+mj-lt"/>
              <a:buAutoNum type="alphaLcParenR"/>
            </a:pPr>
            <a:r>
              <a:rPr lang="en-US" sz="3400" b="1" cap="none" dirty="0"/>
              <a:t>God and His people  specifically </a:t>
            </a:r>
            <a:r>
              <a:rPr lang="en-US" sz="3400" b="1" cap="none" dirty="0">
                <a:solidFill>
                  <a:srgbClr val="C00000"/>
                </a:solidFill>
                <a:effectLst>
                  <a:outerShdw blurRad="38100" dist="38100" dir="2700000" algn="tl">
                    <a:srgbClr val="000000">
                      <a:alpha val="43137"/>
                    </a:srgbClr>
                  </a:outerShdw>
                </a:effectLst>
                <a:highlight>
                  <a:srgbClr val="FFFF00"/>
                </a:highlight>
              </a:rPr>
              <a:t>1 Sam. 8:8</a:t>
            </a:r>
          </a:p>
        </p:txBody>
      </p:sp>
    </p:spTree>
    <p:extLst>
      <p:ext uri="{BB962C8B-B14F-4D97-AF65-F5344CB8AC3E}">
        <p14:creationId xmlns:p14="http://schemas.microsoft.com/office/powerpoint/2010/main" val="35691167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EA18E-5977-467D-9838-92B0AD775446}"/>
              </a:ext>
            </a:extLst>
          </p:cNvPr>
          <p:cNvSpPr>
            <a:spLocks noGrp="1"/>
          </p:cNvSpPr>
          <p:nvPr>
            <p:ph type="title"/>
          </p:nvPr>
        </p:nvSpPr>
        <p:spPr/>
        <p:txBody>
          <a:bodyPr/>
          <a:lstStyle/>
          <a:p>
            <a:r>
              <a:rPr lang="en-US" b="1" dirty="0">
                <a:solidFill>
                  <a:srgbClr val="0000FF"/>
                </a:solidFill>
                <a:effectLst>
                  <a:outerShdw blurRad="38100" dist="38100" dir="2700000" algn="tl">
                    <a:srgbClr val="000000">
                      <a:alpha val="43137"/>
                    </a:srgbClr>
                  </a:outerShdw>
                </a:effectLst>
              </a:rPr>
              <a:t>What does 1 &amp;2 Samuel tell us about God?</a:t>
            </a:r>
          </a:p>
        </p:txBody>
      </p:sp>
      <p:sp>
        <p:nvSpPr>
          <p:cNvPr id="3" name="Content Placeholder 2">
            <a:extLst>
              <a:ext uri="{FF2B5EF4-FFF2-40B4-BE49-F238E27FC236}">
                <a16:creationId xmlns:a16="http://schemas.microsoft.com/office/drawing/2014/main" id="{A4EB202C-98BB-4051-AC0F-22FEB51EFB9A}"/>
              </a:ext>
            </a:extLst>
          </p:cNvPr>
          <p:cNvSpPr>
            <a:spLocks noGrp="1"/>
          </p:cNvSpPr>
          <p:nvPr>
            <p:ph sz="quarter" idx="13"/>
          </p:nvPr>
        </p:nvSpPr>
        <p:spPr>
          <a:xfrm>
            <a:off x="226243" y="1903228"/>
            <a:ext cx="11792932" cy="4836937"/>
          </a:xfrm>
        </p:spPr>
        <p:txBody>
          <a:bodyPr>
            <a:normAutofit/>
          </a:bodyPr>
          <a:lstStyle/>
          <a:p>
            <a:pPr marL="457200" indent="-457200">
              <a:buFont typeface="+mj-lt"/>
              <a:buAutoNum type="arabicPeriod"/>
            </a:pPr>
            <a:r>
              <a:rPr lang="en-US" sz="3600" b="1" dirty="0"/>
              <a:t>God is all about </a:t>
            </a:r>
            <a:r>
              <a:rPr lang="en-US" sz="3600" b="1" dirty="0">
                <a:highlight>
                  <a:srgbClr val="FFFF00"/>
                </a:highlight>
              </a:rPr>
              <a:t>redeeming people from sin</a:t>
            </a:r>
            <a:r>
              <a:rPr lang="en-US" sz="3600" b="1" dirty="0"/>
              <a:t> while at the same time </a:t>
            </a:r>
            <a:r>
              <a:rPr lang="en-US" sz="3600" b="1" dirty="0">
                <a:highlight>
                  <a:srgbClr val="FFFF00"/>
                </a:highlight>
              </a:rPr>
              <a:t>holding them accountable for sin (the first supersedes the second):</a:t>
            </a:r>
            <a:r>
              <a:rPr lang="en-US" sz="3600" b="1" dirty="0">
                <a:effectLst>
                  <a:outerShdw blurRad="38100" dist="38100" dir="2700000" algn="tl">
                    <a:srgbClr val="000000">
                      <a:alpha val="43137"/>
                    </a:srgbClr>
                  </a:outerShdw>
                </a:effectLst>
              </a:rPr>
              <a:t> </a:t>
            </a:r>
            <a:r>
              <a:rPr lang="en-US" sz="3600" b="1" dirty="0"/>
              <a:t>accountability for </a:t>
            </a:r>
            <a:r>
              <a:rPr lang="en-US" sz="3600" b="1" u="sng" dirty="0"/>
              <a:t>unconfessed</a:t>
            </a:r>
            <a:r>
              <a:rPr lang="en-US" sz="3600" b="1" dirty="0"/>
              <a:t> sin is divine judgment; accountability for </a:t>
            </a:r>
            <a:r>
              <a:rPr lang="en-US" sz="3600" b="1" u="sng" dirty="0"/>
              <a:t>confessed</a:t>
            </a:r>
            <a:r>
              <a:rPr lang="en-US" sz="3600" b="1" dirty="0"/>
              <a:t> sin is forgiveness and restoration.</a:t>
            </a:r>
            <a:endParaRPr lang="en-US" sz="3600" b="1" dirty="0">
              <a:solidFill>
                <a:srgbClr val="C00000"/>
              </a:solidFill>
            </a:endParaRPr>
          </a:p>
          <a:p>
            <a:pPr marL="457200" indent="-457200">
              <a:buFont typeface="+mj-lt"/>
              <a:buAutoNum type="arabicPeriod"/>
            </a:pPr>
            <a:r>
              <a:rPr lang="en-US" sz="3600" b="1" dirty="0"/>
              <a:t>God is all about guiding his people to be </a:t>
            </a:r>
            <a:r>
              <a:rPr lang="en-US" sz="3600" b="1" dirty="0">
                <a:solidFill>
                  <a:schemeClr val="bg1"/>
                </a:solidFill>
                <a:highlight>
                  <a:srgbClr val="800000"/>
                </a:highlight>
              </a:rPr>
              <a:t>His </a:t>
            </a:r>
            <a:r>
              <a:rPr lang="en-US" sz="3600" b="1" dirty="0">
                <a:solidFill>
                  <a:schemeClr val="bg1"/>
                </a:solidFill>
                <a:effectLst>
                  <a:outerShdw blurRad="38100" dist="38100" dir="2700000" algn="tl">
                    <a:srgbClr val="000000">
                      <a:alpha val="43137"/>
                    </a:srgbClr>
                  </a:outerShdw>
                </a:effectLst>
                <a:highlight>
                  <a:srgbClr val="800000"/>
                </a:highlight>
              </a:rPr>
              <a:t>kingdom</a:t>
            </a:r>
            <a:r>
              <a:rPr lang="en-US" sz="3600" b="1" dirty="0">
                <a:solidFill>
                  <a:schemeClr val="bg1"/>
                </a:solidFill>
                <a:highlight>
                  <a:srgbClr val="800000"/>
                </a:highlight>
              </a:rPr>
              <a:t> of </a:t>
            </a:r>
            <a:r>
              <a:rPr lang="en-US" sz="3600" b="1" dirty="0">
                <a:solidFill>
                  <a:schemeClr val="bg1"/>
                </a:solidFill>
                <a:effectLst>
                  <a:outerShdw blurRad="38100" dist="38100" dir="2700000" algn="tl">
                    <a:srgbClr val="000000">
                      <a:alpha val="43137"/>
                    </a:srgbClr>
                  </a:outerShdw>
                </a:effectLst>
                <a:highlight>
                  <a:srgbClr val="800000"/>
                </a:highlight>
              </a:rPr>
              <a:t>priests</a:t>
            </a:r>
            <a:r>
              <a:rPr lang="en-US" sz="3600" b="1" dirty="0">
                <a:solidFill>
                  <a:schemeClr val="bg1"/>
                </a:solidFill>
                <a:highlight>
                  <a:srgbClr val="800000"/>
                </a:highlight>
              </a:rPr>
              <a:t> and His </a:t>
            </a:r>
            <a:r>
              <a:rPr lang="en-US" sz="3600" b="1" dirty="0">
                <a:solidFill>
                  <a:schemeClr val="bg1"/>
                </a:solidFill>
                <a:effectLst>
                  <a:outerShdw blurRad="38100" dist="38100" dir="2700000" algn="tl">
                    <a:srgbClr val="000000">
                      <a:alpha val="43137"/>
                    </a:srgbClr>
                  </a:outerShdw>
                </a:effectLst>
                <a:highlight>
                  <a:srgbClr val="800000"/>
                </a:highlight>
              </a:rPr>
              <a:t>holy</a:t>
            </a:r>
            <a:r>
              <a:rPr lang="en-US" sz="3600" b="1" dirty="0">
                <a:solidFill>
                  <a:schemeClr val="bg1"/>
                </a:solidFill>
                <a:highlight>
                  <a:srgbClr val="800000"/>
                </a:highlight>
              </a:rPr>
              <a:t> nation</a:t>
            </a:r>
            <a:r>
              <a:rPr lang="en-US" sz="3600" b="1" dirty="0"/>
              <a:t> </a:t>
            </a:r>
            <a:r>
              <a:rPr lang="en-US" sz="3600" b="1" dirty="0">
                <a:solidFill>
                  <a:srgbClr val="C00000"/>
                </a:solidFill>
                <a:effectLst>
                  <a:outerShdw blurRad="38100" dist="38100" dir="2700000" algn="tl">
                    <a:srgbClr val="000000">
                      <a:alpha val="43137"/>
                    </a:srgbClr>
                  </a:outerShdw>
                </a:effectLst>
                <a:highlight>
                  <a:srgbClr val="FFFF00"/>
                </a:highlight>
              </a:rPr>
              <a:t>Exod. 19:6</a:t>
            </a:r>
          </a:p>
          <a:p>
            <a:pPr marL="457200" indent="-457200">
              <a:buFont typeface="+mj-lt"/>
              <a:buAutoNum type="arabicPeriod"/>
            </a:pPr>
            <a:r>
              <a:rPr lang="en-US" sz="3600" b="1" dirty="0"/>
              <a:t>God is sovereign over all people (Hebrews and others)</a:t>
            </a:r>
          </a:p>
        </p:txBody>
      </p:sp>
    </p:spTree>
    <p:extLst>
      <p:ext uri="{BB962C8B-B14F-4D97-AF65-F5344CB8AC3E}">
        <p14:creationId xmlns:p14="http://schemas.microsoft.com/office/powerpoint/2010/main" val="28526013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EA18E-5977-467D-9838-92B0AD775446}"/>
              </a:ext>
            </a:extLst>
          </p:cNvPr>
          <p:cNvSpPr>
            <a:spLocks noGrp="1"/>
          </p:cNvSpPr>
          <p:nvPr>
            <p:ph type="title"/>
          </p:nvPr>
        </p:nvSpPr>
        <p:spPr>
          <a:xfrm>
            <a:off x="419450" y="344079"/>
            <a:ext cx="11182524" cy="1192491"/>
          </a:xfrm>
          <a:ln w="76200">
            <a:solidFill>
              <a:srgbClr val="0000FF"/>
            </a:solidFill>
          </a:ln>
        </p:spPr>
        <p:txBody>
          <a:bodyPr/>
          <a:lstStyle/>
          <a:p>
            <a:pPr algn="ctr"/>
            <a:r>
              <a:rPr lang="en-US" b="1" dirty="0">
                <a:effectLst>
                  <a:outerShdw blurRad="38100" dist="38100" dir="2700000" algn="tl">
                    <a:srgbClr val="000000">
                      <a:alpha val="43137"/>
                    </a:srgbClr>
                  </a:outerShdw>
                </a:effectLst>
              </a:rPr>
              <a:t>What does 1 &amp;2 Samuel tell us about God?</a:t>
            </a:r>
          </a:p>
        </p:txBody>
      </p:sp>
      <p:sp>
        <p:nvSpPr>
          <p:cNvPr id="3" name="Content Placeholder 2">
            <a:extLst>
              <a:ext uri="{FF2B5EF4-FFF2-40B4-BE49-F238E27FC236}">
                <a16:creationId xmlns:a16="http://schemas.microsoft.com/office/drawing/2014/main" id="{A4EB202C-98BB-4051-AC0F-22FEB51EFB9A}"/>
              </a:ext>
            </a:extLst>
          </p:cNvPr>
          <p:cNvSpPr>
            <a:spLocks noGrp="1"/>
          </p:cNvSpPr>
          <p:nvPr>
            <p:ph sz="quarter" idx="13"/>
          </p:nvPr>
        </p:nvSpPr>
        <p:spPr>
          <a:xfrm>
            <a:off x="141402" y="1696826"/>
            <a:ext cx="11877773" cy="5043340"/>
          </a:xfrm>
        </p:spPr>
        <p:txBody>
          <a:bodyPr>
            <a:normAutofit/>
          </a:bodyPr>
          <a:lstStyle/>
          <a:p>
            <a:pPr marL="742950" indent="-742950">
              <a:buFont typeface="+mj-lt"/>
              <a:buAutoNum type="arabicPeriod" startAt="4"/>
            </a:pPr>
            <a:r>
              <a:rPr lang="en-US" sz="3600" cap="none" dirty="0"/>
              <a:t>Today, God is either viewed as being theistic or deistic</a:t>
            </a:r>
          </a:p>
          <a:p>
            <a:pPr marL="1200150" lvl="1" indent="-742950">
              <a:buClr>
                <a:srgbClr val="0000FF"/>
              </a:buClr>
              <a:buFont typeface="+mj-lt"/>
              <a:buAutoNum type="alphaLcParenR"/>
            </a:pPr>
            <a:r>
              <a:rPr lang="en-US" sz="3400" b="1" dirty="0">
                <a:solidFill>
                  <a:srgbClr val="0000FF"/>
                </a:solidFill>
                <a:effectLst>
                  <a:outerShdw blurRad="38100" dist="38100" dir="2700000" algn="tl">
                    <a:srgbClr val="000000">
                      <a:alpha val="43137"/>
                    </a:srgbClr>
                  </a:outerShdw>
                </a:effectLst>
              </a:rPr>
              <a:t>Deistic</a:t>
            </a:r>
            <a:r>
              <a:rPr lang="en-US" sz="3400" dirty="0"/>
              <a:t>-Distant, Unengaged, Uninvolved, “hands off”</a:t>
            </a:r>
          </a:p>
          <a:p>
            <a:pPr marL="1200150" lvl="1" indent="-742950">
              <a:buClr>
                <a:srgbClr val="0000FF"/>
              </a:buClr>
              <a:buFont typeface="+mj-lt"/>
              <a:buAutoNum type="alphaLcParenR"/>
            </a:pPr>
            <a:r>
              <a:rPr lang="en-US" sz="3400" b="1" cap="none" dirty="0">
                <a:solidFill>
                  <a:srgbClr val="0000FF"/>
                </a:solidFill>
                <a:effectLst>
                  <a:outerShdw blurRad="38100" dist="38100" dir="2700000" algn="tl">
                    <a:srgbClr val="000000">
                      <a:alpha val="43137"/>
                    </a:srgbClr>
                  </a:outerShdw>
                </a:effectLst>
              </a:rPr>
              <a:t>Theistic</a:t>
            </a:r>
            <a:r>
              <a:rPr lang="en-US" sz="3400" cap="none" dirty="0"/>
              <a:t>-Near, Engaged, Involved, Aware, “hands on”</a:t>
            </a:r>
          </a:p>
          <a:p>
            <a:pPr marL="742950" indent="-742950">
              <a:buFont typeface="+mj-lt"/>
              <a:buAutoNum type="arabicPeriod" startAt="4"/>
            </a:pPr>
            <a:r>
              <a:rPr lang="en-US" sz="3600" cap="none" dirty="0"/>
              <a:t>Some people are viewed in some instances as attuned with God (</a:t>
            </a:r>
            <a:r>
              <a:rPr lang="en-US" sz="3600" cap="none" dirty="0">
                <a:solidFill>
                  <a:srgbClr val="0000FF"/>
                </a:solidFill>
                <a:effectLst>
                  <a:outerShdw blurRad="38100" dist="38100" dir="2700000" algn="tl">
                    <a:srgbClr val="000000">
                      <a:alpha val="43137"/>
                    </a:srgbClr>
                  </a:outerShdw>
                </a:effectLst>
              </a:rPr>
              <a:t>Hannah, Samuel, David, Jonathan, Nathan</a:t>
            </a:r>
            <a:r>
              <a:rPr lang="en-US" sz="3600" cap="none" dirty="0"/>
              <a:t>)</a:t>
            </a:r>
          </a:p>
          <a:p>
            <a:pPr marL="742950" indent="-742950">
              <a:buFont typeface="+mj-lt"/>
              <a:buAutoNum type="arabicPeriod" startAt="4"/>
            </a:pPr>
            <a:r>
              <a:rPr lang="en-US" sz="3600" cap="none" dirty="0"/>
              <a:t>People are also viewed in some instances as being out of touch with God (</a:t>
            </a:r>
            <a:r>
              <a:rPr lang="en-US" sz="3600" cap="none" dirty="0">
                <a:solidFill>
                  <a:srgbClr val="0000FF"/>
                </a:solidFill>
                <a:effectLst>
                  <a:outerShdw blurRad="38100" dist="38100" dir="2700000" algn="tl">
                    <a:srgbClr val="000000">
                      <a:alpha val="43137"/>
                    </a:srgbClr>
                  </a:outerShdw>
                </a:effectLst>
              </a:rPr>
              <a:t>Eli, Eli’s &amp; Samuel’s sons, Saul, David’s sons</a:t>
            </a:r>
            <a:r>
              <a:rPr lang="en-US" sz="3600" cap="none" dirty="0"/>
              <a:t>) </a:t>
            </a:r>
          </a:p>
        </p:txBody>
      </p:sp>
    </p:spTree>
    <p:extLst>
      <p:ext uri="{BB962C8B-B14F-4D97-AF65-F5344CB8AC3E}">
        <p14:creationId xmlns:p14="http://schemas.microsoft.com/office/powerpoint/2010/main" val="8670748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A97FA-72F5-405A-A9FB-2480525456A3}"/>
              </a:ext>
            </a:extLst>
          </p:cNvPr>
          <p:cNvSpPr>
            <a:spLocks noGrp="1"/>
          </p:cNvSpPr>
          <p:nvPr>
            <p:ph type="title"/>
          </p:nvPr>
        </p:nvSpPr>
        <p:spPr>
          <a:xfrm>
            <a:off x="-191386" y="278276"/>
            <a:ext cx="12557051" cy="614860"/>
          </a:xfrm>
          <a:ln w="38100">
            <a:solidFill>
              <a:srgbClr val="0000FF"/>
            </a:solidFill>
          </a:ln>
        </p:spPr>
        <p:txBody>
          <a:bodyPr>
            <a:normAutofit fontScale="90000"/>
          </a:bodyPr>
          <a:lstStyle/>
          <a:p>
            <a:pPr algn="ctr"/>
            <a:r>
              <a:rPr lang="en-US" b="1" dirty="0">
                <a:solidFill>
                  <a:srgbClr val="0000FF"/>
                </a:solidFill>
                <a:effectLst>
                  <a:outerShdw blurRad="38100" dist="38100" dir="2700000" algn="tl">
                    <a:srgbClr val="000000">
                      <a:alpha val="43137"/>
                    </a:srgbClr>
                  </a:outerShdw>
                </a:effectLst>
              </a:rPr>
              <a:t>Theology of Holiness</a:t>
            </a:r>
          </a:p>
        </p:txBody>
      </p:sp>
      <p:sp>
        <p:nvSpPr>
          <p:cNvPr id="3" name="Content Placeholder 2">
            <a:extLst>
              <a:ext uri="{FF2B5EF4-FFF2-40B4-BE49-F238E27FC236}">
                <a16:creationId xmlns:a16="http://schemas.microsoft.com/office/drawing/2014/main" id="{0F020405-6A1A-46CC-B255-85B63609FD92}"/>
              </a:ext>
            </a:extLst>
          </p:cNvPr>
          <p:cNvSpPr>
            <a:spLocks noGrp="1"/>
          </p:cNvSpPr>
          <p:nvPr>
            <p:ph sz="quarter" idx="13"/>
          </p:nvPr>
        </p:nvSpPr>
        <p:spPr>
          <a:xfrm>
            <a:off x="265814" y="1080553"/>
            <a:ext cx="11663916" cy="5499171"/>
          </a:xfrm>
        </p:spPr>
        <p:txBody>
          <a:bodyPr anchor="ctr">
            <a:normAutofit/>
          </a:bodyPr>
          <a:lstStyle/>
          <a:p>
            <a:pPr marL="457200" indent="-457200">
              <a:buFont typeface="+mj-lt"/>
              <a:buAutoNum type="arabicPeriod"/>
            </a:pPr>
            <a:r>
              <a:rPr lang="en-US" sz="3600" cap="none" dirty="0"/>
              <a:t>‎</a:t>
            </a:r>
            <a:r>
              <a:rPr lang="he-IL" sz="3600" cap="none" dirty="0"/>
              <a:t> </a:t>
            </a:r>
            <a:r>
              <a:rPr lang="he-IL" sz="3600" b="1" cap="none" dirty="0">
                <a:solidFill>
                  <a:schemeClr val="bg1"/>
                </a:solidFill>
                <a:effectLst>
                  <a:outerShdw blurRad="38100" dist="38100" dir="2700000" algn="tl">
                    <a:srgbClr val="000000">
                      <a:alpha val="43137"/>
                    </a:srgbClr>
                  </a:outerShdw>
                </a:effectLst>
                <a:highlight>
                  <a:srgbClr val="800000"/>
                </a:highlight>
              </a:rPr>
              <a:t>קָד֥וֹשׁ</a:t>
            </a:r>
            <a:r>
              <a:rPr lang="en-US" sz="3600" cap="none" dirty="0">
                <a:solidFill>
                  <a:schemeClr val="bg1"/>
                </a:solidFill>
              </a:rPr>
              <a:t>, </a:t>
            </a:r>
            <a:r>
              <a:rPr lang="en-US" sz="3600" b="1" cap="none" dirty="0" err="1">
                <a:solidFill>
                  <a:schemeClr val="bg1"/>
                </a:solidFill>
                <a:effectLst>
                  <a:outerShdw blurRad="38100" dist="38100" dir="2700000" algn="tl">
                    <a:srgbClr val="000000">
                      <a:alpha val="43137"/>
                    </a:srgbClr>
                  </a:outerShdw>
                </a:effectLst>
                <a:highlight>
                  <a:srgbClr val="800000"/>
                </a:highlight>
              </a:rPr>
              <a:t>Qadosh</a:t>
            </a:r>
            <a:r>
              <a:rPr lang="en-US" sz="3600" cap="none" dirty="0">
                <a:solidFill>
                  <a:schemeClr val="bg1"/>
                </a:solidFill>
              </a:rPr>
              <a:t> </a:t>
            </a:r>
            <a:r>
              <a:rPr lang="en-US" sz="3600" b="1" cap="none" dirty="0"/>
              <a:t>in Hebrew; </a:t>
            </a:r>
            <a:r>
              <a:rPr lang="en-US" sz="3600" b="1" cap="none" dirty="0">
                <a:solidFill>
                  <a:srgbClr val="FF0000"/>
                </a:solidFill>
                <a:effectLst>
                  <a:outerShdw blurRad="38100" dist="38100" dir="2700000" algn="tl">
                    <a:srgbClr val="000000">
                      <a:alpha val="43137"/>
                    </a:srgbClr>
                  </a:outerShdw>
                </a:effectLst>
                <a:highlight>
                  <a:srgbClr val="FFFF00"/>
                </a:highlight>
              </a:rPr>
              <a:t>1 Sam. 2:2</a:t>
            </a:r>
            <a:r>
              <a:rPr lang="en-US" sz="3600" b="1" cap="none" dirty="0">
                <a:solidFill>
                  <a:srgbClr val="FF0000"/>
                </a:solidFill>
                <a:effectLst>
                  <a:outerShdw blurRad="38100" dist="38100" dir="2700000" algn="tl">
                    <a:srgbClr val="000000">
                      <a:alpha val="43137"/>
                    </a:srgbClr>
                  </a:outerShdw>
                </a:effectLst>
              </a:rPr>
              <a:t> </a:t>
            </a:r>
            <a:r>
              <a:rPr lang="en-US" sz="3600" b="1" cap="none" dirty="0"/>
              <a:t>“There is no one holy like the LORD, Indeed, there is no one besides Thee, Nor is there any rock like our God.”</a:t>
            </a:r>
          </a:p>
          <a:p>
            <a:pPr marL="457200" indent="-457200">
              <a:buFont typeface="+mj-lt"/>
              <a:buAutoNum type="arabicPeriod"/>
            </a:pPr>
            <a:endParaRPr lang="en-US" sz="3600" b="1" cap="none" dirty="0">
              <a:solidFill>
                <a:srgbClr val="0000FF"/>
              </a:solidFill>
              <a:effectLst>
                <a:outerShdw blurRad="38100" dist="38100" dir="2700000" algn="tl">
                  <a:srgbClr val="000000">
                    <a:alpha val="43137"/>
                  </a:srgbClr>
                </a:outerShdw>
              </a:effectLst>
            </a:endParaRPr>
          </a:p>
          <a:p>
            <a:pPr marL="457200" indent="-457200">
              <a:buFont typeface="+mj-lt"/>
              <a:buAutoNum type="arabicPeriod"/>
            </a:pPr>
            <a:r>
              <a:rPr lang="en-US" sz="3600" b="1" cap="none" dirty="0"/>
              <a:t>Also appears in </a:t>
            </a:r>
            <a:r>
              <a:rPr lang="en-US" sz="3600" b="1" cap="none" dirty="0">
                <a:solidFill>
                  <a:srgbClr val="C00000"/>
                </a:solidFill>
                <a:effectLst>
                  <a:outerShdw blurRad="38100" dist="38100" dir="2700000" algn="tl">
                    <a:srgbClr val="000000">
                      <a:alpha val="43137"/>
                    </a:srgbClr>
                  </a:outerShdw>
                </a:effectLst>
                <a:highlight>
                  <a:srgbClr val="FFFF00"/>
                </a:highlight>
              </a:rPr>
              <a:t>6:20</a:t>
            </a:r>
            <a:r>
              <a:rPr lang="en-US" sz="3600" b="1" cap="none" dirty="0">
                <a:solidFill>
                  <a:srgbClr val="0000FF"/>
                </a:solidFill>
                <a:effectLst>
                  <a:outerShdw blurRad="38100" dist="38100" dir="2700000" algn="tl">
                    <a:srgbClr val="000000">
                      <a:alpha val="43137"/>
                    </a:srgbClr>
                  </a:outerShdw>
                </a:effectLst>
              </a:rPr>
              <a:t> </a:t>
            </a:r>
            <a:r>
              <a:rPr lang="en-US" sz="3600" b="1" cap="none" dirty="0"/>
              <a:t>&amp;</a:t>
            </a:r>
            <a:r>
              <a:rPr lang="en-US" sz="3600" b="1" cap="none" dirty="0">
                <a:solidFill>
                  <a:srgbClr val="0000FF"/>
                </a:solidFill>
                <a:effectLst>
                  <a:outerShdw blurRad="38100" dist="38100" dir="2700000" algn="tl">
                    <a:srgbClr val="000000">
                      <a:alpha val="43137"/>
                    </a:srgbClr>
                  </a:outerShdw>
                </a:effectLst>
              </a:rPr>
              <a:t> </a:t>
            </a:r>
            <a:r>
              <a:rPr lang="en-US" sz="3600" b="1" cap="none" dirty="0">
                <a:solidFill>
                  <a:srgbClr val="C00000"/>
                </a:solidFill>
                <a:effectLst>
                  <a:outerShdw blurRad="38100" dist="38100" dir="2700000" algn="tl">
                    <a:srgbClr val="000000">
                      <a:alpha val="43137"/>
                    </a:srgbClr>
                  </a:outerShdw>
                </a:effectLst>
                <a:highlight>
                  <a:srgbClr val="FFFF00"/>
                </a:highlight>
              </a:rPr>
              <a:t>21:5</a:t>
            </a:r>
            <a:r>
              <a:rPr lang="en-US" sz="3600" b="1" cap="none" dirty="0"/>
              <a:t>,</a:t>
            </a:r>
            <a:r>
              <a:rPr lang="en-US" sz="3600" b="1" cap="none" dirty="0">
                <a:solidFill>
                  <a:srgbClr val="0000FF"/>
                </a:solidFill>
              </a:rPr>
              <a:t> </a:t>
            </a:r>
            <a:r>
              <a:rPr lang="en-US" sz="3600" b="1" cap="none" dirty="0"/>
              <a:t>but the concept of holiness is everywhere present though the term is used sparingly.</a:t>
            </a:r>
          </a:p>
        </p:txBody>
      </p:sp>
    </p:spTree>
    <p:extLst>
      <p:ext uri="{BB962C8B-B14F-4D97-AF65-F5344CB8AC3E}">
        <p14:creationId xmlns:p14="http://schemas.microsoft.com/office/powerpoint/2010/main" val="43253100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B7B8DF-44F9-40A1-B339-61DCDA4A14F8}"/>
              </a:ext>
            </a:extLst>
          </p:cNvPr>
          <p:cNvSpPr>
            <a:spLocks noGrp="1"/>
          </p:cNvSpPr>
          <p:nvPr>
            <p:ph type="title"/>
          </p:nvPr>
        </p:nvSpPr>
        <p:spPr>
          <a:xfrm>
            <a:off x="913774" y="773964"/>
            <a:ext cx="10364451" cy="5698394"/>
          </a:xfrm>
        </p:spPr>
        <p:txBody>
          <a:bodyPr/>
          <a:lstStyle/>
          <a:p>
            <a:pPr algn="l"/>
            <a:r>
              <a:rPr lang="en-US" sz="4800" b="1" dirty="0"/>
              <a:t>“Who is able to stand before the</a:t>
            </a:r>
            <a:r>
              <a:rPr lang="en-US" sz="4800" b="1" dirty="0">
                <a:highlight>
                  <a:srgbClr val="00FFFF"/>
                </a:highlight>
              </a:rPr>
              <a:t> </a:t>
            </a:r>
            <a:r>
              <a:rPr lang="en-US" sz="4800" b="1" dirty="0"/>
              <a:t>LORD, this holy God? And </a:t>
            </a:r>
            <a:r>
              <a:rPr lang="en-US" sz="4800" b="1" u="sng" dirty="0"/>
              <a:t>to whom</a:t>
            </a:r>
            <a:r>
              <a:rPr lang="en-US" sz="4800" b="1" dirty="0"/>
              <a:t> shall He go up </a:t>
            </a:r>
            <a:r>
              <a:rPr lang="en-US" sz="4800" b="1" u="sng" dirty="0"/>
              <a:t>from us</a:t>
            </a:r>
            <a:r>
              <a:rPr lang="en-US" sz="4800" b="1" dirty="0"/>
              <a:t>?”</a:t>
            </a:r>
            <a:r>
              <a:rPr lang="en-US" sz="4800" b="1" dirty="0">
                <a:solidFill>
                  <a:schemeClr val="accent2">
                    <a:lumMod val="75000"/>
                  </a:schemeClr>
                </a:solidFill>
                <a:effectLst>
                  <a:outerShdw blurRad="38100" dist="38100" dir="2700000" algn="tl">
                    <a:srgbClr val="000000">
                      <a:alpha val="43137"/>
                    </a:srgbClr>
                  </a:outerShdw>
                </a:effectLst>
              </a:rPr>
              <a:t>			       </a:t>
            </a:r>
            <a:r>
              <a:rPr lang="en-US" sz="4000" b="1" dirty="0">
                <a:solidFill>
                  <a:srgbClr val="C00000"/>
                </a:solidFill>
                <a:effectLst>
                  <a:outerShdw blurRad="38100" dist="38100" dir="2700000" algn="tl">
                    <a:srgbClr val="000000">
                      <a:alpha val="43137"/>
                    </a:srgbClr>
                  </a:outerShdw>
                </a:effectLst>
                <a:highlight>
                  <a:srgbClr val="FFFF00"/>
                </a:highlight>
              </a:rPr>
              <a:t>1 Samuel 6:20</a:t>
            </a:r>
            <a:r>
              <a:rPr lang="en-US" sz="4000" b="1" cap="none" dirty="0">
                <a:solidFill>
                  <a:srgbClr val="C00000"/>
                </a:solidFill>
                <a:effectLst>
                  <a:outerShdw blurRad="38100" dist="38100" dir="2700000" algn="tl">
                    <a:srgbClr val="000000">
                      <a:alpha val="43137"/>
                    </a:srgbClr>
                  </a:outerShdw>
                </a:effectLst>
                <a:highlight>
                  <a:srgbClr val="FFFF00"/>
                </a:highlight>
              </a:rPr>
              <a:t>b </a:t>
            </a:r>
            <a:br>
              <a:rPr lang="en-US" sz="4000" b="1" cap="none" dirty="0">
                <a:solidFill>
                  <a:srgbClr val="C00000"/>
                </a:solidFill>
                <a:effectLst>
                  <a:outerShdw blurRad="38100" dist="38100" dir="2700000" algn="tl">
                    <a:srgbClr val="000000">
                      <a:alpha val="43137"/>
                    </a:srgbClr>
                  </a:outerShdw>
                </a:effectLst>
                <a:highlight>
                  <a:srgbClr val="FFFF00"/>
                </a:highlight>
              </a:rPr>
            </a:br>
            <a:br>
              <a:rPr lang="en-US" b="1" dirty="0">
                <a:effectLst>
                  <a:outerShdw blurRad="38100" dist="38100" dir="2700000" algn="tl">
                    <a:srgbClr val="000000">
                      <a:alpha val="43137"/>
                    </a:srgbClr>
                  </a:outerShdw>
                </a:effectLst>
              </a:rPr>
            </a:br>
            <a:br>
              <a:rPr lang="en-US" b="1" dirty="0">
                <a:effectLst>
                  <a:outerShdw blurRad="38100" dist="38100" dir="2700000" algn="tl">
                    <a:srgbClr val="000000">
                      <a:alpha val="43137"/>
                    </a:srgbClr>
                  </a:outerShdw>
                </a:effectLst>
              </a:rPr>
            </a:br>
            <a:r>
              <a:rPr lang="en-US" b="1" dirty="0"/>
              <a:t>50,070</a:t>
            </a:r>
            <a:r>
              <a:rPr lang="en-US" b="1" dirty="0">
                <a:effectLst>
                  <a:outerShdw blurRad="38100" dist="38100" dir="2700000" algn="tl">
                    <a:srgbClr val="000000">
                      <a:alpha val="43137"/>
                    </a:srgbClr>
                  </a:outerShdw>
                </a:effectLst>
              </a:rPr>
              <a:t> </a:t>
            </a:r>
            <a:r>
              <a:rPr lang="en-US" b="1" cap="none" dirty="0"/>
              <a:t>men of Beth-</a:t>
            </a:r>
            <a:r>
              <a:rPr lang="en-US" b="1" cap="none" dirty="0" err="1"/>
              <a:t>Shemesh</a:t>
            </a:r>
            <a:r>
              <a:rPr lang="en-US" b="1" cap="none" dirty="0"/>
              <a:t> died “because they had looked into the ark of the Lord.”        </a:t>
            </a:r>
            <a:r>
              <a:rPr lang="en-US" b="1" cap="none" dirty="0">
                <a:effectLst>
                  <a:outerShdw blurRad="38100" dist="38100" dir="2700000" algn="tl">
                    <a:srgbClr val="000000">
                      <a:alpha val="43137"/>
                    </a:srgbClr>
                  </a:outerShdw>
                </a:effectLst>
              </a:rPr>
              <a:t>				     </a:t>
            </a:r>
            <a:r>
              <a:rPr lang="en-US" b="1" cap="none" dirty="0">
                <a:solidFill>
                  <a:srgbClr val="C00000"/>
                </a:solidFill>
                <a:effectLst>
                  <a:outerShdw blurRad="38100" dist="38100" dir="2700000" algn="tl">
                    <a:srgbClr val="000000">
                      <a:alpha val="43137"/>
                    </a:srgbClr>
                  </a:outerShdw>
                </a:effectLst>
                <a:highlight>
                  <a:srgbClr val="FFFF00"/>
                </a:highlight>
              </a:rPr>
              <a:t>1 Samuel 6:19 </a:t>
            </a:r>
          </a:p>
        </p:txBody>
      </p:sp>
      <p:pic>
        <p:nvPicPr>
          <p:cNvPr id="2" name="Picture 1">
            <a:extLst>
              <a:ext uri="{FF2B5EF4-FFF2-40B4-BE49-F238E27FC236}">
                <a16:creationId xmlns:a16="http://schemas.microsoft.com/office/drawing/2014/main" id="{8F0828F0-5F0B-40B5-B65D-6244C1F5829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5024437" y="2396150"/>
            <a:ext cx="2143125" cy="2143125"/>
          </a:xfrm>
          <a:prstGeom prst="rect">
            <a:avLst/>
          </a:prstGeom>
        </p:spPr>
      </p:pic>
    </p:spTree>
    <p:extLst>
      <p:ext uri="{BB962C8B-B14F-4D97-AF65-F5344CB8AC3E}">
        <p14:creationId xmlns:p14="http://schemas.microsoft.com/office/powerpoint/2010/main" val="10731833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B7B8DF-44F9-40A1-B339-61DCDA4A14F8}"/>
              </a:ext>
            </a:extLst>
          </p:cNvPr>
          <p:cNvSpPr>
            <a:spLocks noGrp="1"/>
          </p:cNvSpPr>
          <p:nvPr>
            <p:ph type="title"/>
          </p:nvPr>
        </p:nvSpPr>
        <p:spPr>
          <a:xfrm>
            <a:off x="0" y="0"/>
            <a:ext cx="12192000" cy="6858000"/>
          </a:xfrm>
        </p:spPr>
        <p:txBody>
          <a:bodyPr>
            <a:normAutofit fontScale="90000"/>
          </a:bodyPr>
          <a:lstStyle/>
          <a:p>
            <a:pPr algn="l"/>
            <a:r>
              <a:rPr lang="en-US" b="1" dirty="0"/>
              <a:t>And David answered the priest and said to him, "Surely women have been kept from us as previously when I set out and the vessels of the young men were </a:t>
            </a:r>
            <a:r>
              <a:rPr lang="en-US" b="1" dirty="0">
                <a:highlight>
                  <a:srgbClr val="FFFF00"/>
                </a:highlight>
              </a:rPr>
              <a:t>holy</a:t>
            </a:r>
            <a:r>
              <a:rPr lang="en-US" b="1" dirty="0"/>
              <a:t>, though it was an ordinary journey; how much more then today will their vessels </a:t>
            </a:r>
            <a:r>
              <a:rPr lang="en-US" b="1" i="1" dirty="0"/>
              <a:t>be </a:t>
            </a:r>
            <a:r>
              <a:rPr lang="en-US" b="1" i="1" dirty="0">
                <a:highlight>
                  <a:srgbClr val="FFFF00"/>
                </a:highlight>
              </a:rPr>
              <a:t>holy</a:t>
            </a:r>
            <a:r>
              <a:rPr lang="en-US" b="1" dirty="0"/>
              <a:t>?"</a:t>
            </a:r>
            <a:r>
              <a:rPr lang="en-US" b="1" dirty="0">
                <a:solidFill>
                  <a:srgbClr val="0000FF"/>
                </a:solidFill>
                <a:effectLst>
                  <a:outerShdw blurRad="38100" dist="38100" dir="2700000" algn="tl">
                    <a:srgbClr val="000000">
                      <a:alpha val="43137"/>
                    </a:srgbClr>
                  </a:outerShdw>
                </a:effectLst>
              </a:rPr>
              <a:t> </a:t>
            </a:r>
            <a:r>
              <a:rPr lang="en-US" b="1" dirty="0">
                <a:solidFill>
                  <a:srgbClr val="C00000"/>
                </a:solidFill>
                <a:effectLst>
                  <a:outerShdw blurRad="38100" dist="38100" dir="2700000" algn="tl">
                    <a:srgbClr val="000000">
                      <a:alpha val="43137"/>
                    </a:srgbClr>
                  </a:outerShdw>
                </a:effectLst>
                <a:highlight>
                  <a:srgbClr val="FFFF00"/>
                </a:highlight>
              </a:rPr>
              <a:t>1 Samuel 21:5</a:t>
            </a:r>
            <a:r>
              <a:rPr lang="en-US" b="1" cap="none" dirty="0">
                <a:solidFill>
                  <a:srgbClr val="C00000"/>
                </a:solidFill>
                <a:effectLst>
                  <a:outerShdw blurRad="38100" dist="38100" dir="2700000" algn="tl">
                    <a:srgbClr val="000000">
                      <a:alpha val="43137"/>
                    </a:srgbClr>
                  </a:outerShdw>
                </a:effectLst>
                <a:highlight>
                  <a:srgbClr val="FFFF00"/>
                </a:highlight>
              </a:rPr>
              <a:t> </a:t>
            </a:r>
            <a:r>
              <a:rPr lang="en-US" b="1" dirty="0">
                <a:solidFill>
                  <a:schemeClr val="accent2">
                    <a:lumMod val="75000"/>
                  </a:schemeClr>
                </a:solidFill>
                <a:effectLst>
                  <a:outerShdw blurRad="38100" dist="38100" dir="2700000" algn="tl">
                    <a:srgbClr val="000000">
                      <a:alpha val="43137"/>
                    </a:srgbClr>
                  </a:outerShdw>
                </a:effectLst>
              </a:rPr>
              <a:t>	</a:t>
            </a:r>
            <a:r>
              <a:rPr lang="en-US" sz="5400" b="1" dirty="0">
                <a:solidFill>
                  <a:schemeClr val="accent2">
                    <a:lumMod val="75000"/>
                  </a:schemeClr>
                </a:solidFill>
                <a:effectLst>
                  <a:outerShdw blurRad="38100" dist="38100" dir="2700000" algn="tl">
                    <a:srgbClr val="000000">
                      <a:alpha val="43137"/>
                    </a:srgbClr>
                  </a:outerShdw>
                </a:effectLst>
              </a:rPr>
              <a:t>			     </a:t>
            </a:r>
            <a:r>
              <a:rPr lang="en-US" b="1" dirty="0">
                <a:effectLst>
                  <a:outerShdw blurRad="38100" dist="38100" dir="2700000" algn="tl">
                    <a:srgbClr val="000000">
                      <a:alpha val="43137"/>
                    </a:srgbClr>
                  </a:outerShdw>
                </a:effectLst>
              </a:rPr>
              <a:t>	</a:t>
            </a:r>
            <a:br>
              <a:rPr lang="en-US" b="1" dirty="0">
                <a:effectLst>
                  <a:outerShdw blurRad="38100" dist="38100" dir="2700000" algn="tl">
                    <a:srgbClr val="000000">
                      <a:alpha val="43137"/>
                    </a:srgbClr>
                  </a:outerShdw>
                </a:effectLst>
              </a:rPr>
            </a:br>
            <a:br>
              <a:rPr lang="en-US" b="1" dirty="0">
                <a:effectLst>
                  <a:outerShdw blurRad="38100" dist="38100" dir="2700000" algn="tl">
                    <a:srgbClr val="000000">
                      <a:alpha val="43137"/>
                    </a:srgbClr>
                  </a:outerShdw>
                </a:effectLst>
              </a:rPr>
            </a:br>
            <a:r>
              <a:rPr lang="en-US" sz="4000" b="1" dirty="0"/>
              <a:t>Jesus was to endorse the judgment of Ahimelech in putting mercy </a:t>
            </a:r>
            <a:r>
              <a:rPr lang="el-GR" b="1" i="1" cap="none" dirty="0">
                <a:highlight>
                  <a:srgbClr val="FFFF00"/>
                </a:highlight>
              </a:rPr>
              <a:t>ἔλεος</a:t>
            </a:r>
            <a:r>
              <a:rPr lang="el-GR" b="1" dirty="0"/>
              <a:t> </a:t>
            </a:r>
            <a:r>
              <a:rPr lang="en-US" sz="4000" b="1" dirty="0"/>
              <a:t>before ceremonial law </a:t>
            </a:r>
            <a:r>
              <a:rPr lang="en-US" sz="3600" b="1" dirty="0">
                <a:solidFill>
                  <a:srgbClr val="C00000"/>
                </a:solidFill>
                <a:effectLst>
                  <a:outerShdw blurRad="38100" dist="38100" dir="2700000" algn="tl">
                    <a:srgbClr val="000000">
                      <a:alpha val="43137"/>
                    </a:srgbClr>
                  </a:outerShdw>
                </a:effectLst>
              </a:rPr>
              <a:t>(</a:t>
            </a:r>
            <a:r>
              <a:rPr lang="en-US" sz="3600" b="1" dirty="0">
                <a:solidFill>
                  <a:srgbClr val="C00000"/>
                </a:solidFill>
                <a:effectLst>
                  <a:outerShdw blurRad="38100" dist="38100" dir="2700000" algn="tl">
                    <a:srgbClr val="000000">
                      <a:alpha val="43137"/>
                    </a:srgbClr>
                  </a:outerShdw>
                </a:effectLst>
                <a:highlight>
                  <a:srgbClr val="FFFF00"/>
                </a:highlight>
              </a:rPr>
              <a:t>Matt. 12:3–7</a:t>
            </a:r>
            <a:r>
              <a:rPr lang="en-US" sz="3600" b="1" dirty="0">
                <a:solidFill>
                  <a:srgbClr val="C00000"/>
                </a:solidFill>
                <a:effectLst>
                  <a:outerShdw blurRad="38100" dist="38100" dir="2700000" algn="tl">
                    <a:srgbClr val="000000">
                      <a:alpha val="43137"/>
                    </a:srgbClr>
                  </a:outerShdw>
                </a:effectLst>
              </a:rPr>
              <a:t>).</a:t>
            </a:r>
            <a:br>
              <a:rPr lang="en-US" sz="4000" b="1" dirty="0">
                <a:solidFill>
                  <a:srgbClr val="C00000"/>
                </a:solidFill>
                <a:effectLst>
                  <a:outerShdw blurRad="38100" dist="38100" dir="2700000" algn="tl">
                    <a:srgbClr val="000000">
                      <a:alpha val="43137"/>
                    </a:srgbClr>
                  </a:outerShdw>
                </a:effectLst>
              </a:rPr>
            </a:br>
            <a:br>
              <a:rPr lang="en-US" dirty="0"/>
            </a:br>
            <a:r>
              <a:rPr lang="en-US" dirty="0"/>
              <a:t>	</a:t>
            </a:r>
            <a:r>
              <a:rPr lang="en-US" sz="2700" b="1" dirty="0"/>
              <a:t>Joyce G. Baldwin, </a:t>
            </a:r>
            <a:r>
              <a:rPr lang="en-US" sz="2700" b="1" i="1" u="sng" dirty="0">
                <a:solidFill>
                  <a:srgbClr val="C00000"/>
                </a:solidFill>
                <a:effectLst>
                  <a:outerShdw blurRad="38100" dist="38100" dir="2700000" algn="tl">
                    <a:srgbClr val="000000">
                      <a:alpha val="43137"/>
                    </a:srgbClr>
                  </a:outerShdw>
                </a:effectLst>
              </a:rPr>
              <a:t>1 &amp; 2 Samuel</a:t>
            </a:r>
            <a:r>
              <a:rPr lang="en-US" sz="2700" b="1" dirty="0"/>
              <a:t>, vol. 8, Tyndale Old Testament Commentaries (Downers Grove, IL: InterVarsity Press, 1988), 147.</a:t>
            </a:r>
            <a:br>
              <a:rPr lang="en-US" sz="2700" b="1" dirty="0"/>
            </a:br>
            <a:r>
              <a:rPr lang="en-US" sz="3100" dirty="0"/>
              <a:t> </a:t>
            </a:r>
            <a:endParaRPr lang="en-US" b="1" cap="none" dirty="0">
              <a:effectLst>
                <a:outerShdw blurRad="38100" dist="38100" dir="2700000" algn="tl">
                  <a:srgbClr val="000000">
                    <a:alpha val="43137"/>
                  </a:srgbClr>
                </a:outerShdw>
              </a:effectLst>
              <a:highlight>
                <a:srgbClr val="FFFF00"/>
              </a:highlight>
            </a:endParaRPr>
          </a:p>
        </p:txBody>
      </p:sp>
    </p:spTree>
    <p:extLst>
      <p:ext uri="{BB962C8B-B14F-4D97-AF65-F5344CB8AC3E}">
        <p14:creationId xmlns:p14="http://schemas.microsoft.com/office/powerpoint/2010/main" val="2608973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E6347-7DC0-4590-87F7-2F4E047F60C9}"/>
              </a:ext>
            </a:extLst>
          </p:cNvPr>
          <p:cNvSpPr>
            <a:spLocks noGrp="1"/>
          </p:cNvSpPr>
          <p:nvPr>
            <p:ph type="title"/>
          </p:nvPr>
        </p:nvSpPr>
        <p:spPr>
          <a:xfrm>
            <a:off x="-84841" y="887304"/>
            <a:ext cx="12415101" cy="897622"/>
          </a:xfrm>
          <a:ln w="76200">
            <a:solidFill>
              <a:schemeClr val="tx1"/>
            </a:solidFill>
          </a:ln>
        </p:spPr>
        <p:txBody>
          <a:bodyPr/>
          <a:lstStyle/>
          <a:p>
            <a:pPr algn="ctr"/>
            <a:r>
              <a:rPr lang="en-US" b="1" dirty="0"/>
              <a:t>Living God  </a:t>
            </a:r>
            <a:r>
              <a:rPr lang="en-US" b="1" i="1" dirty="0">
                <a:solidFill>
                  <a:srgbClr val="A82000"/>
                </a:solidFill>
                <a:effectLst>
                  <a:outerShdw blurRad="38100" dist="38100" dir="2700000" algn="tl">
                    <a:srgbClr val="000000">
                      <a:alpha val="43137"/>
                    </a:srgbClr>
                  </a:outerShdw>
                </a:effectLst>
              </a:rPr>
              <a:t>Elohim</a:t>
            </a:r>
            <a:r>
              <a:rPr lang="en-US" b="1" dirty="0">
                <a:solidFill>
                  <a:srgbClr val="A82000"/>
                </a:solidFill>
                <a:effectLst>
                  <a:outerShdw blurRad="38100" dist="38100" dir="2700000" algn="tl">
                    <a:srgbClr val="000000">
                      <a:alpha val="43137"/>
                    </a:srgbClr>
                  </a:outerShdw>
                </a:effectLst>
              </a:rPr>
              <a:t> </a:t>
            </a:r>
            <a:r>
              <a:rPr lang="en-US" b="1" i="1" dirty="0" err="1">
                <a:solidFill>
                  <a:srgbClr val="A82000"/>
                </a:solidFill>
                <a:effectLst>
                  <a:outerShdw blurRad="38100" dist="38100" dir="2700000" algn="tl">
                    <a:srgbClr val="000000">
                      <a:alpha val="43137"/>
                    </a:srgbClr>
                  </a:outerShdw>
                </a:effectLst>
              </a:rPr>
              <a:t>cha’im</a:t>
            </a:r>
            <a:r>
              <a:rPr lang="en-US" b="1" dirty="0"/>
              <a:t> </a:t>
            </a:r>
            <a:r>
              <a:rPr lang="en-US" b="1" dirty="0">
                <a:solidFill>
                  <a:srgbClr val="C00000"/>
                </a:solidFill>
                <a:effectLst>
                  <a:outerShdw blurRad="38100" dist="38100" dir="2700000" algn="tl">
                    <a:srgbClr val="000000">
                      <a:alpha val="43137"/>
                    </a:srgbClr>
                  </a:outerShdw>
                </a:effectLst>
              </a:rPr>
              <a:t>28x</a:t>
            </a:r>
            <a:r>
              <a:rPr lang="en-US" b="1" dirty="0">
                <a:solidFill>
                  <a:srgbClr val="0000FF"/>
                </a:solidFill>
                <a:effectLst>
                  <a:outerShdw blurRad="38100" dist="38100" dir="2700000" algn="tl">
                    <a:srgbClr val="000000">
                      <a:alpha val="43137"/>
                    </a:srgbClr>
                  </a:outerShdw>
                </a:effectLst>
              </a:rPr>
              <a:t> </a:t>
            </a:r>
            <a:r>
              <a:rPr lang="en-US" b="1" dirty="0"/>
              <a:t>in </a:t>
            </a:r>
            <a:r>
              <a:rPr lang="en-US" b="1" dirty="0" err="1"/>
              <a:t>Bible</a:t>
            </a:r>
            <a:r>
              <a:rPr lang="en-US" b="1" baseline="30000" dirty="0" err="1">
                <a:solidFill>
                  <a:srgbClr val="A82000"/>
                </a:solidFill>
                <a:effectLst>
                  <a:outerShdw blurRad="38100" dist="38100" dir="2700000" algn="tl">
                    <a:srgbClr val="000000">
                      <a:alpha val="43137"/>
                    </a:srgbClr>
                  </a:outerShdw>
                </a:effectLst>
              </a:rPr>
              <a:t>N</a:t>
            </a:r>
            <a:endParaRPr lang="en-US" b="1" dirty="0">
              <a:solidFill>
                <a:srgbClr val="A8200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CE07ACFB-D997-4F30-88B8-C947FDA3BA7D}"/>
              </a:ext>
            </a:extLst>
          </p:cNvPr>
          <p:cNvSpPr>
            <a:spLocks noGrp="1"/>
          </p:cNvSpPr>
          <p:nvPr>
            <p:ph sz="quarter" idx="13"/>
          </p:nvPr>
        </p:nvSpPr>
        <p:spPr>
          <a:xfrm>
            <a:off x="125835" y="2036190"/>
            <a:ext cx="11912367" cy="4609707"/>
          </a:xfrm>
        </p:spPr>
        <p:txBody>
          <a:bodyPr anchor="ctr">
            <a:normAutofit/>
          </a:bodyPr>
          <a:lstStyle/>
          <a:p>
            <a:pPr marL="0" indent="0" algn="ctr">
              <a:buNone/>
            </a:pPr>
            <a:r>
              <a:rPr lang="en-US" sz="3600" b="1" cap="none" dirty="0"/>
              <a:t> </a:t>
            </a:r>
            <a:r>
              <a:rPr lang="en-US" sz="3600" b="1" cap="none" dirty="0">
                <a:solidFill>
                  <a:srgbClr val="C00000"/>
                </a:solidFill>
                <a:effectLst>
                  <a:outerShdw blurRad="38100" dist="38100" dir="2700000" algn="tl">
                    <a:srgbClr val="000000">
                      <a:alpha val="43137"/>
                    </a:srgbClr>
                  </a:outerShdw>
                </a:effectLst>
                <a:highlight>
                  <a:srgbClr val="FFFF00"/>
                </a:highlight>
              </a:rPr>
              <a:t>1 Samuel 17:26, 36</a:t>
            </a:r>
            <a:r>
              <a:rPr lang="en-US" sz="3600" b="1" cap="none" dirty="0">
                <a:effectLst>
                  <a:outerShdw blurRad="38100" dist="38100" dir="2700000" algn="tl">
                    <a:srgbClr val="000000">
                      <a:alpha val="43137"/>
                    </a:srgbClr>
                  </a:outerShdw>
                </a:effectLst>
              </a:rPr>
              <a:t> </a:t>
            </a:r>
            <a:r>
              <a:rPr lang="en-US" sz="3600" b="1" cap="none" dirty="0"/>
              <a:t>The David and Goliath Story.</a:t>
            </a:r>
          </a:p>
          <a:p>
            <a:pPr marL="742950" indent="-742950">
              <a:buFont typeface="+mj-lt"/>
              <a:buAutoNum type="arabicPeriod"/>
            </a:pPr>
            <a:r>
              <a:rPr lang="en-US" sz="3600" b="1" cap="none" dirty="0"/>
              <a:t>The clash of Yahweh, Israel’s God, and Dagon, Philistia’s god.</a:t>
            </a:r>
          </a:p>
          <a:p>
            <a:pPr marL="742950" indent="-742950">
              <a:buFont typeface="+mj-lt"/>
              <a:buAutoNum type="arabicPeriod"/>
            </a:pPr>
            <a:r>
              <a:rPr lang="en-US" sz="3600" b="1" cap="none" dirty="0"/>
              <a:t>The clash of faithful courage and brute strength.</a:t>
            </a:r>
          </a:p>
          <a:p>
            <a:pPr marL="742950" indent="-742950">
              <a:buFont typeface="+mj-lt"/>
              <a:buAutoNum type="arabicPeriod"/>
            </a:pPr>
            <a:r>
              <a:rPr lang="en-US" sz="3600" b="1" cap="none" dirty="0"/>
              <a:t>Goliath was over confident in his false God;                       David was fully confident in his one, true, living God! </a:t>
            </a:r>
          </a:p>
          <a:p>
            <a:pPr marL="0" indent="0">
              <a:buNone/>
            </a:pPr>
            <a:endParaRPr lang="en-US" sz="3600" b="1" cap="none" dirty="0"/>
          </a:p>
        </p:txBody>
      </p:sp>
    </p:spTree>
    <p:extLst>
      <p:ext uri="{BB962C8B-B14F-4D97-AF65-F5344CB8AC3E}">
        <p14:creationId xmlns:p14="http://schemas.microsoft.com/office/powerpoint/2010/main" val="3084519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0F477-A8D8-41F6-86CC-F6FD378F6581}"/>
              </a:ext>
            </a:extLst>
          </p:cNvPr>
          <p:cNvSpPr>
            <a:spLocks noGrp="1"/>
          </p:cNvSpPr>
          <p:nvPr>
            <p:ph type="title"/>
          </p:nvPr>
        </p:nvSpPr>
        <p:spPr>
          <a:xfrm>
            <a:off x="341120" y="230590"/>
            <a:ext cx="11680304" cy="1394841"/>
          </a:xfrm>
          <a:solidFill>
            <a:srgbClr val="C00000"/>
          </a:solidFill>
        </p:spPr>
        <p:txBody>
          <a:bodyPr/>
          <a:lstStyle/>
          <a:p>
            <a:pPr algn="ctr"/>
            <a:r>
              <a:rPr lang="en-US" b="1" dirty="0">
                <a:solidFill>
                  <a:srgbClr val="FFFF00"/>
                </a:solidFill>
                <a:effectLst>
                  <a:outerShdw blurRad="38100" dist="38100" dir="2700000" algn="tl">
                    <a:srgbClr val="000000">
                      <a:alpha val="43137"/>
                    </a:srgbClr>
                  </a:outerShdw>
                </a:effectLst>
              </a:rPr>
              <a:t>1  &amp; 2 Samuel as part of the Former Prophets, aka  The Deuteronomistic History</a:t>
            </a:r>
          </a:p>
        </p:txBody>
      </p:sp>
      <p:sp>
        <p:nvSpPr>
          <p:cNvPr id="3" name="Content Placeholder 2">
            <a:extLst>
              <a:ext uri="{FF2B5EF4-FFF2-40B4-BE49-F238E27FC236}">
                <a16:creationId xmlns:a16="http://schemas.microsoft.com/office/drawing/2014/main" id="{31E0C375-15D8-4406-A723-FF1A9C6BD57A}"/>
              </a:ext>
            </a:extLst>
          </p:cNvPr>
          <p:cNvSpPr>
            <a:spLocks noGrp="1"/>
          </p:cNvSpPr>
          <p:nvPr>
            <p:ph sz="quarter" idx="13"/>
          </p:nvPr>
        </p:nvSpPr>
        <p:spPr>
          <a:xfrm>
            <a:off x="192947" y="2013358"/>
            <a:ext cx="11828477" cy="4689446"/>
          </a:xfrm>
          <a:solidFill>
            <a:schemeClr val="bg1"/>
          </a:solidFill>
        </p:spPr>
        <p:txBody>
          <a:bodyPr>
            <a:normAutofit lnSpcReduction="10000"/>
          </a:bodyPr>
          <a:lstStyle/>
          <a:p>
            <a:pPr marL="0" indent="0">
              <a:buNone/>
            </a:pPr>
            <a:r>
              <a:rPr lang="en-US" sz="3200" b="1" cap="none" dirty="0"/>
              <a:t>THEME: </a:t>
            </a:r>
          </a:p>
          <a:p>
            <a:pPr marL="0" indent="0">
              <a:buNone/>
            </a:pPr>
            <a:r>
              <a:rPr lang="en-US" sz="3200" b="1" cap="none" dirty="0"/>
              <a:t>This is no “politically correct” document, but </a:t>
            </a:r>
            <a:r>
              <a:rPr lang="en-US" sz="3200" b="1" cap="none" dirty="0">
                <a:highlight>
                  <a:srgbClr val="FFFF00"/>
                </a:highlight>
              </a:rPr>
              <a:t>a one-sided attempt to show that </a:t>
            </a:r>
            <a:r>
              <a:rPr lang="en-US" sz="3200" b="1" u="sng" cap="none" dirty="0">
                <a:solidFill>
                  <a:srgbClr val="C00000"/>
                </a:solidFill>
                <a:effectLst>
                  <a:outerShdw blurRad="38100" dist="38100" dir="2700000" algn="tl">
                    <a:srgbClr val="000000">
                      <a:alpha val="43137"/>
                    </a:srgbClr>
                  </a:outerShdw>
                </a:effectLst>
                <a:highlight>
                  <a:srgbClr val="FFFF00"/>
                </a:highlight>
              </a:rPr>
              <a:t>God is the only true king</a:t>
            </a:r>
            <a:r>
              <a:rPr lang="en-US" sz="3200" b="1" cap="none" dirty="0">
                <a:solidFill>
                  <a:srgbClr val="C00000"/>
                </a:solidFill>
                <a:effectLst>
                  <a:outerShdw blurRad="38100" dist="38100" dir="2700000" algn="tl">
                    <a:srgbClr val="000000">
                      <a:alpha val="43137"/>
                    </a:srgbClr>
                  </a:outerShdw>
                </a:effectLst>
                <a:highlight>
                  <a:srgbClr val="FFFF00"/>
                </a:highlight>
              </a:rPr>
              <a:t> </a:t>
            </a:r>
            <a:r>
              <a:rPr lang="en-US" sz="3200" b="1" cap="none" dirty="0">
                <a:highlight>
                  <a:srgbClr val="FFFF00"/>
                </a:highlight>
              </a:rPr>
              <a:t>and that obeying God is the only wise course</a:t>
            </a:r>
            <a:r>
              <a:rPr lang="en-US" sz="3200" b="1" cap="none" dirty="0"/>
              <a:t>. </a:t>
            </a:r>
            <a:r>
              <a:rPr lang="en-US" sz="3200" b="1" cap="none" dirty="0">
                <a:highlight>
                  <a:srgbClr val="FFFF00"/>
                </a:highlight>
              </a:rPr>
              <a:t>Those who accept God’s rule and follow his way will prosper, while those who rebuff God’s claims will fall.</a:t>
            </a:r>
            <a:r>
              <a:rPr lang="en-US" sz="3200" b="1" cap="none" dirty="0"/>
              <a:t> This is the overall theme of 1 and 2 Samuel, told in a myriad of minor plots that hammer home </a:t>
            </a:r>
            <a:r>
              <a:rPr lang="en-US" sz="3200" b="1" cap="none" dirty="0">
                <a:highlight>
                  <a:srgbClr val="FFFF00"/>
                </a:highlight>
              </a:rPr>
              <a:t>the authors’ primary concern: </a:t>
            </a:r>
            <a:r>
              <a:rPr lang="en-US" sz="3200" b="1" u="sng" cap="none" dirty="0">
                <a:solidFill>
                  <a:srgbClr val="C00000"/>
                </a:solidFill>
                <a:effectLst>
                  <a:outerShdw blurRad="38100" dist="38100" dir="2700000" algn="tl">
                    <a:srgbClr val="000000">
                      <a:alpha val="43137"/>
                    </a:srgbClr>
                  </a:outerShdw>
                </a:effectLst>
                <a:highlight>
                  <a:srgbClr val="FFFF00"/>
                </a:highlight>
              </a:rPr>
              <a:t>God is king</a:t>
            </a:r>
            <a:r>
              <a:rPr lang="en-US" sz="3200" b="1" cap="none" dirty="0">
                <a:solidFill>
                  <a:srgbClr val="C00000"/>
                </a:solidFill>
                <a:effectLst>
                  <a:outerShdw blurRad="38100" dist="38100" dir="2700000" algn="tl">
                    <a:srgbClr val="000000">
                      <a:alpha val="43137"/>
                    </a:srgbClr>
                  </a:outerShdw>
                </a:effectLst>
                <a:highlight>
                  <a:srgbClr val="FFFF00"/>
                </a:highlight>
              </a:rPr>
              <a:t>; </a:t>
            </a:r>
            <a:r>
              <a:rPr lang="en-US" sz="3200" b="1" u="sng" cap="none" dirty="0">
                <a:solidFill>
                  <a:srgbClr val="C00000"/>
                </a:solidFill>
                <a:effectLst>
                  <a:outerShdw blurRad="38100" dist="38100" dir="2700000" algn="tl">
                    <a:srgbClr val="000000">
                      <a:alpha val="43137"/>
                    </a:srgbClr>
                  </a:outerShdw>
                </a:effectLst>
                <a:highlight>
                  <a:srgbClr val="FFFF00"/>
                </a:highlight>
              </a:rPr>
              <a:t>it is best to obey</a:t>
            </a:r>
            <a:r>
              <a:rPr lang="en-US" sz="3200" b="1" cap="none" dirty="0">
                <a:solidFill>
                  <a:srgbClr val="C00000"/>
                </a:solidFill>
                <a:effectLst>
                  <a:outerShdw blurRad="38100" dist="38100" dir="2700000" algn="tl">
                    <a:srgbClr val="000000">
                      <a:alpha val="43137"/>
                    </a:srgbClr>
                  </a:outerShdw>
                </a:effectLst>
                <a:highlight>
                  <a:srgbClr val="FFFF00"/>
                </a:highlight>
              </a:rPr>
              <a:t>!</a:t>
            </a:r>
            <a:br>
              <a:rPr lang="en-US" sz="3200" b="1" cap="none" dirty="0">
                <a:solidFill>
                  <a:srgbClr val="C00000"/>
                </a:solidFill>
                <a:effectLst>
                  <a:outerShdw blurRad="38100" dist="38100" dir="2700000" algn="tl">
                    <a:srgbClr val="000000">
                      <a:alpha val="43137"/>
                    </a:srgbClr>
                  </a:outerShdw>
                </a:effectLst>
              </a:rPr>
            </a:br>
            <a:endParaRPr lang="en-US" sz="3200" b="1" cap="none" dirty="0">
              <a:solidFill>
                <a:srgbClr val="C00000"/>
              </a:solidFill>
              <a:effectLst>
                <a:outerShdw blurRad="38100" dist="38100" dir="2700000" algn="tl">
                  <a:srgbClr val="000000">
                    <a:alpha val="43137"/>
                  </a:srgbClr>
                </a:outerShdw>
              </a:effectLst>
            </a:endParaRPr>
          </a:p>
          <a:p>
            <a:pPr marL="0" indent="0">
              <a:buNone/>
            </a:pPr>
            <a:r>
              <a:rPr lang="en-US" sz="2600" b="1" cap="none" dirty="0"/>
              <a:t>Harry A. </a:t>
            </a:r>
            <a:r>
              <a:rPr lang="en-US" sz="2600" b="1" cap="none" dirty="0" err="1"/>
              <a:t>Hoffner</a:t>
            </a:r>
            <a:r>
              <a:rPr lang="en-US" sz="2600" b="1" cap="none" dirty="0"/>
              <a:t>, Jr. “1 &amp; 2 Samuel,” in the </a:t>
            </a:r>
            <a:r>
              <a:rPr lang="en-US" sz="2600" b="1" cap="none" dirty="0">
                <a:solidFill>
                  <a:srgbClr val="0000FF"/>
                </a:solidFill>
                <a:effectLst>
                  <a:outerShdw blurRad="38100" dist="38100" dir="2700000" algn="tl">
                    <a:srgbClr val="000000">
                      <a:alpha val="43137"/>
                    </a:srgbClr>
                  </a:outerShdw>
                </a:effectLst>
              </a:rPr>
              <a:t>Evangelical Exegetical Commentary </a:t>
            </a:r>
            <a:r>
              <a:rPr lang="en-US" sz="2600" b="1" cap="none" dirty="0"/>
              <a:t>(Logos Software).</a:t>
            </a:r>
            <a:endParaRPr lang="en-US" sz="3200" b="1" cap="none" dirty="0"/>
          </a:p>
        </p:txBody>
      </p:sp>
      <p:sp>
        <p:nvSpPr>
          <p:cNvPr id="4" name="Rectangle: Rounded Corners 3">
            <a:extLst>
              <a:ext uri="{FF2B5EF4-FFF2-40B4-BE49-F238E27FC236}">
                <a16:creationId xmlns:a16="http://schemas.microsoft.com/office/drawing/2014/main" id="{39AAE15C-578B-4AA9-9CEE-C9BA9078A9C8}"/>
              </a:ext>
            </a:extLst>
          </p:cNvPr>
          <p:cNvSpPr/>
          <p:nvPr/>
        </p:nvSpPr>
        <p:spPr>
          <a:xfrm>
            <a:off x="192947" y="5791199"/>
            <a:ext cx="2389386" cy="338667"/>
          </a:xfrm>
          <a:prstGeom prst="roundRect">
            <a:avLst/>
          </a:prstGeom>
          <a:noFill/>
          <a:ln w="57150">
            <a:solidFill>
              <a:srgbClr val="A82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44915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F862F-5ACB-4FC9-ABD5-A85761CB073B}"/>
              </a:ext>
            </a:extLst>
          </p:cNvPr>
          <p:cNvSpPr>
            <a:spLocks noGrp="1"/>
          </p:cNvSpPr>
          <p:nvPr>
            <p:ph type="title"/>
          </p:nvPr>
        </p:nvSpPr>
        <p:spPr/>
        <p:txBody>
          <a:bodyPr>
            <a:normAutofit/>
          </a:bodyPr>
          <a:lstStyle/>
          <a:p>
            <a:r>
              <a:rPr lang="en-US" sz="4800" b="1" dirty="0">
                <a:solidFill>
                  <a:srgbClr val="0000FF"/>
                </a:solidFill>
                <a:effectLst>
                  <a:outerShdw blurRad="38100" dist="38100" dir="2700000" algn="tl">
                    <a:srgbClr val="000000">
                      <a:alpha val="43137"/>
                    </a:srgbClr>
                  </a:outerShdw>
                </a:effectLst>
              </a:rPr>
              <a:t>The Cause of Saul’s Jealousy</a:t>
            </a:r>
          </a:p>
        </p:txBody>
      </p:sp>
      <p:sp>
        <p:nvSpPr>
          <p:cNvPr id="3" name="Content Placeholder 2">
            <a:extLst>
              <a:ext uri="{FF2B5EF4-FFF2-40B4-BE49-F238E27FC236}">
                <a16:creationId xmlns:a16="http://schemas.microsoft.com/office/drawing/2014/main" id="{B6FD8198-AD91-43E3-8247-D00484D301BE}"/>
              </a:ext>
            </a:extLst>
          </p:cNvPr>
          <p:cNvSpPr>
            <a:spLocks noGrp="1"/>
          </p:cNvSpPr>
          <p:nvPr>
            <p:ph sz="quarter" idx="13"/>
          </p:nvPr>
        </p:nvSpPr>
        <p:spPr/>
        <p:txBody>
          <a:bodyPr/>
          <a:lstStyle/>
          <a:p>
            <a:pPr marL="0" indent="0">
              <a:buNone/>
            </a:pPr>
            <a:r>
              <a:rPr lang="en-US" sz="4400" b="1" cap="none" dirty="0">
                <a:solidFill>
                  <a:srgbClr val="0000FF"/>
                </a:solidFill>
                <a:effectLst>
                  <a:outerShdw blurRad="38100" dist="38100" dir="2700000" algn="tl">
                    <a:srgbClr val="000000">
                      <a:alpha val="43137"/>
                    </a:srgbClr>
                  </a:outerShdw>
                </a:effectLst>
                <a:highlight>
                  <a:srgbClr val="FFFF00"/>
                </a:highlight>
              </a:rPr>
              <a:t>“Saul has slain his thousands,                   </a:t>
            </a:r>
          </a:p>
          <a:p>
            <a:pPr marL="0" indent="0">
              <a:buNone/>
            </a:pPr>
            <a:r>
              <a:rPr lang="en-US" sz="4400" b="1" cap="none" dirty="0">
                <a:solidFill>
                  <a:srgbClr val="0000FF"/>
                </a:solidFill>
                <a:effectLst>
                  <a:outerShdw blurRad="38100" dist="38100" dir="2700000" algn="tl">
                    <a:srgbClr val="000000">
                      <a:alpha val="43137"/>
                    </a:srgbClr>
                  </a:outerShdw>
                </a:effectLst>
                <a:highlight>
                  <a:srgbClr val="FFFF00"/>
                </a:highlight>
              </a:rPr>
              <a:t>And David his ten thousands!”</a:t>
            </a:r>
          </a:p>
          <a:p>
            <a:pPr marL="0" indent="0" algn="r">
              <a:buNone/>
            </a:pPr>
            <a:endParaRPr lang="en-US" dirty="0"/>
          </a:p>
          <a:p>
            <a:pPr marL="0" indent="0" algn="r">
              <a:buNone/>
            </a:pPr>
            <a:r>
              <a:rPr lang="en-US" sz="3600" b="1" dirty="0">
                <a:solidFill>
                  <a:srgbClr val="C00000"/>
                </a:solidFill>
                <a:effectLst>
                  <a:outerShdw blurRad="38100" dist="38100" dir="2700000" algn="tl">
                    <a:srgbClr val="000000">
                      <a:alpha val="43137"/>
                    </a:srgbClr>
                  </a:outerShdw>
                </a:effectLst>
                <a:highlight>
                  <a:srgbClr val="FFFF00"/>
                </a:highlight>
              </a:rPr>
              <a:t>1 Sam. 18:7; 21:11; 29:5</a:t>
            </a:r>
            <a:r>
              <a:rPr lang="en-US" sz="3600" dirty="0"/>
              <a:t>; NASB</a:t>
            </a:r>
          </a:p>
        </p:txBody>
      </p:sp>
    </p:spTree>
    <p:extLst>
      <p:ext uri="{BB962C8B-B14F-4D97-AF65-F5344CB8AC3E}">
        <p14:creationId xmlns:p14="http://schemas.microsoft.com/office/powerpoint/2010/main" val="13082468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DE20B-E370-49C0-A3FD-5B49B29D4C96}"/>
              </a:ext>
            </a:extLst>
          </p:cNvPr>
          <p:cNvSpPr>
            <a:spLocks noGrp="1"/>
          </p:cNvSpPr>
          <p:nvPr>
            <p:ph type="title"/>
          </p:nvPr>
        </p:nvSpPr>
        <p:spPr>
          <a:xfrm>
            <a:off x="736600" y="618517"/>
            <a:ext cx="11455399" cy="1596177"/>
          </a:xfrm>
        </p:spPr>
        <p:txBody>
          <a:bodyPr>
            <a:normAutofit/>
          </a:bodyPr>
          <a:lstStyle/>
          <a:p>
            <a:r>
              <a:rPr lang="en-US" sz="4400" b="1" dirty="0">
                <a:solidFill>
                  <a:srgbClr val="0000FF"/>
                </a:solidFill>
                <a:effectLst>
                  <a:outerShdw blurRad="38100" dist="38100" dir="2700000" algn="tl">
                    <a:srgbClr val="000000">
                      <a:alpha val="43137"/>
                    </a:srgbClr>
                  </a:outerShdw>
                </a:effectLst>
              </a:rPr>
              <a:t>The Cause of David’s Success</a:t>
            </a:r>
            <a:br>
              <a:rPr lang="en-US" sz="4400" b="1" dirty="0">
                <a:solidFill>
                  <a:srgbClr val="0000FF"/>
                </a:solidFill>
                <a:effectLst>
                  <a:outerShdw blurRad="38100" dist="38100" dir="2700000" algn="tl">
                    <a:srgbClr val="000000">
                      <a:alpha val="43137"/>
                    </a:srgbClr>
                  </a:outerShdw>
                </a:effectLst>
              </a:rPr>
            </a:br>
            <a:r>
              <a:rPr lang="en-US" sz="4400" b="1" dirty="0">
                <a:solidFill>
                  <a:srgbClr val="C00000"/>
                </a:solidFill>
                <a:effectLst>
                  <a:outerShdw blurRad="38100" dist="38100" dir="2700000" algn="tl">
                    <a:srgbClr val="000000">
                      <a:alpha val="43137"/>
                    </a:srgbClr>
                  </a:outerShdw>
                </a:effectLst>
              </a:rPr>
              <a:t>6X</a:t>
            </a:r>
            <a:r>
              <a:rPr lang="en-US" sz="4400" b="1" dirty="0">
                <a:solidFill>
                  <a:srgbClr val="0000FF"/>
                </a:solidFill>
                <a:effectLst>
                  <a:outerShdw blurRad="38100" dist="38100" dir="2700000" algn="tl">
                    <a:srgbClr val="000000">
                      <a:alpha val="43137"/>
                    </a:srgbClr>
                  </a:outerShdw>
                </a:effectLst>
              </a:rPr>
              <a:t> “David inquired of the LORD”</a:t>
            </a:r>
          </a:p>
        </p:txBody>
      </p:sp>
      <p:sp>
        <p:nvSpPr>
          <p:cNvPr id="3" name="Content Placeholder 2">
            <a:extLst>
              <a:ext uri="{FF2B5EF4-FFF2-40B4-BE49-F238E27FC236}">
                <a16:creationId xmlns:a16="http://schemas.microsoft.com/office/drawing/2014/main" id="{F488E50C-9E09-415B-B645-BB486290EA81}"/>
              </a:ext>
            </a:extLst>
          </p:cNvPr>
          <p:cNvSpPr>
            <a:spLocks noGrp="1"/>
          </p:cNvSpPr>
          <p:nvPr>
            <p:ph sz="quarter" idx="13"/>
          </p:nvPr>
        </p:nvSpPr>
        <p:spPr>
          <a:xfrm>
            <a:off x="266700" y="2367092"/>
            <a:ext cx="11671300" cy="4376608"/>
          </a:xfrm>
        </p:spPr>
        <p:txBody>
          <a:bodyPr>
            <a:normAutofit/>
          </a:bodyPr>
          <a:lstStyle/>
          <a:p>
            <a:pPr marL="0" indent="0">
              <a:buNone/>
            </a:pPr>
            <a:r>
              <a:rPr lang="en-US" sz="4000" b="1" dirty="0">
                <a:solidFill>
                  <a:srgbClr val="0000FF"/>
                </a:solidFill>
                <a:effectLst>
                  <a:outerShdw blurRad="38100" dist="38100" dir="2700000" algn="tl">
                    <a:srgbClr val="000000">
                      <a:alpha val="43137"/>
                    </a:srgbClr>
                  </a:outerShdw>
                </a:effectLst>
                <a:highlight>
                  <a:srgbClr val="FFFF00"/>
                </a:highlight>
              </a:rPr>
              <a:t>So </a:t>
            </a:r>
            <a:r>
              <a:rPr lang="en-US" sz="4000" b="1" i="1" u="sng" dirty="0">
                <a:solidFill>
                  <a:srgbClr val="0000FF"/>
                </a:solidFill>
                <a:effectLst>
                  <a:outerShdw blurRad="38100" dist="38100" dir="2700000" algn="tl">
                    <a:srgbClr val="000000">
                      <a:alpha val="43137"/>
                    </a:srgbClr>
                  </a:outerShdw>
                </a:effectLst>
                <a:highlight>
                  <a:srgbClr val="00FFFF"/>
                </a:highlight>
              </a:rPr>
              <a:t>David inquired of the LORD</a:t>
            </a:r>
            <a:r>
              <a:rPr lang="en-US" sz="4000" b="1" dirty="0">
                <a:solidFill>
                  <a:srgbClr val="0000FF"/>
                </a:solidFill>
                <a:effectLst>
                  <a:outerShdw blurRad="38100" dist="38100" dir="2700000" algn="tl">
                    <a:srgbClr val="000000">
                      <a:alpha val="43137"/>
                    </a:srgbClr>
                  </a:outerShdw>
                </a:effectLst>
                <a:highlight>
                  <a:srgbClr val="FFFF00"/>
                </a:highlight>
              </a:rPr>
              <a:t>, saying, </a:t>
            </a:r>
            <a:r>
              <a:rPr lang="en-US" sz="4000" b="1" i="1" u="sng" dirty="0">
                <a:solidFill>
                  <a:srgbClr val="0000FF"/>
                </a:solidFill>
                <a:effectLst>
                  <a:outerShdw blurRad="38100" dist="38100" dir="2700000" algn="tl">
                    <a:srgbClr val="000000">
                      <a:alpha val="43137"/>
                    </a:srgbClr>
                  </a:outerShdw>
                </a:effectLst>
                <a:highlight>
                  <a:srgbClr val="FFFF00"/>
                </a:highlight>
              </a:rPr>
              <a:t>"Shall I go and attack these Philistines</a:t>
            </a:r>
            <a:r>
              <a:rPr lang="en-US" sz="4000" b="1" i="1" dirty="0">
                <a:solidFill>
                  <a:srgbClr val="0000FF"/>
                </a:solidFill>
                <a:effectLst>
                  <a:outerShdw blurRad="38100" dist="38100" dir="2700000" algn="tl">
                    <a:srgbClr val="000000">
                      <a:alpha val="43137"/>
                    </a:srgbClr>
                  </a:outerShdw>
                </a:effectLst>
                <a:highlight>
                  <a:srgbClr val="FFFF00"/>
                </a:highlight>
              </a:rPr>
              <a:t>?"</a:t>
            </a:r>
            <a:r>
              <a:rPr lang="en-US" sz="4000" b="1" dirty="0">
                <a:solidFill>
                  <a:srgbClr val="0000FF"/>
                </a:solidFill>
                <a:effectLst>
                  <a:outerShdw blurRad="38100" dist="38100" dir="2700000" algn="tl">
                    <a:srgbClr val="000000">
                      <a:alpha val="43137"/>
                    </a:srgbClr>
                  </a:outerShdw>
                </a:effectLst>
                <a:highlight>
                  <a:srgbClr val="FFFF00"/>
                </a:highlight>
              </a:rPr>
              <a:t> And the LORD said to David, "Go and attack the Philistines, and deliver </a:t>
            </a:r>
            <a:r>
              <a:rPr lang="en-US" sz="4000" b="1" dirty="0" err="1">
                <a:solidFill>
                  <a:srgbClr val="0000FF"/>
                </a:solidFill>
                <a:effectLst>
                  <a:outerShdw blurRad="38100" dist="38100" dir="2700000" algn="tl">
                    <a:srgbClr val="000000">
                      <a:alpha val="43137"/>
                    </a:srgbClr>
                  </a:outerShdw>
                </a:effectLst>
                <a:highlight>
                  <a:srgbClr val="FFFF00"/>
                </a:highlight>
              </a:rPr>
              <a:t>Keilah</a:t>
            </a:r>
            <a:r>
              <a:rPr lang="en-US" sz="4000" b="1" dirty="0">
                <a:solidFill>
                  <a:srgbClr val="0000FF"/>
                </a:solidFill>
                <a:effectLst>
                  <a:outerShdw blurRad="38100" dist="38100" dir="2700000" algn="tl">
                    <a:srgbClr val="000000">
                      <a:alpha val="43137"/>
                    </a:srgbClr>
                  </a:outerShdw>
                </a:effectLst>
                <a:highlight>
                  <a:srgbClr val="FFFF00"/>
                </a:highlight>
              </a:rPr>
              <a:t>."</a:t>
            </a:r>
            <a:r>
              <a:rPr lang="en-US" sz="4000" b="1" dirty="0">
                <a:solidFill>
                  <a:srgbClr val="0000FF"/>
                </a:solidFill>
                <a:effectLst>
                  <a:outerShdw blurRad="38100" dist="38100" dir="2700000" algn="tl">
                    <a:srgbClr val="000000">
                      <a:alpha val="43137"/>
                    </a:srgbClr>
                  </a:outerShdw>
                </a:effectLst>
              </a:rPr>
              <a:t>                 </a:t>
            </a:r>
            <a:r>
              <a:rPr lang="en-US" sz="3200" b="1" dirty="0">
                <a:solidFill>
                  <a:srgbClr val="C00000"/>
                </a:solidFill>
                <a:effectLst>
                  <a:outerShdw blurRad="38100" dist="38100" dir="2700000" algn="tl">
                    <a:srgbClr val="000000">
                      <a:alpha val="43137"/>
                    </a:srgbClr>
                  </a:outerShdw>
                </a:effectLst>
                <a:highlight>
                  <a:srgbClr val="FFFF00"/>
                </a:highlight>
              </a:rPr>
              <a:t>(1 Sam. 23:2; NASB)</a:t>
            </a:r>
            <a:endParaRPr lang="en-US" sz="5400" b="1" dirty="0">
              <a:solidFill>
                <a:srgbClr val="0000FF"/>
              </a:solidFill>
              <a:effectLst>
                <a:outerShdw blurRad="38100" dist="38100" dir="2700000" algn="tl">
                  <a:srgbClr val="000000">
                    <a:alpha val="43137"/>
                  </a:srgbClr>
                </a:outerShdw>
              </a:effectLst>
              <a:highlight>
                <a:srgbClr val="FFFF00"/>
              </a:highlight>
            </a:endParaRPr>
          </a:p>
          <a:p>
            <a:pPr marL="0" indent="0" algn="r">
              <a:buNone/>
            </a:pPr>
            <a:r>
              <a:rPr lang="pl-PL" b="1" dirty="0">
                <a:solidFill>
                  <a:srgbClr val="C00000"/>
                </a:solidFill>
                <a:effectLst>
                  <a:outerShdw blurRad="38100" dist="38100" dir="2700000" algn="tl">
                    <a:srgbClr val="000000">
                      <a:alpha val="43137"/>
                    </a:srgbClr>
                  </a:outerShdw>
                </a:effectLst>
                <a:highlight>
                  <a:srgbClr val="FFFF00"/>
                </a:highlight>
              </a:rPr>
              <a:t>1 Sam. 23:2</a:t>
            </a:r>
            <a:r>
              <a:rPr lang="en-US" b="1" dirty="0">
                <a:solidFill>
                  <a:srgbClr val="C00000"/>
                </a:solidFill>
                <a:effectLst>
                  <a:outerShdw blurRad="38100" dist="38100" dir="2700000" algn="tl">
                    <a:srgbClr val="000000">
                      <a:alpha val="43137"/>
                    </a:srgbClr>
                  </a:outerShdw>
                </a:effectLst>
                <a:highlight>
                  <a:srgbClr val="FFFF00"/>
                </a:highlight>
              </a:rPr>
              <a:t>,</a:t>
            </a:r>
            <a:r>
              <a:rPr lang="pl-PL" b="1" dirty="0">
                <a:solidFill>
                  <a:srgbClr val="C00000"/>
                </a:solidFill>
                <a:effectLst>
                  <a:outerShdw blurRad="38100" dist="38100" dir="2700000" algn="tl">
                    <a:srgbClr val="000000">
                      <a:alpha val="43137"/>
                    </a:srgbClr>
                  </a:outerShdw>
                </a:effectLst>
                <a:highlight>
                  <a:srgbClr val="FFFF00"/>
                </a:highlight>
              </a:rPr>
              <a:t>4</a:t>
            </a:r>
            <a:r>
              <a:rPr lang="en-US" b="1" dirty="0">
                <a:solidFill>
                  <a:srgbClr val="C00000"/>
                </a:solidFill>
                <a:effectLst>
                  <a:outerShdw blurRad="38100" dist="38100" dir="2700000" algn="tl">
                    <a:srgbClr val="000000">
                      <a:alpha val="43137"/>
                    </a:srgbClr>
                  </a:outerShdw>
                </a:effectLst>
                <a:highlight>
                  <a:srgbClr val="FFFF00"/>
                </a:highlight>
              </a:rPr>
              <a:t>; </a:t>
            </a:r>
            <a:r>
              <a:rPr lang="pl-PL" b="1" dirty="0">
                <a:solidFill>
                  <a:srgbClr val="C00000"/>
                </a:solidFill>
                <a:effectLst>
                  <a:outerShdw blurRad="38100" dist="38100" dir="2700000" algn="tl">
                    <a:srgbClr val="000000">
                      <a:alpha val="43137"/>
                    </a:srgbClr>
                  </a:outerShdw>
                </a:effectLst>
                <a:highlight>
                  <a:srgbClr val="FFFF00"/>
                </a:highlight>
              </a:rPr>
              <a:t>30:8</a:t>
            </a:r>
            <a:r>
              <a:rPr lang="en-US" b="1" dirty="0">
                <a:solidFill>
                  <a:srgbClr val="C00000"/>
                </a:solidFill>
                <a:effectLst>
                  <a:outerShdw blurRad="38100" dist="38100" dir="2700000" algn="tl">
                    <a:srgbClr val="000000">
                      <a:alpha val="43137"/>
                    </a:srgbClr>
                  </a:outerShdw>
                </a:effectLst>
                <a:highlight>
                  <a:srgbClr val="FFFF00"/>
                </a:highlight>
              </a:rPr>
              <a:t>;  </a:t>
            </a:r>
            <a:r>
              <a:rPr lang="pl-PL" b="1" dirty="0">
                <a:solidFill>
                  <a:srgbClr val="C00000"/>
                </a:solidFill>
                <a:effectLst>
                  <a:outerShdw blurRad="38100" dist="38100" dir="2700000" algn="tl">
                    <a:srgbClr val="000000">
                      <a:alpha val="43137"/>
                    </a:srgbClr>
                  </a:outerShdw>
                </a:effectLst>
                <a:highlight>
                  <a:srgbClr val="FFFF00"/>
                </a:highlight>
              </a:rPr>
              <a:t>2 Sam. 2:1</a:t>
            </a:r>
            <a:r>
              <a:rPr lang="en-US" b="1" dirty="0">
                <a:solidFill>
                  <a:srgbClr val="C00000"/>
                </a:solidFill>
                <a:effectLst>
                  <a:outerShdw blurRad="38100" dist="38100" dir="2700000" algn="tl">
                    <a:srgbClr val="000000">
                      <a:alpha val="43137"/>
                    </a:srgbClr>
                  </a:outerShdw>
                </a:effectLst>
                <a:highlight>
                  <a:srgbClr val="FFFF00"/>
                </a:highlight>
              </a:rPr>
              <a:t>; </a:t>
            </a:r>
            <a:r>
              <a:rPr lang="pl-PL" b="1" dirty="0">
                <a:solidFill>
                  <a:srgbClr val="C00000"/>
                </a:solidFill>
                <a:effectLst>
                  <a:outerShdw blurRad="38100" dist="38100" dir="2700000" algn="tl">
                    <a:srgbClr val="000000">
                      <a:alpha val="43137"/>
                    </a:srgbClr>
                  </a:outerShdw>
                </a:effectLst>
                <a:highlight>
                  <a:srgbClr val="FFFF00"/>
                </a:highlight>
              </a:rPr>
              <a:t>5:19</a:t>
            </a:r>
            <a:r>
              <a:rPr lang="en-US" b="1" dirty="0">
                <a:solidFill>
                  <a:srgbClr val="C00000"/>
                </a:solidFill>
                <a:effectLst>
                  <a:outerShdw blurRad="38100" dist="38100" dir="2700000" algn="tl">
                    <a:srgbClr val="000000">
                      <a:alpha val="43137"/>
                    </a:srgbClr>
                  </a:outerShdw>
                </a:effectLst>
                <a:highlight>
                  <a:srgbClr val="FFFF00"/>
                </a:highlight>
              </a:rPr>
              <a:t>, </a:t>
            </a:r>
            <a:r>
              <a:rPr lang="pl-PL" b="1" dirty="0">
                <a:solidFill>
                  <a:srgbClr val="C00000"/>
                </a:solidFill>
                <a:effectLst>
                  <a:outerShdw blurRad="38100" dist="38100" dir="2700000" algn="tl">
                    <a:srgbClr val="000000">
                      <a:alpha val="43137"/>
                    </a:srgbClr>
                  </a:outerShdw>
                </a:effectLst>
                <a:highlight>
                  <a:srgbClr val="FFFF00"/>
                </a:highlight>
              </a:rPr>
              <a:t>23</a:t>
            </a:r>
          </a:p>
          <a:p>
            <a:pPr marL="0" indent="0">
              <a:buNone/>
            </a:pPr>
            <a:endParaRPr lang="en-US" dirty="0"/>
          </a:p>
        </p:txBody>
      </p:sp>
    </p:spTree>
    <p:extLst>
      <p:ext uri="{BB962C8B-B14F-4D97-AF65-F5344CB8AC3E}">
        <p14:creationId xmlns:p14="http://schemas.microsoft.com/office/powerpoint/2010/main" val="15959549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Bracket 3">
            <a:extLst>
              <a:ext uri="{FF2B5EF4-FFF2-40B4-BE49-F238E27FC236}">
                <a16:creationId xmlns:a16="http://schemas.microsoft.com/office/drawing/2014/main" id="{D4B4D7FD-0226-490C-8884-A0DA2C6E7944}"/>
              </a:ext>
            </a:extLst>
          </p:cNvPr>
          <p:cNvSpPr/>
          <p:nvPr/>
        </p:nvSpPr>
        <p:spPr>
          <a:xfrm>
            <a:off x="89481" y="1498600"/>
            <a:ext cx="224555" cy="3766127"/>
          </a:xfrm>
          <a:prstGeom prst="leftBracket">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a:extLst>
              <a:ext uri="{FF2B5EF4-FFF2-40B4-BE49-F238E27FC236}">
                <a16:creationId xmlns:a16="http://schemas.microsoft.com/office/drawing/2014/main" id="{73A77A1C-F79F-46E8-AD49-DCF1227C2401}"/>
              </a:ext>
            </a:extLst>
          </p:cNvPr>
          <p:cNvSpPr>
            <a:spLocks noGrp="1"/>
          </p:cNvSpPr>
          <p:nvPr>
            <p:ph type="title"/>
          </p:nvPr>
        </p:nvSpPr>
        <p:spPr>
          <a:xfrm>
            <a:off x="89482" y="75721"/>
            <a:ext cx="12013034" cy="956345"/>
          </a:xfrm>
          <a:solidFill>
            <a:schemeClr val="tx1"/>
          </a:solidFill>
          <a:ln w="76200">
            <a:solidFill>
              <a:srgbClr val="00B0F0"/>
            </a:solidFill>
          </a:ln>
        </p:spPr>
        <p:txBody>
          <a:bodyPr/>
          <a:lstStyle/>
          <a:p>
            <a:pPr algn="ctr"/>
            <a:r>
              <a:rPr lang="en-US" b="1" dirty="0">
                <a:solidFill>
                  <a:schemeClr val="bg1"/>
                </a:solidFill>
                <a:effectLst>
                  <a:outerShdw blurRad="38100" dist="38100" dir="2700000" algn="tl">
                    <a:srgbClr val="000000">
                      <a:alpha val="43137"/>
                    </a:srgbClr>
                  </a:outerShdw>
                </a:effectLst>
              </a:rPr>
              <a:t>Theology of Retributive Justice</a:t>
            </a:r>
          </a:p>
        </p:txBody>
      </p:sp>
      <p:sp>
        <p:nvSpPr>
          <p:cNvPr id="3" name="Content Placeholder 2">
            <a:extLst>
              <a:ext uri="{FF2B5EF4-FFF2-40B4-BE49-F238E27FC236}">
                <a16:creationId xmlns:a16="http://schemas.microsoft.com/office/drawing/2014/main" id="{47B82FB1-995E-41A1-9117-A2D8EA64F339}"/>
              </a:ext>
            </a:extLst>
          </p:cNvPr>
          <p:cNvSpPr>
            <a:spLocks noGrp="1"/>
          </p:cNvSpPr>
          <p:nvPr>
            <p:ph sz="quarter" idx="13"/>
          </p:nvPr>
        </p:nvSpPr>
        <p:spPr>
          <a:xfrm>
            <a:off x="89481" y="1241791"/>
            <a:ext cx="12013035" cy="4374418"/>
          </a:xfrm>
        </p:spPr>
        <p:txBody>
          <a:bodyPr>
            <a:noAutofit/>
          </a:bodyPr>
          <a:lstStyle/>
          <a:p>
            <a:pPr marL="0" indent="0">
              <a:buNone/>
            </a:pPr>
            <a:r>
              <a:rPr lang="en-US" sz="3500" b="1" dirty="0">
                <a:solidFill>
                  <a:srgbClr val="C00000"/>
                </a:solidFill>
                <a:effectLst>
                  <a:outerShdw blurRad="38100" dist="38100" dir="2700000" algn="tl">
                    <a:srgbClr val="000000">
                      <a:alpha val="43137"/>
                    </a:srgbClr>
                  </a:outerShdw>
                </a:effectLst>
                <a:highlight>
                  <a:srgbClr val="FFFF00"/>
                </a:highlight>
              </a:rPr>
              <a:t>1 Samuel 25:39</a:t>
            </a:r>
            <a:r>
              <a:rPr lang="en-US" sz="3500" b="1" dirty="0">
                <a:solidFill>
                  <a:srgbClr val="C00000"/>
                </a:solidFill>
                <a:effectLst>
                  <a:outerShdw blurRad="38100" dist="38100" dir="2700000" algn="tl">
                    <a:srgbClr val="000000">
                      <a:alpha val="43137"/>
                    </a:srgbClr>
                  </a:outerShdw>
                </a:effectLst>
              </a:rPr>
              <a:t> </a:t>
            </a:r>
            <a:r>
              <a:rPr lang="en-US" sz="3500" b="1" cap="none" dirty="0"/>
              <a:t>“The Lord has also returned </a:t>
            </a:r>
            <a:r>
              <a:rPr lang="en-US" sz="3500" b="1" u="sng" cap="none" dirty="0"/>
              <a:t>the evildoing</a:t>
            </a:r>
            <a:r>
              <a:rPr lang="en-US" sz="3500" b="1" cap="none" dirty="0"/>
              <a:t> of 	</a:t>
            </a:r>
            <a:r>
              <a:rPr lang="en-US" sz="3500" b="1" cap="none" dirty="0" err="1"/>
              <a:t>Nabal</a:t>
            </a:r>
            <a:r>
              <a:rPr lang="en-US" sz="3500" b="1" cap="none" dirty="0"/>
              <a:t> </a:t>
            </a:r>
            <a:r>
              <a:rPr lang="en-US" sz="3500" b="1" cap="none" dirty="0">
                <a:solidFill>
                  <a:srgbClr val="0000FF"/>
                </a:solidFill>
                <a:effectLst>
                  <a:outerShdw blurRad="38100" dist="38100" dir="2700000" algn="tl">
                    <a:srgbClr val="000000">
                      <a:alpha val="43137"/>
                    </a:srgbClr>
                  </a:outerShdw>
                </a:effectLst>
              </a:rPr>
              <a:t>on his own head</a:t>
            </a:r>
            <a:r>
              <a:rPr lang="en-US" sz="3500" b="1" cap="none" dirty="0"/>
              <a:t>.” </a:t>
            </a:r>
          </a:p>
          <a:p>
            <a:pPr marL="0" indent="0">
              <a:buNone/>
            </a:pPr>
            <a:r>
              <a:rPr lang="en-US" sz="3500" b="1" dirty="0">
                <a:solidFill>
                  <a:srgbClr val="C00000"/>
                </a:solidFill>
                <a:effectLst>
                  <a:outerShdw blurRad="38100" dist="38100" dir="2700000" algn="tl">
                    <a:srgbClr val="000000">
                      <a:alpha val="43137"/>
                    </a:srgbClr>
                  </a:outerShdw>
                </a:effectLst>
                <a:highlight>
                  <a:srgbClr val="FFFF00"/>
                </a:highlight>
              </a:rPr>
              <a:t>Lamentations 3:64</a:t>
            </a:r>
            <a:r>
              <a:rPr lang="en-US" sz="3500" b="1" dirty="0">
                <a:solidFill>
                  <a:srgbClr val="C00000"/>
                </a:solidFill>
                <a:effectLst>
                  <a:outerShdw blurRad="38100" dist="38100" dir="2700000" algn="tl">
                    <a:srgbClr val="000000">
                      <a:alpha val="43137"/>
                    </a:srgbClr>
                  </a:outerShdw>
                </a:effectLst>
              </a:rPr>
              <a:t> </a:t>
            </a:r>
            <a:r>
              <a:rPr lang="en-US" sz="3500" b="1" cap="none" dirty="0"/>
              <a:t>Thou wilt recompense them, O LORD, According to </a:t>
            </a:r>
            <a:r>
              <a:rPr lang="en-US" sz="3500" b="1" u="sng" cap="none" dirty="0">
                <a:solidFill>
                  <a:srgbClr val="C00000"/>
                </a:solidFill>
                <a:effectLst>
                  <a:outerShdw blurRad="38100" dist="38100" dir="2700000" algn="tl">
                    <a:srgbClr val="000000">
                      <a:alpha val="43137"/>
                    </a:srgbClr>
                  </a:outerShdw>
                </a:effectLst>
              </a:rPr>
              <a:t>the work of their hands</a:t>
            </a:r>
            <a:r>
              <a:rPr lang="en-US" sz="3500" b="1" cap="none" dirty="0"/>
              <a:t>. </a:t>
            </a:r>
          </a:p>
          <a:p>
            <a:pPr marL="0" indent="0">
              <a:buNone/>
            </a:pPr>
            <a:r>
              <a:rPr lang="en-US" sz="3500" b="1" dirty="0">
                <a:solidFill>
                  <a:srgbClr val="C00000"/>
                </a:solidFill>
                <a:effectLst>
                  <a:outerShdw blurRad="38100" dist="38100" dir="2700000" algn="tl">
                    <a:srgbClr val="000000">
                      <a:alpha val="43137"/>
                    </a:srgbClr>
                  </a:outerShdw>
                </a:effectLst>
                <a:highlight>
                  <a:srgbClr val="FFFF00"/>
                </a:highlight>
              </a:rPr>
              <a:t>Obadiah 15</a:t>
            </a:r>
            <a:r>
              <a:rPr lang="en-US" sz="3500" b="1" dirty="0">
                <a:solidFill>
                  <a:srgbClr val="C00000"/>
                </a:solidFill>
                <a:effectLst>
                  <a:outerShdw blurRad="38100" dist="38100" dir="2700000" algn="tl">
                    <a:srgbClr val="000000">
                      <a:alpha val="43137"/>
                    </a:srgbClr>
                  </a:outerShdw>
                </a:effectLst>
              </a:rPr>
              <a:t> </a:t>
            </a:r>
            <a:r>
              <a:rPr lang="en-US" sz="3500" b="1" cap="none" dirty="0"/>
              <a:t>For the day of the LORD is near upon all the nations. 	</a:t>
            </a:r>
            <a:r>
              <a:rPr lang="en-US" sz="3500" b="1" u="sng" cap="none" dirty="0">
                <a:solidFill>
                  <a:srgbClr val="C00000"/>
                </a:solidFill>
              </a:rPr>
              <a:t>As you have done</a:t>
            </a:r>
            <a:r>
              <a:rPr lang="en-US" sz="3500" b="1" cap="none" dirty="0"/>
              <a:t>, it shall be done to you; </a:t>
            </a:r>
            <a:r>
              <a:rPr lang="en-US" sz="3500" b="1" u="sng" cap="none" dirty="0">
                <a:solidFill>
                  <a:srgbClr val="C00000"/>
                </a:solidFill>
              </a:rPr>
              <a:t>your deeds</a:t>
            </a:r>
            <a:r>
              <a:rPr lang="en-US" sz="3500" b="1" cap="none" dirty="0"/>
              <a:t> shall return </a:t>
            </a:r>
            <a:r>
              <a:rPr lang="en-US" sz="3500" b="1" cap="none" dirty="0">
                <a:solidFill>
                  <a:srgbClr val="0000FF"/>
                </a:solidFill>
                <a:effectLst>
                  <a:outerShdw blurRad="38100" dist="38100" dir="2700000" algn="tl">
                    <a:srgbClr val="000000">
                      <a:alpha val="43137"/>
                    </a:srgbClr>
                  </a:outerShdw>
                </a:effectLst>
              </a:rPr>
              <a:t>on your own head</a:t>
            </a:r>
            <a:r>
              <a:rPr lang="en-US" sz="3500" b="1" cap="none" dirty="0"/>
              <a:t>. </a:t>
            </a:r>
          </a:p>
          <a:p>
            <a:pPr marL="0" indent="0">
              <a:buNone/>
            </a:pPr>
            <a:r>
              <a:rPr lang="en-US" sz="3500" b="1" dirty="0">
                <a:solidFill>
                  <a:srgbClr val="C00000"/>
                </a:solidFill>
                <a:effectLst>
                  <a:outerShdw blurRad="38100" dist="38100" dir="2700000" algn="tl">
                    <a:srgbClr val="000000">
                      <a:alpha val="43137"/>
                    </a:srgbClr>
                  </a:outerShdw>
                </a:effectLst>
                <a:highlight>
                  <a:srgbClr val="FFFF00"/>
                </a:highlight>
              </a:rPr>
              <a:t>1 Samuel 26:23</a:t>
            </a:r>
            <a:r>
              <a:rPr lang="en-US" sz="3500" b="1" dirty="0">
                <a:solidFill>
                  <a:srgbClr val="C00000"/>
                </a:solidFill>
                <a:effectLst>
                  <a:outerShdw blurRad="38100" dist="38100" dir="2700000" algn="tl">
                    <a:srgbClr val="000000">
                      <a:alpha val="43137"/>
                    </a:srgbClr>
                  </a:outerShdw>
                </a:effectLst>
              </a:rPr>
              <a:t>  </a:t>
            </a:r>
            <a:r>
              <a:rPr lang="en-US" sz="3500" b="1" cap="none" dirty="0"/>
              <a:t>The LORD </a:t>
            </a:r>
            <a:r>
              <a:rPr lang="en-US" sz="3500" b="1" cap="none" dirty="0">
                <a:solidFill>
                  <a:srgbClr val="FFFF00"/>
                </a:solidFill>
                <a:highlight>
                  <a:srgbClr val="800000"/>
                </a:highlight>
              </a:rPr>
              <a:t>rewards</a:t>
            </a:r>
            <a:r>
              <a:rPr lang="en-US" sz="3500" b="1" cap="none" dirty="0"/>
              <a:t> every man for his righteousness and his faithfulness, for the LORD gave you into my hand today, and I would not put out my hand against the LORD's anointed. </a:t>
            </a:r>
          </a:p>
        </p:txBody>
      </p:sp>
      <p:cxnSp>
        <p:nvCxnSpPr>
          <p:cNvPr id="5" name="Straight Connector 4">
            <a:extLst>
              <a:ext uri="{FF2B5EF4-FFF2-40B4-BE49-F238E27FC236}">
                <a16:creationId xmlns:a16="http://schemas.microsoft.com/office/drawing/2014/main" id="{E8C1ACCE-30CA-4B17-BA43-BED8C72FAC8F}"/>
              </a:ext>
            </a:extLst>
          </p:cNvPr>
          <p:cNvCxnSpPr>
            <a:cxnSpLocks/>
          </p:cNvCxnSpPr>
          <p:nvPr/>
        </p:nvCxnSpPr>
        <p:spPr>
          <a:xfrm>
            <a:off x="-89484" y="4894349"/>
            <a:ext cx="12192000" cy="7112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8976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F8E24-3AEC-470F-8D7D-A0AAD00B5717}"/>
              </a:ext>
            </a:extLst>
          </p:cNvPr>
          <p:cNvSpPr>
            <a:spLocks noGrp="1"/>
          </p:cNvSpPr>
          <p:nvPr>
            <p:ph type="title"/>
          </p:nvPr>
        </p:nvSpPr>
        <p:spPr>
          <a:xfrm>
            <a:off x="0" y="0"/>
            <a:ext cx="12192000" cy="1212111"/>
          </a:xfrm>
        </p:spPr>
        <p:txBody>
          <a:bodyPr>
            <a:normAutofit fontScale="90000"/>
          </a:bodyPr>
          <a:lstStyle/>
          <a:p>
            <a:pPr algn="ctr"/>
            <a:r>
              <a:rPr lang="en-US" b="1" dirty="0">
                <a:solidFill>
                  <a:srgbClr val="0000FF"/>
                </a:solidFill>
                <a:effectLst>
                  <a:outerShdw blurRad="38100" dist="38100" dir="2700000" algn="tl">
                    <a:srgbClr val="000000">
                      <a:alpha val="43137"/>
                    </a:srgbClr>
                  </a:outerShdw>
                </a:effectLst>
              </a:rPr>
              <a:t>The Trinity in 1 &amp; 2 Samuel: God Prefigured as </a:t>
            </a:r>
            <a:br>
              <a:rPr lang="en-US" b="1" dirty="0">
                <a:solidFill>
                  <a:srgbClr val="0000FF"/>
                </a:solidFill>
                <a:effectLst>
                  <a:outerShdw blurRad="38100" dist="38100" dir="2700000" algn="tl">
                    <a:srgbClr val="000000">
                      <a:alpha val="43137"/>
                    </a:srgbClr>
                  </a:outerShdw>
                </a:effectLst>
              </a:rPr>
            </a:br>
            <a:r>
              <a:rPr lang="en-US" b="1" dirty="0">
                <a:solidFill>
                  <a:srgbClr val="0000FF"/>
                </a:solidFill>
                <a:effectLst>
                  <a:outerShdw blurRad="38100" dist="38100" dir="2700000" algn="tl">
                    <a:srgbClr val="000000">
                      <a:alpha val="43137"/>
                    </a:srgbClr>
                  </a:outerShdw>
                </a:effectLst>
              </a:rPr>
              <a:t>Yahweh or Lord (</a:t>
            </a:r>
            <a:r>
              <a:rPr lang="el-GR" b="1" i="1" dirty="0">
                <a:solidFill>
                  <a:srgbClr val="C00000"/>
                </a:solidFill>
                <a:effectLst>
                  <a:outerShdw blurRad="38100" dist="38100" dir="2700000" algn="tl">
                    <a:srgbClr val="000000">
                      <a:alpha val="43137"/>
                    </a:srgbClr>
                  </a:outerShdw>
                </a:effectLst>
              </a:rPr>
              <a:t>κύριος</a:t>
            </a:r>
            <a:r>
              <a:rPr lang="en-US" b="1" dirty="0"/>
              <a:t> </a:t>
            </a:r>
            <a:r>
              <a:rPr lang="en-US" b="1" dirty="0" err="1">
                <a:solidFill>
                  <a:srgbClr val="0000FF"/>
                </a:solidFill>
                <a:effectLst>
                  <a:outerShdw blurRad="38100" dist="38100" dir="2700000" algn="tl">
                    <a:srgbClr val="000000">
                      <a:alpha val="43137"/>
                    </a:srgbClr>
                  </a:outerShdw>
                </a:effectLst>
              </a:rPr>
              <a:t>kurios</a:t>
            </a:r>
            <a:r>
              <a:rPr lang="en-US" b="1" dirty="0">
                <a:solidFill>
                  <a:srgbClr val="0000FF"/>
                </a:solidFill>
                <a:effectLst>
                  <a:outerShdw blurRad="38100" dist="38100" dir="2700000" algn="tl">
                    <a:srgbClr val="000000">
                      <a:alpha val="43137"/>
                    </a:srgbClr>
                  </a:outerShdw>
                </a:effectLst>
              </a:rPr>
              <a:t>)</a:t>
            </a:r>
          </a:p>
        </p:txBody>
      </p:sp>
      <p:sp>
        <p:nvSpPr>
          <p:cNvPr id="3" name="Content Placeholder 2">
            <a:extLst>
              <a:ext uri="{FF2B5EF4-FFF2-40B4-BE49-F238E27FC236}">
                <a16:creationId xmlns:a16="http://schemas.microsoft.com/office/drawing/2014/main" id="{DC580C81-E671-44D1-AF10-85ADE8E9AEC8}"/>
              </a:ext>
            </a:extLst>
          </p:cNvPr>
          <p:cNvSpPr>
            <a:spLocks noGrp="1"/>
          </p:cNvSpPr>
          <p:nvPr>
            <p:ph sz="quarter" idx="13"/>
          </p:nvPr>
        </p:nvSpPr>
        <p:spPr>
          <a:xfrm>
            <a:off x="527538" y="1212112"/>
            <a:ext cx="11060724" cy="5475767"/>
          </a:xfrm>
          <a:ln w="76200">
            <a:solidFill>
              <a:srgbClr val="0000FF"/>
            </a:solidFill>
          </a:ln>
        </p:spPr>
        <p:txBody>
          <a:bodyPr anchor="ctr">
            <a:normAutofit/>
          </a:bodyPr>
          <a:lstStyle/>
          <a:p>
            <a:pPr marL="0" indent="0">
              <a:buNone/>
            </a:pPr>
            <a:r>
              <a:rPr lang="en-US" sz="3600" b="1" dirty="0">
                <a:solidFill>
                  <a:srgbClr val="FFFF00"/>
                </a:solidFill>
                <a:effectLst>
                  <a:outerShdw blurRad="38100" dist="38100" dir="2700000" algn="tl">
                    <a:srgbClr val="000000">
                      <a:alpha val="43137"/>
                    </a:srgbClr>
                  </a:outerShdw>
                </a:effectLst>
                <a:highlight>
                  <a:srgbClr val="800000"/>
                </a:highlight>
              </a:rPr>
              <a:t>Angel of the Lord</a:t>
            </a:r>
            <a:r>
              <a:rPr lang="en-US" sz="3600" dirty="0"/>
              <a:t> </a:t>
            </a:r>
            <a:r>
              <a:rPr lang="en-US" sz="3200" dirty="0"/>
              <a:t>(Jesus not born yet) </a:t>
            </a:r>
            <a:r>
              <a:rPr lang="en-US" sz="3200" b="1" dirty="0">
                <a:solidFill>
                  <a:srgbClr val="FF0000"/>
                </a:solidFill>
                <a:effectLst>
                  <a:outerShdw blurRad="38100" dist="38100" dir="2700000" algn="tl">
                    <a:srgbClr val="000000">
                      <a:alpha val="43137"/>
                    </a:srgbClr>
                  </a:outerShdw>
                </a:effectLst>
                <a:highlight>
                  <a:srgbClr val="FFFF00"/>
                </a:highlight>
              </a:rPr>
              <a:t>Matt. 1:20,24; 2:13, 19</a:t>
            </a:r>
            <a:endParaRPr lang="en-US" sz="3600" b="1" dirty="0">
              <a:solidFill>
                <a:srgbClr val="FF0000"/>
              </a:solidFill>
              <a:effectLst>
                <a:outerShdw blurRad="38100" dist="38100" dir="2700000" algn="tl">
                  <a:srgbClr val="000000">
                    <a:alpha val="43137"/>
                  </a:srgbClr>
                </a:outerShdw>
              </a:effectLst>
              <a:highlight>
                <a:srgbClr val="FFFF00"/>
              </a:highlight>
            </a:endParaRPr>
          </a:p>
          <a:p>
            <a:pPr marL="0" indent="0">
              <a:buNone/>
            </a:pPr>
            <a:r>
              <a:rPr lang="en-US" sz="3600" b="1" dirty="0">
                <a:solidFill>
                  <a:srgbClr val="FFFF00"/>
                </a:solidFill>
                <a:effectLst>
                  <a:outerShdw blurRad="38100" dist="38100" dir="2700000" algn="tl">
                    <a:srgbClr val="000000">
                      <a:alpha val="43137"/>
                    </a:srgbClr>
                  </a:outerShdw>
                </a:effectLst>
                <a:highlight>
                  <a:srgbClr val="800000"/>
                </a:highlight>
              </a:rPr>
              <a:t>Lord</a:t>
            </a:r>
            <a:r>
              <a:rPr lang="en-US" sz="3600" dirty="0"/>
              <a:t> used for God </a:t>
            </a:r>
            <a:r>
              <a:rPr lang="en-US" sz="3600" b="1" dirty="0">
                <a:solidFill>
                  <a:srgbClr val="FF0000"/>
                </a:solidFill>
                <a:effectLst>
                  <a:outerShdw blurRad="38100" dist="38100" dir="2700000" algn="tl">
                    <a:srgbClr val="000000">
                      <a:alpha val="43137"/>
                    </a:srgbClr>
                  </a:outerShdw>
                </a:effectLst>
                <a:highlight>
                  <a:srgbClr val="FFFF00"/>
                </a:highlight>
              </a:rPr>
              <a:t>Matt. 1:22; 2:15; 4:7,10</a:t>
            </a:r>
          </a:p>
        </p:txBody>
      </p:sp>
    </p:spTree>
    <p:extLst>
      <p:ext uri="{BB962C8B-B14F-4D97-AF65-F5344CB8AC3E}">
        <p14:creationId xmlns:p14="http://schemas.microsoft.com/office/powerpoint/2010/main" val="411525426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F8E24-3AEC-470F-8D7D-A0AAD00B5717}"/>
              </a:ext>
            </a:extLst>
          </p:cNvPr>
          <p:cNvSpPr>
            <a:spLocks noGrp="1"/>
          </p:cNvSpPr>
          <p:nvPr>
            <p:ph type="title"/>
          </p:nvPr>
        </p:nvSpPr>
        <p:spPr>
          <a:xfrm>
            <a:off x="0" y="365125"/>
            <a:ext cx="12192000" cy="846987"/>
          </a:xfrm>
        </p:spPr>
        <p:txBody>
          <a:bodyPr/>
          <a:lstStyle/>
          <a:p>
            <a:r>
              <a:rPr lang="en-US" b="1" dirty="0">
                <a:solidFill>
                  <a:srgbClr val="0000FF"/>
                </a:solidFill>
                <a:effectLst>
                  <a:outerShdw blurRad="38100" dist="38100" dir="2700000" algn="tl">
                    <a:srgbClr val="000000">
                      <a:alpha val="43137"/>
                    </a:srgbClr>
                  </a:outerShdw>
                </a:effectLst>
              </a:rPr>
              <a:t>The Trinity in 1 &amp; 2 Samuel: Jesus Prefigured in David</a:t>
            </a:r>
          </a:p>
        </p:txBody>
      </p:sp>
      <p:sp>
        <p:nvSpPr>
          <p:cNvPr id="3" name="Content Placeholder 2">
            <a:extLst>
              <a:ext uri="{FF2B5EF4-FFF2-40B4-BE49-F238E27FC236}">
                <a16:creationId xmlns:a16="http://schemas.microsoft.com/office/drawing/2014/main" id="{DC580C81-E671-44D1-AF10-85ADE8E9AEC8}"/>
              </a:ext>
            </a:extLst>
          </p:cNvPr>
          <p:cNvSpPr>
            <a:spLocks noGrp="1"/>
          </p:cNvSpPr>
          <p:nvPr>
            <p:ph sz="quarter" idx="13"/>
          </p:nvPr>
        </p:nvSpPr>
        <p:spPr>
          <a:xfrm>
            <a:off x="527538" y="1212112"/>
            <a:ext cx="11060724" cy="5475767"/>
          </a:xfrm>
          <a:ln w="76200">
            <a:solidFill>
              <a:srgbClr val="0000FF"/>
            </a:solidFill>
          </a:ln>
        </p:spPr>
        <p:txBody>
          <a:bodyPr anchor="ctr">
            <a:normAutofit/>
          </a:bodyPr>
          <a:lstStyle/>
          <a:p>
            <a:pPr marL="0" indent="0">
              <a:buNone/>
            </a:pPr>
            <a:r>
              <a:rPr lang="en-US" sz="3600" b="1" dirty="0">
                <a:highlight>
                  <a:srgbClr val="FFFF00"/>
                </a:highlight>
              </a:rPr>
              <a:t>David is portrayed as the quintessential king.</a:t>
            </a:r>
            <a:r>
              <a:rPr lang="en-US" sz="3600" b="1" dirty="0"/>
              <a:t> </a:t>
            </a:r>
            <a:r>
              <a:rPr lang="en-US" sz="3600" dirty="0"/>
              <a:t>Once the monarchy fails </a:t>
            </a:r>
            <a:r>
              <a:rPr lang="en-US" sz="3600" dirty="0">
                <a:solidFill>
                  <a:srgbClr val="FFFF00"/>
                </a:solidFill>
                <a:effectLst>
                  <a:outerShdw blurRad="38100" dist="38100" dir="2700000" algn="tl">
                    <a:srgbClr val="000000">
                      <a:alpha val="43137"/>
                    </a:srgbClr>
                  </a:outerShdw>
                </a:effectLst>
                <a:highlight>
                  <a:srgbClr val="800000"/>
                </a:highlight>
              </a:rPr>
              <a:t>586 BC</a:t>
            </a:r>
            <a:r>
              <a:rPr lang="en-US" sz="3600" dirty="0"/>
              <a:t> and the Deuteronomistic History is completed just after </a:t>
            </a:r>
            <a:r>
              <a:rPr lang="en-US" sz="3600" dirty="0">
                <a:solidFill>
                  <a:srgbClr val="FFFF00"/>
                </a:solidFill>
                <a:effectLst>
                  <a:outerShdw blurRad="38100" dist="38100" dir="2700000" algn="tl">
                    <a:srgbClr val="000000">
                      <a:alpha val="43137"/>
                    </a:srgbClr>
                  </a:outerShdw>
                </a:effectLst>
                <a:highlight>
                  <a:srgbClr val="800000"/>
                </a:highlight>
              </a:rPr>
              <a:t>560 BC</a:t>
            </a:r>
            <a:r>
              <a:rPr lang="en-US" sz="3600" dirty="0"/>
              <a:t> during the Babylonian Exile, </a:t>
            </a:r>
            <a:r>
              <a:rPr lang="en-US" sz="3600" b="1" dirty="0">
                <a:highlight>
                  <a:srgbClr val="FFFF00"/>
                </a:highlight>
              </a:rPr>
              <a:t>a messianic expectation begins to take shape in which a new, quintessential king will arise who will be </a:t>
            </a:r>
            <a:r>
              <a:rPr lang="en-US" sz="3600" b="1" u="sng" dirty="0">
                <a:highlight>
                  <a:srgbClr val="FFFF00"/>
                </a:highlight>
              </a:rPr>
              <a:t>a son of David</a:t>
            </a:r>
            <a:r>
              <a:rPr lang="en-US" sz="3600" b="1" dirty="0">
                <a:highlight>
                  <a:srgbClr val="FFFF00"/>
                </a:highlight>
              </a:rPr>
              <a:t>.</a:t>
            </a:r>
          </a:p>
          <a:p>
            <a:pPr marL="0" indent="0">
              <a:buNone/>
            </a:pPr>
            <a:r>
              <a:rPr lang="en-US" sz="3600" b="1" dirty="0">
                <a:solidFill>
                  <a:srgbClr val="FFFF00"/>
                </a:solidFill>
                <a:effectLst>
                  <a:outerShdw blurRad="38100" dist="38100" dir="2700000" algn="tl">
                    <a:srgbClr val="000000">
                      <a:alpha val="43137"/>
                    </a:srgbClr>
                  </a:outerShdw>
                </a:effectLst>
                <a:highlight>
                  <a:srgbClr val="800000"/>
                </a:highlight>
              </a:rPr>
              <a:t>“Son of David”</a:t>
            </a:r>
            <a:r>
              <a:rPr lang="en-US" sz="3600" dirty="0"/>
              <a:t> is used 16x</a:t>
            </a:r>
            <a:r>
              <a:rPr lang="en-US" sz="3600" b="1" baseline="30000" dirty="0">
                <a:solidFill>
                  <a:srgbClr val="FFFF00"/>
                </a:solidFill>
                <a:effectLst>
                  <a:outerShdw blurRad="38100" dist="38100" dir="2700000" algn="tl">
                    <a:srgbClr val="000000">
                      <a:alpha val="43137"/>
                    </a:srgbClr>
                  </a:outerShdw>
                </a:effectLst>
                <a:highlight>
                  <a:srgbClr val="800000"/>
                </a:highlight>
              </a:rPr>
              <a:t>N</a:t>
            </a:r>
            <a:r>
              <a:rPr lang="en-US" sz="3600" dirty="0"/>
              <a:t> in the New Testament, most often with reference to Jesus as the Messiah.</a:t>
            </a:r>
          </a:p>
          <a:p>
            <a:pPr marL="0" indent="0">
              <a:buNone/>
            </a:pPr>
            <a:r>
              <a:rPr lang="en-US" sz="3600" dirty="0"/>
              <a:t>The name “David” is mentioned over </a:t>
            </a:r>
            <a:r>
              <a:rPr lang="en-US" sz="3600" b="1" dirty="0">
                <a:solidFill>
                  <a:srgbClr val="0000FF"/>
                </a:solidFill>
                <a:effectLst>
                  <a:outerShdw blurRad="38100" dist="38100" dir="2700000" algn="tl">
                    <a:srgbClr val="000000">
                      <a:alpha val="43137"/>
                    </a:srgbClr>
                  </a:outerShdw>
                </a:effectLst>
              </a:rPr>
              <a:t>1,000 x</a:t>
            </a:r>
            <a:r>
              <a:rPr lang="en-US" sz="3600" dirty="0"/>
              <a:t> in the Bible; </a:t>
            </a:r>
            <a:r>
              <a:rPr lang="en-US" sz="3600" b="1" dirty="0">
                <a:solidFill>
                  <a:srgbClr val="0000FF"/>
                </a:solidFill>
                <a:effectLst>
                  <a:outerShdw blurRad="38100" dist="38100" dir="2700000" algn="tl">
                    <a:srgbClr val="000000">
                      <a:alpha val="43137"/>
                    </a:srgbClr>
                  </a:outerShdw>
                </a:effectLst>
              </a:rPr>
              <a:t>59x</a:t>
            </a:r>
            <a:r>
              <a:rPr lang="en-US" sz="3600" dirty="0"/>
              <a:t> in the New Testament</a:t>
            </a:r>
          </a:p>
        </p:txBody>
      </p:sp>
    </p:spTree>
    <p:extLst>
      <p:ext uri="{BB962C8B-B14F-4D97-AF65-F5344CB8AC3E}">
        <p14:creationId xmlns:p14="http://schemas.microsoft.com/office/powerpoint/2010/main" val="40462078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F8E24-3AEC-470F-8D7D-A0AAD00B5717}"/>
              </a:ext>
            </a:extLst>
          </p:cNvPr>
          <p:cNvSpPr>
            <a:spLocks noGrp="1"/>
          </p:cNvSpPr>
          <p:nvPr>
            <p:ph type="title"/>
          </p:nvPr>
        </p:nvSpPr>
        <p:spPr>
          <a:xfrm>
            <a:off x="0" y="365125"/>
            <a:ext cx="12192000" cy="846987"/>
          </a:xfrm>
        </p:spPr>
        <p:txBody>
          <a:bodyPr/>
          <a:lstStyle/>
          <a:p>
            <a:r>
              <a:rPr lang="en-US" b="1" dirty="0">
                <a:solidFill>
                  <a:srgbClr val="0000FF"/>
                </a:solidFill>
                <a:effectLst>
                  <a:outerShdw blurRad="38100" dist="38100" dir="2700000" algn="tl">
                    <a:srgbClr val="000000">
                      <a:alpha val="43137"/>
                    </a:srgbClr>
                  </a:outerShdw>
                </a:effectLst>
              </a:rPr>
              <a:t>The Trinity in 1 &amp; 2 Samuel: The Holy Spirit in Samuel</a:t>
            </a:r>
          </a:p>
        </p:txBody>
      </p:sp>
      <p:sp>
        <p:nvSpPr>
          <p:cNvPr id="3" name="Content Placeholder 2">
            <a:extLst>
              <a:ext uri="{FF2B5EF4-FFF2-40B4-BE49-F238E27FC236}">
                <a16:creationId xmlns:a16="http://schemas.microsoft.com/office/drawing/2014/main" id="{DC580C81-E671-44D1-AF10-85ADE8E9AEC8}"/>
              </a:ext>
            </a:extLst>
          </p:cNvPr>
          <p:cNvSpPr>
            <a:spLocks noGrp="1"/>
          </p:cNvSpPr>
          <p:nvPr>
            <p:ph sz="quarter" idx="13"/>
          </p:nvPr>
        </p:nvSpPr>
        <p:spPr>
          <a:xfrm>
            <a:off x="184638" y="1212112"/>
            <a:ext cx="11852031" cy="5475767"/>
          </a:xfrm>
          <a:ln w="76200">
            <a:solidFill>
              <a:srgbClr val="0000FF"/>
            </a:solidFill>
          </a:ln>
        </p:spPr>
        <p:txBody>
          <a:bodyPr anchor="ctr">
            <a:normAutofit/>
          </a:bodyPr>
          <a:lstStyle/>
          <a:p>
            <a:pPr marL="0" indent="0">
              <a:buNone/>
            </a:pPr>
            <a:r>
              <a:rPr lang="en-US" dirty="0"/>
              <a:t>"Then the Spirit of the LORD will come upon you mightily, and you shall prophesy with them and be changed into another man. (1 Sam. 10:6 NAS)</a:t>
            </a:r>
          </a:p>
          <a:p>
            <a:pPr marL="0" indent="0">
              <a:buNone/>
            </a:pPr>
            <a:r>
              <a:rPr lang="en-US" dirty="0">
                <a:solidFill>
                  <a:srgbClr val="FF0000"/>
                </a:solidFill>
                <a:effectLst>
                  <a:outerShdw blurRad="38100" dist="38100" dir="2700000" algn="tl">
                    <a:srgbClr val="000000">
                      <a:alpha val="43137"/>
                    </a:srgbClr>
                  </a:outerShdw>
                </a:effectLst>
              </a:rPr>
              <a:t>See also 1 Sam. 10:10 </a:t>
            </a:r>
          </a:p>
          <a:p>
            <a:pPr marL="0" indent="0">
              <a:buNone/>
            </a:pPr>
            <a:r>
              <a:rPr lang="en-US" dirty="0"/>
              <a:t>Then </a:t>
            </a:r>
            <a:r>
              <a:rPr lang="en-US" b="1" dirty="0"/>
              <a:t>the Spirit of God </a:t>
            </a:r>
            <a:r>
              <a:rPr lang="en-US" dirty="0"/>
              <a:t>came upon Saul mightily when he heard these words, and he became very angry. (</a:t>
            </a:r>
            <a:r>
              <a:rPr lang="en-US" dirty="0">
                <a:solidFill>
                  <a:srgbClr val="FF0000"/>
                </a:solidFill>
                <a:effectLst>
                  <a:outerShdw blurRad="38100" dist="38100" dir="2700000" algn="tl">
                    <a:srgbClr val="000000">
                      <a:alpha val="43137"/>
                    </a:srgbClr>
                  </a:outerShdw>
                </a:effectLst>
              </a:rPr>
              <a:t>1 Sam. 11:6</a:t>
            </a:r>
            <a:r>
              <a:rPr lang="en-US" dirty="0"/>
              <a:t>)</a:t>
            </a:r>
          </a:p>
          <a:p>
            <a:pPr marL="0" indent="0">
              <a:buNone/>
            </a:pPr>
            <a:r>
              <a:rPr lang="en-US" dirty="0"/>
              <a:t>Then Samuel took the horn of oil, and anointed him in the midst of his brethren: and </a:t>
            </a:r>
            <a:r>
              <a:rPr lang="en-US" b="1" dirty="0"/>
              <a:t>the Spirit of the LORD</a:t>
            </a:r>
            <a:r>
              <a:rPr lang="en-US" dirty="0"/>
              <a:t> came upon David from that day forward. So Samuel rose up, and went to Ramah. But </a:t>
            </a:r>
            <a:r>
              <a:rPr lang="en-US" b="1" dirty="0"/>
              <a:t>the Spirit of the LORD departed from Saul</a:t>
            </a:r>
            <a:r>
              <a:rPr lang="en-US" dirty="0"/>
              <a:t>, and an evil spirit from the LORD troubled him. (</a:t>
            </a:r>
            <a:r>
              <a:rPr lang="en-US" dirty="0">
                <a:solidFill>
                  <a:srgbClr val="FF0000"/>
                </a:solidFill>
                <a:effectLst>
                  <a:outerShdw blurRad="38100" dist="38100" dir="2700000" algn="tl">
                    <a:srgbClr val="000000">
                      <a:alpha val="43137"/>
                    </a:srgbClr>
                  </a:outerShdw>
                </a:effectLst>
              </a:rPr>
              <a:t>1 Sam. 16:13-14</a:t>
            </a:r>
            <a:r>
              <a:rPr lang="en-US" dirty="0"/>
              <a:t>)</a:t>
            </a:r>
          </a:p>
          <a:p>
            <a:pPr marL="0" indent="0">
              <a:buNone/>
            </a:pPr>
            <a:r>
              <a:rPr lang="en-US" dirty="0"/>
              <a:t>"</a:t>
            </a:r>
            <a:r>
              <a:rPr lang="en-US" b="1" dirty="0"/>
              <a:t>The Spirit of the LORD </a:t>
            </a:r>
            <a:r>
              <a:rPr lang="en-US" dirty="0"/>
              <a:t>spoke by me, And His word was on my tongue. (</a:t>
            </a:r>
            <a:r>
              <a:rPr lang="en-US" dirty="0">
                <a:solidFill>
                  <a:srgbClr val="FF0000"/>
                </a:solidFill>
                <a:effectLst>
                  <a:outerShdw blurRad="38100" dist="38100" dir="2700000" algn="tl">
                    <a:srgbClr val="000000">
                      <a:alpha val="43137"/>
                    </a:srgbClr>
                  </a:outerShdw>
                </a:effectLst>
              </a:rPr>
              <a:t>2 Sam. 23:2</a:t>
            </a:r>
            <a:r>
              <a:rPr lang="en-US" dirty="0"/>
              <a:t> </a:t>
            </a:r>
            <a:endParaRPr lang="en-US" sz="3600" dirty="0"/>
          </a:p>
        </p:txBody>
      </p:sp>
    </p:spTree>
    <p:extLst>
      <p:ext uri="{BB962C8B-B14F-4D97-AF65-F5344CB8AC3E}">
        <p14:creationId xmlns:p14="http://schemas.microsoft.com/office/powerpoint/2010/main" val="5098499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5400C-870B-43ED-B73C-649B7E0DF0CD}"/>
              </a:ext>
            </a:extLst>
          </p:cNvPr>
          <p:cNvSpPr>
            <a:spLocks noGrp="1"/>
          </p:cNvSpPr>
          <p:nvPr>
            <p:ph type="title"/>
          </p:nvPr>
        </p:nvSpPr>
        <p:spPr>
          <a:xfrm>
            <a:off x="148856" y="134225"/>
            <a:ext cx="11876567" cy="1193505"/>
          </a:xfrm>
          <a:ln w="76200">
            <a:solidFill>
              <a:srgbClr val="0000FF"/>
            </a:solidFill>
          </a:ln>
        </p:spPr>
        <p:txBody>
          <a:bodyPr>
            <a:normAutofit/>
          </a:bodyPr>
          <a:lstStyle/>
          <a:p>
            <a:r>
              <a:rPr lang="en-US" sz="4000" b="1" dirty="0">
                <a:solidFill>
                  <a:srgbClr val="0000FF"/>
                </a:solidFill>
                <a:effectLst>
                  <a:outerShdw blurRad="38100" dist="38100" dir="2700000" algn="tl">
                    <a:srgbClr val="000000">
                      <a:alpha val="43137"/>
                    </a:srgbClr>
                  </a:outerShdw>
                </a:effectLst>
              </a:rPr>
              <a:t>Theology Basics</a:t>
            </a:r>
          </a:p>
        </p:txBody>
      </p:sp>
      <p:sp>
        <p:nvSpPr>
          <p:cNvPr id="3" name="Content Placeholder 2">
            <a:extLst>
              <a:ext uri="{FF2B5EF4-FFF2-40B4-BE49-F238E27FC236}">
                <a16:creationId xmlns:a16="http://schemas.microsoft.com/office/drawing/2014/main" id="{624C73B4-651F-432F-A501-2EB12D463857}"/>
              </a:ext>
            </a:extLst>
          </p:cNvPr>
          <p:cNvSpPr>
            <a:spLocks noGrp="1"/>
          </p:cNvSpPr>
          <p:nvPr>
            <p:ph sz="quarter" idx="13"/>
          </p:nvPr>
        </p:nvSpPr>
        <p:spPr>
          <a:xfrm>
            <a:off x="67113" y="1728132"/>
            <a:ext cx="12046590" cy="4832059"/>
          </a:xfrm>
        </p:spPr>
        <p:txBody>
          <a:bodyPr>
            <a:normAutofit fontScale="92500" lnSpcReduction="20000"/>
          </a:bodyPr>
          <a:lstStyle/>
          <a:p>
            <a:pPr marL="742950" indent="-742950">
              <a:lnSpc>
                <a:spcPct val="100000"/>
              </a:lnSpc>
              <a:buFont typeface="+mj-lt"/>
              <a:buAutoNum type="arabicPeriod"/>
            </a:pPr>
            <a:r>
              <a:rPr lang="en-US" sz="3600" b="1" dirty="0"/>
              <a:t>T</a:t>
            </a:r>
            <a:r>
              <a:rPr lang="en-US" sz="3600" b="1" cap="none" dirty="0"/>
              <a:t>he term “</a:t>
            </a:r>
            <a:r>
              <a:rPr lang="en-US" sz="3600" b="1" cap="none" dirty="0">
                <a:solidFill>
                  <a:srgbClr val="0000FF"/>
                </a:solidFill>
                <a:effectLst>
                  <a:outerShdw blurRad="38100" dist="38100" dir="2700000" algn="tl">
                    <a:srgbClr val="000000">
                      <a:alpha val="43137"/>
                    </a:srgbClr>
                  </a:outerShdw>
                </a:effectLst>
              </a:rPr>
              <a:t>Theology</a:t>
            </a:r>
            <a:r>
              <a:rPr lang="en-US" sz="3600" b="1" cap="none" dirty="0"/>
              <a:t>” is formed from the word for God, </a:t>
            </a:r>
            <a:r>
              <a:rPr lang="en-US" sz="3600" b="1" i="1" cap="none" dirty="0" err="1">
                <a:solidFill>
                  <a:srgbClr val="0000FF"/>
                </a:solidFill>
                <a:effectLst>
                  <a:outerShdw blurRad="38100" dist="38100" dir="2700000" algn="tl">
                    <a:srgbClr val="000000">
                      <a:alpha val="43137"/>
                    </a:srgbClr>
                  </a:outerShdw>
                </a:effectLst>
              </a:rPr>
              <a:t>theos</a:t>
            </a:r>
            <a:r>
              <a:rPr lang="en-US" sz="3600" b="1" cap="none" dirty="0"/>
              <a:t>, and the term for word/reason, </a:t>
            </a:r>
            <a:r>
              <a:rPr lang="en-US" sz="3600" b="1" i="1" cap="none" dirty="0">
                <a:solidFill>
                  <a:srgbClr val="0000FF"/>
                </a:solidFill>
                <a:effectLst>
                  <a:outerShdw blurRad="38100" dist="38100" dir="2700000" algn="tl">
                    <a:srgbClr val="000000">
                      <a:alpha val="43137"/>
                    </a:srgbClr>
                  </a:outerShdw>
                </a:effectLst>
              </a:rPr>
              <a:t>logos</a:t>
            </a:r>
            <a:r>
              <a:rPr lang="en-US" sz="3600" b="1" cap="none" dirty="0"/>
              <a:t>. </a:t>
            </a:r>
          </a:p>
          <a:p>
            <a:pPr marL="742950" indent="-742950">
              <a:lnSpc>
                <a:spcPct val="100000"/>
              </a:lnSpc>
              <a:buFont typeface="+mj-lt"/>
              <a:buAutoNum type="arabicPeriod"/>
            </a:pPr>
            <a:r>
              <a:rPr lang="en-US" sz="3600" b="1" cap="none" dirty="0"/>
              <a:t>Dr. Fisher Humphries captured the essence of theology in his book </a:t>
            </a:r>
            <a:r>
              <a:rPr lang="en-US" sz="3600" b="1" i="1" u="sng" cap="none" dirty="0">
                <a:solidFill>
                  <a:srgbClr val="0000FF"/>
                </a:solidFill>
              </a:rPr>
              <a:t>Thinking About God</a:t>
            </a:r>
            <a:r>
              <a:rPr lang="en-US" sz="3600" b="1" cap="none" dirty="0"/>
              <a:t>. What do 1 &amp; 2 Samuel tell us about God, about man, about sin, etc.?</a:t>
            </a:r>
          </a:p>
          <a:p>
            <a:pPr marL="742950" indent="-742950">
              <a:lnSpc>
                <a:spcPct val="100000"/>
              </a:lnSpc>
              <a:buFont typeface="+mj-lt"/>
              <a:buAutoNum type="arabicPeriod"/>
            </a:pPr>
            <a:r>
              <a:rPr lang="en-US" sz="3600" b="1" cap="none" dirty="0"/>
              <a:t>The study of theology takes several forms:</a:t>
            </a:r>
          </a:p>
          <a:p>
            <a:pPr marL="1200150" lvl="1" indent="-742950">
              <a:lnSpc>
                <a:spcPct val="100000"/>
              </a:lnSpc>
              <a:buFont typeface="+mj-lt"/>
              <a:buAutoNum type="arabicPeriod"/>
            </a:pPr>
            <a:r>
              <a:rPr lang="en-US" sz="3400" b="1" cap="none" dirty="0">
                <a:solidFill>
                  <a:schemeClr val="bg1"/>
                </a:solidFill>
                <a:effectLst>
                  <a:outerShdw blurRad="38100" dist="38100" dir="2700000" algn="tl">
                    <a:srgbClr val="000000">
                      <a:alpha val="43137"/>
                    </a:srgbClr>
                  </a:outerShdw>
                </a:effectLst>
                <a:highlight>
                  <a:srgbClr val="0000FF"/>
                </a:highlight>
              </a:rPr>
              <a:t>Biblical</a:t>
            </a:r>
            <a:r>
              <a:rPr lang="en-US" sz="3400" b="1" cap="none" dirty="0">
                <a:solidFill>
                  <a:srgbClr val="0000FF"/>
                </a:solidFill>
                <a:effectLst>
                  <a:outerShdw blurRad="38100" dist="38100" dir="2700000" algn="tl">
                    <a:srgbClr val="000000">
                      <a:alpha val="43137"/>
                    </a:srgbClr>
                  </a:outerShdw>
                </a:effectLst>
              </a:rPr>
              <a:t> -studying what the Bible says and means (</a:t>
            </a:r>
            <a:r>
              <a:rPr lang="en-US" sz="3400" b="1" cap="none" dirty="0">
                <a:solidFill>
                  <a:schemeClr val="bg1"/>
                </a:solidFill>
                <a:effectLst>
                  <a:outerShdw blurRad="38100" dist="38100" dir="2700000" algn="tl">
                    <a:srgbClr val="000000">
                      <a:alpha val="43137"/>
                    </a:srgbClr>
                  </a:outerShdw>
                </a:effectLst>
                <a:highlight>
                  <a:srgbClr val="0000FF"/>
                </a:highlight>
              </a:rPr>
              <a:t>synchronic</a:t>
            </a:r>
            <a:r>
              <a:rPr lang="en-US" sz="3400" b="1" cap="none" dirty="0">
                <a:solidFill>
                  <a:srgbClr val="0000FF"/>
                </a:solidFill>
                <a:effectLst>
                  <a:outerShdw blurRad="38100" dist="38100" dir="2700000" algn="tl">
                    <a:srgbClr val="000000">
                      <a:alpha val="43137"/>
                    </a:srgbClr>
                  </a:outerShdw>
                </a:effectLst>
              </a:rPr>
              <a:t>)</a:t>
            </a:r>
          </a:p>
          <a:p>
            <a:pPr marL="1200150" lvl="1" indent="-742950">
              <a:lnSpc>
                <a:spcPct val="100000"/>
              </a:lnSpc>
              <a:buFont typeface="+mj-lt"/>
              <a:buAutoNum type="arabicPeriod"/>
            </a:pPr>
            <a:r>
              <a:rPr lang="en-US" sz="3400" b="1" cap="none" dirty="0">
                <a:solidFill>
                  <a:schemeClr val="bg1"/>
                </a:solidFill>
                <a:effectLst>
                  <a:outerShdw blurRad="38100" dist="38100" dir="2700000" algn="tl">
                    <a:srgbClr val="000000">
                      <a:alpha val="43137"/>
                    </a:srgbClr>
                  </a:outerShdw>
                </a:effectLst>
                <a:highlight>
                  <a:srgbClr val="0000FF"/>
                </a:highlight>
              </a:rPr>
              <a:t>Historical</a:t>
            </a:r>
            <a:r>
              <a:rPr lang="en-US" sz="3400" b="1" cap="none" dirty="0">
                <a:solidFill>
                  <a:srgbClr val="0000FF"/>
                </a:solidFill>
                <a:effectLst>
                  <a:outerShdw blurRad="38100" dist="38100" dir="2700000" algn="tl">
                    <a:srgbClr val="000000">
                      <a:alpha val="43137"/>
                    </a:srgbClr>
                  </a:outerShdw>
                </a:effectLst>
              </a:rPr>
              <a:t> -tracing the understanding of theology through time</a:t>
            </a:r>
          </a:p>
          <a:p>
            <a:pPr marL="1200150" lvl="1" indent="-742950">
              <a:lnSpc>
                <a:spcPct val="100000"/>
              </a:lnSpc>
              <a:buFont typeface="+mj-lt"/>
              <a:buAutoNum type="arabicPeriod"/>
            </a:pPr>
            <a:r>
              <a:rPr lang="en-US" sz="3400" b="1" cap="none" dirty="0">
                <a:solidFill>
                  <a:schemeClr val="bg1"/>
                </a:solidFill>
                <a:effectLst>
                  <a:outerShdw blurRad="38100" dist="38100" dir="2700000" algn="tl">
                    <a:srgbClr val="000000">
                      <a:alpha val="43137"/>
                    </a:srgbClr>
                  </a:outerShdw>
                </a:effectLst>
                <a:highlight>
                  <a:srgbClr val="0000FF"/>
                </a:highlight>
              </a:rPr>
              <a:t>Systematic</a:t>
            </a:r>
            <a:r>
              <a:rPr lang="en-US" sz="3400" b="1" cap="none" dirty="0">
                <a:solidFill>
                  <a:srgbClr val="0000FF"/>
                </a:solidFill>
                <a:effectLst>
                  <a:outerShdw blurRad="38100" dist="38100" dir="2700000" algn="tl">
                    <a:srgbClr val="000000">
                      <a:alpha val="43137"/>
                    </a:srgbClr>
                  </a:outerShdw>
                </a:effectLst>
              </a:rPr>
              <a:t> -categorizing theology by themes (God, Man, 	Salvation, Sin, Creation, etc. (#2 &amp; #3 are </a:t>
            </a:r>
            <a:r>
              <a:rPr lang="en-US" sz="3400" b="1" cap="none" dirty="0">
                <a:solidFill>
                  <a:schemeClr val="bg1"/>
                </a:solidFill>
                <a:effectLst>
                  <a:outerShdw blurRad="38100" dist="38100" dir="2700000" algn="tl">
                    <a:srgbClr val="000000">
                      <a:alpha val="43137"/>
                    </a:srgbClr>
                  </a:outerShdw>
                </a:effectLst>
                <a:highlight>
                  <a:srgbClr val="0000FF"/>
                </a:highlight>
              </a:rPr>
              <a:t>diachronic</a:t>
            </a:r>
            <a:r>
              <a:rPr lang="en-US" sz="3400" b="1" cap="none" dirty="0">
                <a:solidFill>
                  <a:srgbClr val="0000FF"/>
                </a:solidFill>
                <a:effectLst>
                  <a:outerShdw blurRad="38100" dist="38100" dir="2700000" algn="tl">
                    <a:srgbClr val="000000">
                      <a:alpha val="43137"/>
                    </a:srgbClr>
                  </a:outerShdw>
                </a:effectLst>
              </a:rPr>
              <a:t>)</a:t>
            </a:r>
            <a:endParaRPr lang="en-US" sz="3400" b="1" dirty="0">
              <a:solidFill>
                <a:srgbClr val="0000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994184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Curved Right 3">
            <a:extLst>
              <a:ext uri="{FF2B5EF4-FFF2-40B4-BE49-F238E27FC236}">
                <a16:creationId xmlns:a16="http://schemas.microsoft.com/office/drawing/2014/main" id="{FE953310-D220-44B3-8A48-1AA7E0ED2E43}"/>
              </a:ext>
            </a:extLst>
          </p:cNvPr>
          <p:cNvSpPr/>
          <p:nvPr/>
        </p:nvSpPr>
        <p:spPr>
          <a:xfrm>
            <a:off x="122550" y="2004970"/>
            <a:ext cx="791223" cy="2525086"/>
          </a:xfrm>
          <a:prstGeom prst="curvedRightArrow">
            <a:avLst>
              <a:gd name="adj1" fmla="val 25000"/>
              <a:gd name="adj2" fmla="val 69237"/>
              <a:gd name="adj3" fmla="val 25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ontent Placeholder 2">
            <a:extLst>
              <a:ext uri="{FF2B5EF4-FFF2-40B4-BE49-F238E27FC236}">
                <a16:creationId xmlns:a16="http://schemas.microsoft.com/office/drawing/2014/main" id="{F3CDDC22-BD25-493A-8148-9B150DC045F9}"/>
              </a:ext>
            </a:extLst>
          </p:cNvPr>
          <p:cNvSpPr txBox="1">
            <a:spLocks/>
          </p:cNvSpPr>
          <p:nvPr/>
        </p:nvSpPr>
        <p:spPr>
          <a:xfrm>
            <a:off x="22859" y="1327730"/>
            <a:ext cx="12046590" cy="539604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nSpc>
                <a:spcPct val="100000"/>
              </a:lnSpc>
              <a:buFont typeface="Arial" panose="020B0604020202020204" pitchFamily="34" charset="0"/>
              <a:buNone/>
            </a:pPr>
            <a:r>
              <a:rPr lang="en-US" sz="3600" b="1" cap="none" dirty="0"/>
              <a:t>The Nature of the Three Theological Forms</a:t>
            </a:r>
          </a:p>
          <a:p>
            <a:pPr marL="1200150" lvl="1" indent="-742950">
              <a:lnSpc>
                <a:spcPct val="100000"/>
              </a:lnSpc>
              <a:buFont typeface="+mj-lt"/>
              <a:buAutoNum type="arabicPeriod"/>
            </a:pPr>
            <a:r>
              <a:rPr lang="en-US" sz="3400" b="1" cap="none" dirty="0">
                <a:solidFill>
                  <a:schemeClr val="bg1"/>
                </a:solidFill>
                <a:effectLst>
                  <a:outerShdw blurRad="38100" dist="38100" dir="2700000" algn="tl">
                    <a:srgbClr val="000000">
                      <a:alpha val="43137"/>
                    </a:srgbClr>
                  </a:outerShdw>
                </a:effectLst>
                <a:highlight>
                  <a:srgbClr val="0000FF"/>
                </a:highlight>
              </a:rPr>
              <a:t>Biblical Theology</a:t>
            </a:r>
            <a:r>
              <a:rPr lang="en-US" sz="3400" b="1" cap="none" dirty="0">
                <a:solidFill>
                  <a:srgbClr val="0000FF"/>
                </a:solidFill>
                <a:effectLst>
                  <a:outerShdw blurRad="38100" dist="38100" dir="2700000" algn="tl">
                    <a:srgbClr val="000000">
                      <a:alpha val="43137"/>
                    </a:srgbClr>
                  </a:outerShdw>
                </a:effectLst>
              </a:rPr>
              <a:t> -studying what the Bible says and means </a:t>
            </a:r>
          </a:p>
          <a:p>
            <a:pPr marL="1657350" lvl="2" indent="-742950">
              <a:lnSpc>
                <a:spcPct val="100000"/>
              </a:lnSpc>
              <a:buFont typeface="+mj-lt"/>
              <a:buAutoNum type="alphaLcParenR"/>
            </a:pPr>
            <a:r>
              <a:rPr lang="en-US" sz="3000" b="1" cap="none" dirty="0">
                <a:solidFill>
                  <a:srgbClr val="0000FF"/>
                </a:solidFill>
                <a:effectLst>
                  <a:outerShdw blurRad="38100" dist="38100" dir="2700000" algn="tl">
                    <a:srgbClr val="000000">
                      <a:alpha val="43137"/>
                    </a:srgbClr>
                  </a:outerShdw>
                </a:effectLst>
              </a:rPr>
              <a:t>“The Bible says what it means and means what it says!”</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rPr>
              <a:t>“The Bible says what it says and means what it means. You can read what it says, but you must study to understand what it means!” Dr. George W. Harrison</a:t>
            </a:r>
          </a:p>
          <a:p>
            <a:pPr marL="1657350" lvl="2" indent="-742950">
              <a:lnSpc>
                <a:spcPct val="100000"/>
              </a:lnSpc>
              <a:buFont typeface="+mj-lt"/>
              <a:buAutoNum type="alphaLcParenR"/>
            </a:pPr>
            <a:r>
              <a:rPr lang="en-US" sz="3200" b="1" cap="none" dirty="0">
                <a:solidFill>
                  <a:schemeClr val="bg1"/>
                </a:solidFill>
                <a:effectLst>
                  <a:outerShdw blurRad="38100" dist="38100" dir="2700000" algn="tl">
                    <a:srgbClr val="000000">
                      <a:alpha val="43137"/>
                    </a:srgbClr>
                  </a:outerShdw>
                </a:effectLst>
                <a:highlight>
                  <a:srgbClr val="0000FF"/>
                </a:highlight>
              </a:rPr>
              <a:t>Synchronic</a:t>
            </a:r>
            <a:r>
              <a:rPr lang="en-US" sz="3200" b="1" cap="none" dirty="0">
                <a:solidFill>
                  <a:srgbClr val="0000FF"/>
                </a:solidFill>
                <a:effectLst>
                  <a:outerShdw blurRad="38100" dist="38100" dir="2700000" algn="tl">
                    <a:srgbClr val="000000">
                      <a:alpha val="43137"/>
                    </a:srgbClr>
                  </a:outerShdw>
                </a:effectLst>
              </a:rPr>
              <a:t> -literally “with time;” the interpreter seeks to align the language and meaning </a:t>
            </a:r>
            <a:r>
              <a:rPr lang="en-US" sz="3200" b="1" i="1" cap="none" dirty="0">
                <a:solidFill>
                  <a:srgbClr val="0000FF"/>
                </a:solidFill>
                <a:effectLst>
                  <a:outerShdw blurRad="38100" dist="38100" dir="2700000" algn="tl">
                    <a:srgbClr val="000000">
                      <a:alpha val="43137"/>
                    </a:srgbClr>
                  </a:outerShdw>
                </a:effectLst>
              </a:rPr>
              <a:t>with the time</a:t>
            </a:r>
            <a:r>
              <a:rPr lang="en-US" sz="3200" b="1" cap="none" dirty="0">
                <a:solidFill>
                  <a:srgbClr val="0000FF"/>
                </a:solidFill>
                <a:effectLst>
                  <a:outerShdw blurRad="38100" dist="38100" dir="2700000" algn="tl">
                    <a:srgbClr val="000000">
                      <a:alpha val="43137"/>
                    </a:srgbClr>
                  </a:outerShdw>
                </a:effectLst>
              </a:rPr>
              <a:t> it was first presented.   1 &amp; 2 Samuel covers the period around </a:t>
            </a:r>
            <a:r>
              <a:rPr lang="en-US" sz="3200" b="1" cap="none" dirty="0">
                <a:solidFill>
                  <a:srgbClr val="C00000"/>
                </a:solidFill>
                <a:effectLst>
                  <a:outerShdw blurRad="38100" dist="38100" dir="2700000" algn="tl">
                    <a:srgbClr val="000000">
                      <a:alpha val="43137"/>
                    </a:srgbClr>
                  </a:outerShdw>
                </a:effectLst>
              </a:rPr>
              <a:t>1100-970 BC</a:t>
            </a:r>
            <a:r>
              <a:rPr lang="en-US" sz="3200" b="1" cap="none" dirty="0">
                <a:solidFill>
                  <a:srgbClr val="0000FF"/>
                </a:solidFill>
                <a:effectLst>
                  <a:outerShdw blurRad="38100" dist="38100" dir="2700000" algn="tl">
                    <a:srgbClr val="000000">
                      <a:alpha val="43137"/>
                    </a:srgbClr>
                  </a:outerShdw>
                </a:effectLst>
              </a:rPr>
              <a:t>. The material was compiled and completed around </a:t>
            </a:r>
            <a:r>
              <a:rPr lang="en-US" sz="3200" b="1" cap="none" dirty="0">
                <a:solidFill>
                  <a:srgbClr val="C00000"/>
                </a:solidFill>
                <a:effectLst>
                  <a:outerShdw blurRad="38100" dist="38100" dir="2700000" algn="tl">
                    <a:srgbClr val="000000">
                      <a:alpha val="43137"/>
                    </a:srgbClr>
                  </a:outerShdw>
                </a:effectLst>
              </a:rPr>
              <a:t>560 BC</a:t>
            </a:r>
            <a:r>
              <a:rPr lang="en-US" sz="3200" b="1" cap="none" dirty="0">
                <a:solidFill>
                  <a:srgbClr val="0000FF"/>
                </a:solidFill>
                <a:effectLst>
                  <a:outerShdw blurRad="38100" dist="38100" dir="2700000" algn="tl">
                    <a:srgbClr val="000000">
                      <a:alpha val="43137"/>
                    </a:srgbClr>
                  </a:outerShdw>
                </a:effectLst>
              </a:rPr>
              <a:t> or later. Biblical backgrounds, idiomatic language, manners &amp; customs, etc. are important aspects of Bible background studies.</a:t>
            </a:r>
          </a:p>
          <a:p>
            <a:pPr marL="1200150" lvl="1" indent="-742950">
              <a:lnSpc>
                <a:spcPct val="100000"/>
              </a:lnSpc>
              <a:buFont typeface="+mj-lt"/>
              <a:buAutoNum type="arabicPeriod"/>
            </a:pPr>
            <a:endParaRPr lang="en-US" sz="3400" b="1" cap="none" dirty="0">
              <a:solidFill>
                <a:srgbClr val="0000FF"/>
              </a:solidFill>
              <a:effectLst>
                <a:outerShdw blurRad="38100" dist="38100" dir="2700000" algn="tl">
                  <a:srgbClr val="000000">
                    <a:alpha val="43137"/>
                  </a:srgbClr>
                </a:outerShdw>
              </a:effectLst>
            </a:endParaRPr>
          </a:p>
        </p:txBody>
      </p:sp>
      <p:sp>
        <p:nvSpPr>
          <p:cNvPr id="2" name="Title 1">
            <a:extLst>
              <a:ext uri="{FF2B5EF4-FFF2-40B4-BE49-F238E27FC236}">
                <a16:creationId xmlns:a16="http://schemas.microsoft.com/office/drawing/2014/main" id="{65A5400C-870B-43ED-B73C-649B7E0DF0CD}"/>
              </a:ext>
            </a:extLst>
          </p:cNvPr>
          <p:cNvSpPr>
            <a:spLocks noGrp="1"/>
          </p:cNvSpPr>
          <p:nvPr>
            <p:ph type="title"/>
          </p:nvPr>
        </p:nvSpPr>
        <p:spPr>
          <a:xfrm>
            <a:off x="913774" y="134225"/>
            <a:ext cx="10364451" cy="1193505"/>
          </a:xfrm>
          <a:ln w="762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1. Biblical Theology</a:t>
            </a:r>
          </a:p>
        </p:txBody>
      </p:sp>
    </p:spTree>
    <p:extLst>
      <p:ext uri="{BB962C8B-B14F-4D97-AF65-F5344CB8AC3E}">
        <p14:creationId xmlns:p14="http://schemas.microsoft.com/office/powerpoint/2010/main" val="249238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9E57-FA7D-430E-A07A-B413C4A2DD15}"/>
              </a:ext>
            </a:extLst>
          </p:cNvPr>
          <p:cNvSpPr>
            <a:spLocks noGrp="1"/>
          </p:cNvSpPr>
          <p:nvPr>
            <p:ph type="title"/>
          </p:nvPr>
        </p:nvSpPr>
        <p:spPr>
          <a:xfrm>
            <a:off x="913149" y="607775"/>
            <a:ext cx="10364451" cy="918052"/>
          </a:xfrm>
        </p:spPr>
        <p:txBody>
          <a:bodyPr/>
          <a:lstStyle/>
          <a:p>
            <a:r>
              <a:rPr lang="en-US" b="1" dirty="0">
                <a:solidFill>
                  <a:srgbClr val="C00000"/>
                </a:solidFill>
                <a:effectLst>
                  <a:outerShdw blurRad="38100" dist="38100" dir="2700000" algn="tl">
                    <a:srgbClr val="000000">
                      <a:alpha val="43137"/>
                    </a:srgbClr>
                  </a:outerShdw>
                </a:effectLst>
              </a:rPr>
              <a:t>My personal mantra</a:t>
            </a:r>
          </a:p>
        </p:txBody>
      </p:sp>
      <p:sp>
        <p:nvSpPr>
          <p:cNvPr id="3" name="Content Placeholder 2">
            <a:extLst>
              <a:ext uri="{FF2B5EF4-FFF2-40B4-BE49-F238E27FC236}">
                <a16:creationId xmlns:a16="http://schemas.microsoft.com/office/drawing/2014/main" id="{482D885E-831B-4753-92B2-BB8C863AAC2A}"/>
              </a:ext>
            </a:extLst>
          </p:cNvPr>
          <p:cNvSpPr>
            <a:spLocks noGrp="1"/>
          </p:cNvSpPr>
          <p:nvPr>
            <p:ph sz="quarter" idx="13"/>
          </p:nvPr>
        </p:nvSpPr>
        <p:spPr>
          <a:xfrm>
            <a:off x="913774" y="1593130"/>
            <a:ext cx="10363826" cy="4581427"/>
          </a:xfrm>
        </p:spPr>
        <p:txBody>
          <a:bodyPr anchor="ctr">
            <a:normAutofit/>
          </a:bodyPr>
          <a:lstStyle/>
          <a:p>
            <a:pPr marL="0" indent="0">
              <a:buNone/>
            </a:pPr>
            <a:r>
              <a:rPr lang="en-US" sz="3600" b="1" dirty="0">
                <a:solidFill>
                  <a:srgbClr val="0000FF"/>
                </a:solidFill>
                <a:effectLst>
                  <a:outerShdw blurRad="38100" dist="38100" dir="2700000" algn="tl">
                    <a:srgbClr val="000000">
                      <a:alpha val="43137"/>
                    </a:srgbClr>
                  </a:outerShdw>
                </a:effectLst>
                <a:highlight>
                  <a:srgbClr val="C0C0C0"/>
                </a:highlight>
              </a:rPr>
              <a:t>LATIN</a:t>
            </a:r>
            <a:r>
              <a:rPr lang="en-US" sz="3600" dirty="0"/>
              <a:t>: </a:t>
            </a:r>
            <a:r>
              <a:rPr lang="en-US" sz="3600" b="1" i="1" dirty="0">
                <a:solidFill>
                  <a:srgbClr val="0000FF"/>
                </a:solidFill>
                <a:effectLst>
                  <a:outerShdw blurRad="38100" dist="38100" dir="2700000" algn="tl">
                    <a:srgbClr val="000000">
                      <a:alpha val="43137"/>
                    </a:srgbClr>
                  </a:outerShdw>
                </a:effectLst>
              </a:rPr>
              <a:t>NON EST BIBLICUM, NON EST THEOLOGICUM!</a:t>
            </a:r>
          </a:p>
          <a:p>
            <a:pPr marL="0" indent="0">
              <a:buNone/>
            </a:pPr>
            <a:r>
              <a:rPr lang="en-US" sz="3600" b="1" dirty="0">
                <a:solidFill>
                  <a:srgbClr val="0000FF"/>
                </a:solidFill>
                <a:effectLst>
                  <a:outerShdw blurRad="38100" dist="38100" dir="2700000" algn="tl">
                    <a:srgbClr val="000000">
                      <a:alpha val="43137"/>
                    </a:srgbClr>
                  </a:outerShdw>
                </a:effectLst>
                <a:highlight>
                  <a:srgbClr val="C0C0C0"/>
                </a:highlight>
              </a:rPr>
              <a:t>ENGLISH</a:t>
            </a:r>
            <a:r>
              <a:rPr lang="en-US" sz="3600" dirty="0"/>
              <a:t>: WHICH BEING INTERPRETED MEANS:</a:t>
            </a:r>
          </a:p>
          <a:p>
            <a:pPr marL="457200" lvl="1" indent="0">
              <a:buNone/>
            </a:pPr>
            <a:r>
              <a:rPr lang="en-US" sz="3600" b="1" i="1" dirty="0">
                <a:solidFill>
                  <a:srgbClr val="0000FF"/>
                </a:solidFill>
                <a:effectLst>
                  <a:outerShdw blurRad="38100" dist="38100" dir="2700000" algn="tl">
                    <a:srgbClr val="000000">
                      <a:alpha val="43137"/>
                    </a:srgbClr>
                  </a:outerShdw>
                </a:effectLst>
              </a:rPr>
              <a:t>		If it is not biblical, it is not theology!</a:t>
            </a:r>
          </a:p>
        </p:txBody>
      </p:sp>
    </p:spTree>
    <p:extLst>
      <p:ext uri="{BB962C8B-B14F-4D97-AF65-F5344CB8AC3E}">
        <p14:creationId xmlns:p14="http://schemas.microsoft.com/office/powerpoint/2010/main" val="55582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5400C-870B-43ED-B73C-649B7E0DF0CD}"/>
              </a:ext>
            </a:extLst>
          </p:cNvPr>
          <p:cNvSpPr>
            <a:spLocks noGrp="1"/>
          </p:cNvSpPr>
          <p:nvPr>
            <p:ph type="title"/>
          </p:nvPr>
        </p:nvSpPr>
        <p:spPr>
          <a:xfrm>
            <a:off x="913774" y="134225"/>
            <a:ext cx="10364451" cy="1193505"/>
          </a:xfrm>
          <a:ln w="762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2. Historical Theology</a:t>
            </a:r>
          </a:p>
        </p:txBody>
      </p:sp>
      <p:sp>
        <p:nvSpPr>
          <p:cNvPr id="3" name="Content Placeholder 2">
            <a:extLst>
              <a:ext uri="{FF2B5EF4-FFF2-40B4-BE49-F238E27FC236}">
                <a16:creationId xmlns:a16="http://schemas.microsoft.com/office/drawing/2014/main" id="{624C73B4-651F-432F-A501-2EB12D463857}"/>
              </a:ext>
            </a:extLst>
          </p:cNvPr>
          <p:cNvSpPr>
            <a:spLocks noGrp="1"/>
          </p:cNvSpPr>
          <p:nvPr>
            <p:ph sz="quarter" idx="13"/>
          </p:nvPr>
        </p:nvSpPr>
        <p:spPr>
          <a:xfrm>
            <a:off x="67113" y="1517716"/>
            <a:ext cx="12046590" cy="5042476"/>
          </a:xfrm>
        </p:spPr>
        <p:txBody>
          <a:bodyPr>
            <a:normAutofit fontScale="92500"/>
          </a:bodyPr>
          <a:lstStyle/>
          <a:p>
            <a:pPr marL="0" indent="0">
              <a:lnSpc>
                <a:spcPct val="100000"/>
              </a:lnSpc>
              <a:buNone/>
            </a:pPr>
            <a:r>
              <a:rPr lang="en-US" sz="3600" b="1" cap="none" dirty="0"/>
              <a:t>The Nature of the Three Theological Forms</a:t>
            </a:r>
          </a:p>
          <a:p>
            <a:pPr marL="1200150" lvl="1" indent="-742950">
              <a:lnSpc>
                <a:spcPct val="100000"/>
              </a:lnSpc>
              <a:buFont typeface="+mj-lt"/>
              <a:buAutoNum type="arabicPeriod" startAt="2"/>
            </a:pPr>
            <a:r>
              <a:rPr lang="en-US" sz="3400" b="1" cap="none" dirty="0">
                <a:solidFill>
                  <a:srgbClr val="0000FF"/>
                </a:solidFill>
                <a:effectLst>
                  <a:outerShdw blurRad="38100" dist="38100" dir="2700000" algn="tl">
                    <a:srgbClr val="000000">
                      <a:alpha val="43137"/>
                    </a:srgbClr>
                  </a:outerShdw>
                </a:effectLst>
                <a:highlight>
                  <a:srgbClr val="0000FF"/>
                </a:highlight>
              </a:rPr>
              <a:t>.</a:t>
            </a:r>
            <a:r>
              <a:rPr lang="en-US" sz="3400" b="1" cap="none" dirty="0">
                <a:solidFill>
                  <a:schemeClr val="bg1"/>
                </a:solidFill>
                <a:effectLst>
                  <a:outerShdw blurRad="38100" dist="38100" dir="2700000" algn="tl">
                    <a:srgbClr val="000000">
                      <a:alpha val="43137"/>
                    </a:srgbClr>
                  </a:outerShdw>
                </a:effectLst>
                <a:highlight>
                  <a:srgbClr val="0000FF"/>
                </a:highlight>
              </a:rPr>
              <a:t>Historical Theology</a:t>
            </a:r>
            <a:r>
              <a:rPr lang="en-US" sz="3400" b="1" cap="none" dirty="0">
                <a:solidFill>
                  <a:srgbClr val="0000FF"/>
                </a:solidFill>
                <a:effectLst>
                  <a:outerShdw blurRad="38100" dist="38100" dir="2700000" algn="tl">
                    <a:srgbClr val="000000">
                      <a:alpha val="43137"/>
                    </a:srgbClr>
                  </a:outerShdw>
                </a:effectLst>
              </a:rPr>
              <a:t> -tracing the understanding of theology through time; “tradition” and “traditional” are key words </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highlight>
                  <a:srgbClr val="C0C0C0"/>
                </a:highlight>
              </a:rPr>
              <a:t>Diachronic</a:t>
            </a:r>
            <a:r>
              <a:rPr lang="en-US" sz="3200" b="1" cap="none" dirty="0">
                <a:solidFill>
                  <a:srgbClr val="0000FF"/>
                </a:solidFill>
                <a:effectLst>
                  <a:outerShdw blurRad="38100" dist="38100" dir="2700000" algn="tl">
                    <a:srgbClr val="000000">
                      <a:alpha val="43137"/>
                    </a:srgbClr>
                  </a:outerShdw>
                </a:effectLst>
              </a:rPr>
              <a:t>: literally “through time;” the interpreter seeks to understand how passing generations understood, interpreted, and applied biblical theology &amp; concepts</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rPr>
              <a:t>Seeking to understand theology as it was passed on through key historical periods; “men and movements” thinking comes into play: Conciliarism, Scholasticism, Reformation, Enlightenment, Science, Evolution, New Age, Atheism, Secularism</a:t>
            </a:r>
          </a:p>
        </p:txBody>
      </p:sp>
      <p:sp>
        <p:nvSpPr>
          <p:cNvPr id="4" name="Arrow: Curved Right 3">
            <a:extLst>
              <a:ext uri="{FF2B5EF4-FFF2-40B4-BE49-F238E27FC236}">
                <a16:creationId xmlns:a16="http://schemas.microsoft.com/office/drawing/2014/main" id="{AE3C3E51-D97C-48C7-8457-166C92262FB6}"/>
              </a:ext>
            </a:extLst>
          </p:cNvPr>
          <p:cNvSpPr/>
          <p:nvPr/>
        </p:nvSpPr>
        <p:spPr>
          <a:xfrm>
            <a:off x="199734" y="1887523"/>
            <a:ext cx="714040" cy="1541477"/>
          </a:xfrm>
          <a:prstGeom prst="curvedRightArrow">
            <a:avLst>
              <a:gd name="adj1" fmla="val 25000"/>
              <a:gd name="adj2" fmla="val 77238"/>
              <a:gd name="adj3" fmla="val 25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5581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BB4C7-D43C-4D6A-B23C-F47A029CBC47}"/>
              </a:ext>
            </a:extLst>
          </p:cNvPr>
          <p:cNvSpPr>
            <a:spLocks noGrp="1"/>
          </p:cNvSpPr>
          <p:nvPr>
            <p:ph type="title"/>
          </p:nvPr>
        </p:nvSpPr>
        <p:spPr>
          <a:xfrm>
            <a:off x="-95794" y="330926"/>
            <a:ext cx="12409714" cy="856138"/>
          </a:xfrm>
          <a:ln w="76200">
            <a:solidFill>
              <a:srgbClr val="A82000"/>
            </a:solidFill>
          </a:ln>
        </p:spPr>
        <p:txBody>
          <a:bodyPr/>
          <a:lstStyle/>
          <a:p>
            <a:pPr algn="ctr"/>
            <a:r>
              <a:rPr lang="en-US" b="1" dirty="0">
                <a:solidFill>
                  <a:srgbClr val="A82000"/>
                </a:solidFill>
                <a:effectLst>
                  <a:outerShdw blurRad="38100" dist="38100" dir="2700000" algn="tl">
                    <a:srgbClr val="000000">
                      <a:alpha val="43137"/>
                    </a:srgbClr>
                  </a:outerShdw>
                </a:effectLst>
              </a:rPr>
              <a:t>The Word of God (2x) and The Word of the Lord (9x)</a:t>
            </a:r>
          </a:p>
        </p:txBody>
      </p:sp>
      <p:sp>
        <p:nvSpPr>
          <p:cNvPr id="4" name="Content Placeholder 3">
            <a:extLst>
              <a:ext uri="{FF2B5EF4-FFF2-40B4-BE49-F238E27FC236}">
                <a16:creationId xmlns:a16="http://schemas.microsoft.com/office/drawing/2014/main" id="{61531B40-905B-4358-B8F7-63F44E3CC7EE}"/>
              </a:ext>
            </a:extLst>
          </p:cNvPr>
          <p:cNvSpPr>
            <a:spLocks noGrp="1"/>
          </p:cNvSpPr>
          <p:nvPr>
            <p:ph sz="half" idx="1"/>
          </p:nvPr>
        </p:nvSpPr>
        <p:spPr>
          <a:xfrm>
            <a:off x="237392" y="1343818"/>
            <a:ext cx="5782408" cy="5285582"/>
          </a:xfrm>
        </p:spPr>
        <p:txBody>
          <a:bodyPr>
            <a:normAutofit lnSpcReduction="10000"/>
          </a:bodyPr>
          <a:lstStyle/>
          <a:p>
            <a:pPr marL="0" indent="0">
              <a:buNone/>
            </a:pPr>
            <a:r>
              <a:rPr lang="en-US" dirty="0"/>
              <a:t>The “word of God” appears in              </a:t>
            </a:r>
            <a:r>
              <a:rPr lang="en-US" dirty="0">
                <a:solidFill>
                  <a:srgbClr val="A82000"/>
                </a:solidFill>
                <a:effectLst>
                  <a:outerShdw blurRad="38100" dist="38100" dir="2700000" algn="tl">
                    <a:srgbClr val="000000">
                      <a:alpha val="43137"/>
                    </a:srgbClr>
                  </a:outerShdw>
                </a:effectLst>
                <a:highlight>
                  <a:srgbClr val="FFFF00"/>
                </a:highlight>
              </a:rPr>
              <a:t>1 Samuel 9:27</a:t>
            </a:r>
            <a:r>
              <a:rPr lang="en-US" dirty="0">
                <a:solidFill>
                  <a:srgbClr val="A82000"/>
                </a:solidFill>
              </a:rPr>
              <a:t>,</a:t>
            </a:r>
            <a:r>
              <a:rPr lang="en-US" dirty="0"/>
              <a:t> </a:t>
            </a:r>
            <a:r>
              <a:rPr lang="en-US" dirty="0">
                <a:solidFill>
                  <a:srgbClr val="A82000"/>
                </a:solidFill>
                <a:effectLst>
                  <a:outerShdw blurRad="38100" dist="38100" dir="2700000" algn="tl">
                    <a:srgbClr val="000000">
                      <a:alpha val="43137"/>
                    </a:srgbClr>
                  </a:outerShdw>
                </a:effectLst>
              </a:rPr>
              <a:t>As they were going down to the edge of the city, Samuel said to Saul, "Say to the servant that he might go ahead of us and pass on, but you remain standing now, that I may proclaim </a:t>
            </a:r>
            <a:r>
              <a:rPr lang="en-US" u="sng" dirty="0">
                <a:solidFill>
                  <a:srgbClr val="A82000"/>
                </a:solidFill>
                <a:effectLst>
                  <a:outerShdw blurRad="38100" dist="38100" dir="2700000" algn="tl">
                    <a:srgbClr val="000000">
                      <a:alpha val="43137"/>
                    </a:srgbClr>
                  </a:outerShdw>
                </a:effectLst>
              </a:rPr>
              <a:t>the word of God</a:t>
            </a:r>
            <a:r>
              <a:rPr lang="en-US" dirty="0">
                <a:solidFill>
                  <a:srgbClr val="A82000"/>
                </a:solidFill>
                <a:effectLst>
                  <a:outerShdw blurRad="38100" dist="38100" dir="2700000" algn="tl">
                    <a:srgbClr val="000000">
                      <a:alpha val="43137"/>
                    </a:srgbClr>
                  </a:outerShdw>
                </a:effectLst>
              </a:rPr>
              <a:t> to you." </a:t>
            </a:r>
          </a:p>
          <a:p>
            <a:pPr marL="0" indent="0">
              <a:buNone/>
            </a:pPr>
            <a:r>
              <a:rPr lang="en-US" dirty="0">
                <a:solidFill>
                  <a:srgbClr val="A82000"/>
                </a:solidFill>
                <a:effectLst>
                  <a:outerShdw blurRad="38100" dist="38100" dir="2700000" algn="tl">
                    <a:srgbClr val="000000">
                      <a:alpha val="43137"/>
                    </a:srgbClr>
                  </a:outerShdw>
                </a:effectLst>
                <a:highlight>
                  <a:srgbClr val="FFFF00"/>
                </a:highlight>
              </a:rPr>
              <a:t>2 Samuel 16:23</a:t>
            </a:r>
            <a:r>
              <a:rPr lang="en-US" dirty="0">
                <a:solidFill>
                  <a:srgbClr val="A82000"/>
                </a:solidFill>
                <a:effectLst>
                  <a:outerShdw blurRad="38100" dist="38100" dir="2700000" algn="tl">
                    <a:srgbClr val="000000">
                      <a:alpha val="43137"/>
                    </a:srgbClr>
                  </a:outerShdw>
                </a:effectLst>
              </a:rPr>
              <a:t>, And the advice of Ahithophel, which he gave in those days, </a:t>
            </a:r>
            <a:r>
              <a:rPr lang="en-US" i="1" dirty="0">
                <a:solidFill>
                  <a:srgbClr val="A82000"/>
                </a:solidFill>
                <a:effectLst>
                  <a:outerShdw blurRad="38100" dist="38100" dir="2700000" algn="tl">
                    <a:srgbClr val="000000">
                      <a:alpha val="43137"/>
                    </a:srgbClr>
                  </a:outerShdw>
                </a:effectLst>
              </a:rPr>
              <a:t>was </a:t>
            </a:r>
            <a:r>
              <a:rPr lang="en-US" dirty="0">
                <a:solidFill>
                  <a:srgbClr val="A82000"/>
                </a:solidFill>
                <a:effectLst>
                  <a:outerShdw blurRad="38100" dist="38100" dir="2700000" algn="tl">
                    <a:srgbClr val="000000">
                      <a:alpha val="43137"/>
                    </a:srgbClr>
                  </a:outerShdw>
                </a:effectLst>
              </a:rPr>
              <a:t>as if one inquired of </a:t>
            </a:r>
            <a:r>
              <a:rPr lang="en-US" u="sng" dirty="0">
                <a:solidFill>
                  <a:srgbClr val="A82000"/>
                </a:solidFill>
                <a:effectLst>
                  <a:outerShdw blurRad="38100" dist="38100" dir="2700000" algn="tl">
                    <a:srgbClr val="000000">
                      <a:alpha val="43137"/>
                    </a:srgbClr>
                  </a:outerShdw>
                </a:effectLst>
              </a:rPr>
              <a:t>the word of God</a:t>
            </a:r>
            <a:r>
              <a:rPr lang="en-US" dirty="0">
                <a:solidFill>
                  <a:srgbClr val="A82000"/>
                </a:solidFill>
                <a:effectLst>
                  <a:outerShdw blurRad="38100" dist="38100" dir="2700000" algn="tl">
                    <a:srgbClr val="000000">
                      <a:alpha val="43137"/>
                    </a:srgbClr>
                  </a:outerShdw>
                </a:effectLst>
              </a:rPr>
              <a:t>; so was all the advice of Ahithophel </a:t>
            </a:r>
            <a:r>
              <a:rPr lang="en-US" i="1" dirty="0">
                <a:solidFill>
                  <a:srgbClr val="A82000"/>
                </a:solidFill>
                <a:effectLst>
                  <a:outerShdw blurRad="38100" dist="38100" dir="2700000" algn="tl">
                    <a:srgbClr val="000000">
                      <a:alpha val="43137"/>
                    </a:srgbClr>
                  </a:outerShdw>
                </a:effectLst>
              </a:rPr>
              <a:t>regarded </a:t>
            </a:r>
            <a:r>
              <a:rPr lang="en-US" dirty="0">
                <a:solidFill>
                  <a:srgbClr val="A82000"/>
                </a:solidFill>
                <a:effectLst>
                  <a:outerShdw blurRad="38100" dist="38100" dir="2700000" algn="tl">
                    <a:srgbClr val="000000">
                      <a:alpha val="43137"/>
                    </a:srgbClr>
                  </a:outerShdw>
                </a:effectLst>
              </a:rPr>
              <a:t>by both David and Absalom. </a:t>
            </a:r>
            <a:endParaRPr lang="en-US" dirty="0"/>
          </a:p>
        </p:txBody>
      </p:sp>
      <p:sp>
        <p:nvSpPr>
          <p:cNvPr id="5" name="Content Placeholder 4">
            <a:extLst>
              <a:ext uri="{FF2B5EF4-FFF2-40B4-BE49-F238E27FC236}">
                <a16:creationId xmlns:a16="http://schemas.microsoft.com/office/drawing/2014/main" id="{B60D8465-D3B9-4E2C-980D-02486CF5022C}"/>
              </a:ext>
            </a:extLst>
          </p:cNvPr>
          <p:cNvSpPr>
            <a:spLocks noGrp="1"/>
          </p:cNvSpPr>
          <p:nvPr>
            <p:ph sz="half" idx="2"/>
          </p:nvPr>
        </p:nvSpPr>
        <p:spPr>
          <a:xfrm>
            <a:off x="6172200" y="1343818"/>
            <a:ext cx="5782408" cy="5285582"/>
          </a:xfrm>
        </p:spPr>
        <p:txBody>
          <a:bodyPr>
            <a:normAutofit lnSpcReduction="10000"/>
          </a:bodyPr>
          <a:lstStyle/>
          <a:p>
            <a:pPr marL="0" indent="0">
              <a:buNone/>
            </a:pPr>
            <a:r>
              <a:rPr lang="en-US" dirty="0"/>
              <a:t>The “word of the Lord” appears 9x in 1 &amp; 2 </a:t>
            </a:r>
            <a:r>
              <a:rPr lang="en-US" dirty="0" err="1"/>
              <a:t>Samuel.</a:t>
            </a:r>
            <a:r>
              <a:rPr lang="en-US" baseline="30000" dirty="0" err="1">
                <a:solidFill>
                  <a:srgbClr val="C00000"/>
                </a:solidFill>
                <a:effectLst>
                  <a:outerShdw blurRad="38100" dist="38100" dir="2700000" algn="tl">
                    <a:srgbClr val="000000">
                      <a:alpha val="43137"/>
                    </a:srgbClr>
                  </a:outerShdw>
                </a:effectLst>
              </a:rPr>
              <a:t>N</a:t>
            </a:r>
            <a:endParaRPr lang="en-US" baseline="30000" dirty="0">
              <a:solidFill>
                <a:srgbClr val="C00000"/>
              </a:solidFill>
              <a:effectLst>
                <a:outerShdw blurRad="38100" dist="38100" dir="2700000" algn="tl">
                  <a:srgbClr val="000000">
                    <a:alpha val="43137"/>
                  </a:srgbClr>
                </a:outerShdw>
              </a:effectLst>
            </a:endParaRPr>
          </a:p>
          <a:p>
            <a:pPr marL="0" indent="0">
              <a:buNone/>
            </a:pPr>
            <a:r>
              <a:rPr lang="en-US" dirty="0">
                <a:solidFill>
                  <a:srgbClr val="A82000"/>
                </a:solidFill>
                <a:effectLst>
                  <a:outerShdw blurRad="38100" dist="38100" dir="2700000" algn="tl">
                    <a:srgbClr val="000000">
                      <a:alpha val="43137"/>
                    </a:srgbClr>
                  </a:outerShdw>
                </a:effectLst>
                <a:highlight>
                  <a:srgbClr val="FFFF00"/>
                </a:highlight>
              </a:rPr>
              <a:t>1 Samuel 3:7</a:t>
            </a:r>
            <a:r>
              <a:rPr lang="en-US" dirty="0">
                <a:solidFill>
                  <a:srgbClr val="A82000"/>
                </a:solidFill>
                <a:effectLst>
                  <a:outerShdw blurRad="38100" dist="38100" dir="2700000" algn="tl">
                    <a:srgbClr val="000000">
                      <a:alpha val="43137"/>
                    </a:srgbClr>
                  </a:outerShdw>
                </a:effectLst>
              </a:rPr>
              <a:t> Now Samuel did not yet know the LORD, nor had </a:t>
            </a:r>
            <a:r>
              <a:rPr lang="en-US" u="sng" dirty="0">
                <a:solidFill>
                  <a:srgbClr val="A82000"/>
                </a:solidFill>
                <a:effectLst>
                  <a:outerShdw blurRad="38100" dist="38100" dir="2700000" algn="tl">
                    <a:srgbClr val="000000">
                      <a:alpha val="43137"/>
                    </a:srgbClr>
                  </a:outerShdw>
                </a:effectLst>
              </a:rPr>
              <a:t>the word of the LORD</a:t>
            </a:r>
            <a:r>
              <a:rPr lang="en-US" dirty="0">
                <a:solidFill>
                  <a:srgbClr val="A82000"/>
                </a:solidFill>
                <a:effectLst>
                  <a:outerShdw blurRad="38100" dist="38100" dir="2700000" algn="tl">
                    <a:srgbClr val="000000">
                      <a:alpha val="43137"/>
                    </a:srgbClr>
                  </a:outerShdw>
                </a:effectLst>
              </a:rPr>
              <a:t> yet been revealed to him. </a:t>
            </a:r>
          </a:p>
          <a:p>
            <a:pPr marL="0" indent="0">
              <a:buNone/>
            </a:pPr>
            <a:r>
              <a:rPr lang="en-US" dirty="0">
                <a:solidFill>
                  <a:srgbClr val="A82000"/>
                </a:solidFill>
                <a:effectLst>
                  <a:outerShdw blurRad="38100" dist="38100" dir="2700000" algn="tl">
                    <a:srgbClr val="000000">
                      <a:alpha val="43137"/>
                    </a:srgbClr>
                  </a:outerShdw>
                </a:effectLst>
                <a:highlight>
                  <a:srgbClr val="FFFF00"/>
                </a:highlight>
              </a:rPr>
              <a:t>1 Samuel 3:21</a:t>
            </a:r>
            <a:r>
              <a:rPr lang="en-US" dirty="0">
                <a:solidFill>
                  <a:srgbClr val="A82000"/>
                </a:solidFill>
                <a:effectLst>
                  <a:outerShdw blurRad="38100" dist="38100" dir="2700000" algn="tl">
                    <a:srgbClr val="000000">
                      <a:alpha val="43137"/>
                    </a:srgbClr>
                  </a:outerShdw>
                </a:effectLst>
              </a:rPr>
              <a:t> And the LORD appeared again at Shiloh, because the LORD revealed Himself to Samuel at Shiloh by </a:t>
            </a:r>
            <a:r>
              <a:rPr lang="en-US" u="sng" dirty="0">
                <a:solidFill>
                  <a:srgbClr val="A82000"/>
                </a:solidFill>
                <a:effectLst>
                  <a:outerShdw blurRad="38100" dist="38100" dir="2700000" algn="tl">
                    <a:srgbClr val="000000">
                      <a:alpha val="43137"/>
                    </a:srgbClr>
                  </a:outerShdw>
                </a:effectLst>
              </a:rPr>
              <a:t>the word of the LORD</a:t>
            </a:r>
            <a:r>
              <a:rPr lang="en-US" dirty="0">
                <a:solidFill>
                  <a:srgbClr val="A82000"/>
                </a:solidFill>
                <a:effectLst>
                  <a:outerShdw blurRad="38100" dist="38100" dir="2700000" algn="tl">
                    <a:srgbClr val="000000">
                      <a:alpha val="43137"/>
                    </a:srgbClr>
                  </a:outerShdw>
                </a:effectLst>
              </a:rPr>
              <a:t>.</a:t>
            </a:r>
          </a:p>
          <a:p>
            <a:pPr marL="0" indent="0">
              <a:buNone/>
            </a:pPr>
            <a:r>
              <a:rPr lang="en-US" dirty="0">
                <a:solidFill>
                  <a:srgbClr val="A82000"/>
                </a:solidFill>
                <a:effectLst>
                  <a:outerShdw blurRad="38100" dist="38100" dir="2700000" algn="tl">
                    <a:srgbClr val="000000">
                      <a:alpha val="43137"/>
                    </a:srgbClr>
                  </a:outerShdw>
                </a:effectLst>
                <a:highlight>
                  <a:srgbClr val="FFFF00"/>
                </a:highlight>
              </a:rPr>
              <a:t>2 Samuel 22:31</a:t>
            </a:r>
            <a:r>
              <a:rPr lang="en-US" dirty="0">
                <a:solidFill>
                  <a:srgbClr val="A82000"/>
                </a:solidFill>
                <a:effectLst>
                  <a:outerShdw blurRad="38100" dist="38100" dir="2700000" algn="tl">
                    <a:srgbClr val="000000">
                      <a:alpha val="43137"/>
                    </a:srgbClr>
                  </a:outerShdw>
                </a:effectLst>
              </a:rPr>
              <a:t> "As for God, His way is blameless; </a:t>
            </a:r>
            <a:r>
              <a:rPr lang="en-US" u="sng" dirty="0">
                <a:solidFill>
                  <a:srgbClr val="A82000"/>
                </a:solidFill>
                <a:effectLst>
                  <a:outerShdw blurRad="38100" dist="38100" dir="2700000" algn="tl">
                    <a:srgbClr val="000000">
                      <a:alpha val="43137"/>
                    </a:srgbClr>
                  </a:outerShdw>
                </a:effectLst>
              </a:rPr>
              <a:t>The word of the LORD</a:t>
            </a:r>
            <a:r>
              <a:rPr lang="en-US" dirty="0">
                <a:solidFill>
                  <a:srgbClr val="A82000"/>
                </a:solidFill>
                <a:effectLst>
                  <a:outerShdw blurRad="38100" dist="38100" dir="2700000" algn="tl">
                    <a:srgbClr val="000000">
                      <a:alpha val="43137"/>
                    </a:srgbClr>
                  </a:outerShdw>
                </a:effectLst>
              </a:rPr>
              <a:t> is tested; He is a shield to all who take refuge in Him.</a:t>
            </a:r>
          </a:p>
        </p:txBody>
      </p:sp>
    </p:spTree>
    <p:extLst>
      <p:ext uri="{BB962C8B-B14F-4D97-AF65-F5344CB8AC3E}">
        <p14:creationId xmlns:p14="http://schemas.microsoft.com/office/powerpoint/2010/main" val="189064180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5400C-870B-43ED-B73C-649B7E0DF0CD}"/>
              </a:ext>
            </a:extLst>
          </p:cNvPr>
          <p:cNvSpPr>
            <a:spLocks noGrp="1"/>
          </p:cNvSpPr>
          <p:nvPr>
            <p:ph type="title"/>
          </p:nvPr>
        </p:nvSpPr>
        <p:spPr>
          <a:xfrm>
            <a:off x="913774" y="134225"/>
            <a:ext cx="10364451" cy="1193505"/>
          </a:xfrm>
          <a:ln w="76200">
            <a:solidFill>
              <a:srgbClr val="0000FF"/>
            </a:solidFill>
          </a:ln>
        </p:spPr>
        <p:txBody>
          <a:bodyPr/>
          <a:lstStyle/>
          <a:p>
            <a:r>
              <a:rPr lang="en-US" b="1" dirty="0">
                <a:solidFill>
                  <a:srgbClr val="0000FF"/>
                </a:solidFill>
                <a:effectLst>
                  <a:outerShdw blurRad="38100" dist="38100" dir="2700000" algn="tl">
                    <a:srgbClr val="000000">
                      <a:alpha val="43137"/>
                    </a:srgbClr>
                  </a:outerShdw>
                </a:effectLst>
              </a:rPr>
              <a:t>3. Systematic Theology</a:t>
            </a:r>
          </a:p>
        </p:txBody>
      </p:sp>
      <p:sp>
        <p:nvSpPr>
          <p:cNvPr id="3" name="Content Placeholder 2">
            <a:extLst>
              <a:ext uri="{FF2B5EF4-FFF2-40B4-BE49-F238E27FC236}">
                <a16:creationId xmlns:a16="http://schemas.microsoft.com/office/drawing/2014/main" id="{624C73B4-651F-432F-A501-2EB12D463857}"/>
              </a:ext>
            </a:extLst>
          </p:cNvPr>
          <p:cNvSpPr>
            <a:spLocks noGrp="1"/>
          </p:cNvSpPr>
          <p:nvPr>
            <p:ph sz="quarter" idx="13"/>
          </p:nvPr>
        </p:nvSpPr>
        <p:spPr>
          <a:xfrm>
            <a:off x="67113" y="1551964"/>
            <a:ext cx="12046590" cy="5171812"/>
          </a:xfrm>
        </p:spPr>
        <p:txBody>
          <a:bodyPr>
            <a:normAutofit/>
          </a:bodyPr>
          <a:lstStyle/>
          <a:p>
            <a:pPr marL="1200150" lvl="1" indent="-742950">
              <a:lnSpc>
                <a:spcPct val="100000"/>
              </a:lnSpc>
              <a:buFont typeface="+mj-lt"/>
              <a:buAutoNum type="arabicPeriod" startAt="3"/>
            </a:pPr>
            <a:r>
              <a:rPr lang="en-US" sz="3400" b="1" cap="none" dirty="0">
                <a:solidFill>
                  <a:srgbClr val="0000FF"/>
                </a:solidFill>
                <a:effectLst>
                  <a:outerShdw blurRad="38100" dist="38100" dir="2700000" algn="tl">
                    <a:srgbClr val="000000">
                      <a:alpha val="43137"/>
                    </a:srgbClr>
                  </a:outerShdw>
                </a:effectLst>
                <a:highlight>
                  <a:srgbClr val="0000FF"/>
                </a:highlight>
              </a:rPr>
              <a:t>.</a:t>
            </a:r>
            <a:r>
              <a:rPr lang="en-US" sz="3400" b="1" cap="none" dirty="0">
                <a:solidFill>
                  <a:schemeClr val="bg1"/>
                </a:solidFill>
                <a:effectLst>
                  <a:outerShdw blurRad="38100" dist="38100" dir="2700000" algn="tl">
                    <a:srgbClr val="000000">
                      <a:alpha val="43137"/>
                    </a:srgbClr>
                  </a:outerShdw>
                </a:effectLst>
                <a:highlight>
                  <a:srgbClr val="0000FF"/>
                </a:highlight>
              </a:rPr>
              <a:t>Systematic Theology</a:t>
            </a:r>
            <a:r>
              <a:rPr lang="en-US" sz="3400" b="1" cap="none" dirty="0">
                <a:solidFill>
                  <a:srgbClr val="0000FF"/>
                </a:solidFill>
                <a:effectLst>
                  <a:outerShdw blurRad="38100" dist="38100" dir="2700000" algn="tl">
                    <a:srgbClr val="000000">
                      <a:alpha val="43137"/>
                    </a:srgbClr>
                  </a:outerShdw>
                </a:effectLst>
              </a:rPr>
              <a:t> -categorizing theology by themes (God, Man, Salvation, Sin, Creation, etc.) in order to facilitate learning, understanding, and teaching.</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highlight>
                  <a:srgbClr val="C0C0C0"/>
                </a:highlight>
              </a:rPr>
              <a:t>Diachronic</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rPr>
              <a:t>Fits the human proclivity to name and classify</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rPr>
              <a:t>Enables learning -theological systems are always packaged to facilitate mastery &amp; propagation of the system</a:t>
            </a:r>
          </a:p>
          <a:p>
            <a:pPr marL="1657350" lvl="2" indent="-742950">
              <a:lnSpc>
                <a:spcPct val="100000"/>
              </a:lnSpc>
              <a:buFont typeface="+mj-lt"/>
              <a:buAutoNum type="alphaLcParenR"/>
            </a:pPr>
            <a:r>
              <a:rPr lang="en-US" sz="3200" b="1" cap="none" dirty="0">
                <a:solidFill>
                  <a:srgbClr val="0000FF"/>
                </a:solidFill>
                <a:effectLst>
                  <a:outerShdw blurRad="38100" dist="38100" dir="2700000" algn="tl">
                    <a:srgbClr val="000000">
                      <a:alpha val="43137"/>
                    </a:srgbClr>
                  </a:outerShdw>
                </a:effectLst>
              </a:rPr>
              <a:t>Some biblical texts are subordinated to others based on the theological leanings of the adherents </a:t>
            </a:r>
          </a:p>
          <a:p>
            <a:pPr marL="1657350" lvl="2" indent="-742950">
              <a:lnSpc>
                <a:spcPct val="100000"/>
              </a:lnSpc>
              <a:buFont typeface="+mj-lt"/>
              <a:buAutoNum type="alphaLcParenR"/>
            </a:pPr>
            <a:endParaRPr lang="en-US" sz="3200" b="1" dirty="0">
              <a:solidFill>
                <a:srgbClr val="0000FF"/>
              </a:solidFill>
              <a:effectLst>
                <a:outerShdw blurRad="38100" dist="38100" dir="2700000" algn="tl">
                  <a:srgbClr val="000000">
                    <a:alpha val="43137"/>
                  </a:srgbClr>
                </a:outerShdw>
              </a:effectLst>
            </a:endParaRPr>
          </a:p>
        </p:txBody>
      </p:sp>
      <p:sp>
        <p:nvSpPr>
          <p:cNvPr id="4" name="Arrow: Curved Right 3">
            <a:extLst>
              <a:ext uri="{FF2B5EF4-FFF2-40B4-BE49-F238E27FC236}">
                <a16:creationId xmlns:a16="http://schemas.microsoft.com/office/drawing/2014/main" id="{5CBF761D-D51C-42EC-9571-312B0F9ADFB1}"/>
              </a:ext>
            </a:extLst>
          </p:cNvPr>
          <p:cNvSpPr/>
          <p:nvPr/>
        </p:nvSpPr>
        <p:spPr>
          <a:xfrm>
            <a:off x="357442" y="2055303"/>
            <a:ext cx="714040" cy="1744910"/>
          </a:xfrm>
          <a:prstGeom prst="curvedRightArrow">
            <a:avLst>
              <a:gd name="adj1" fmla="val 25000"/>
              <a:gd name="adj2" fmla="val 77238"/>
              <a:gd name="adj3" fmla="val 25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868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22391-C1A2-415A-8E34-F8E688707BEA}"/>
              </a:ext>
            </a:extLst>
          </p:cNvPr>
          <p:cNvSpPr>
            <a:spLocks noGrp="1"/>
          </p:cNvSpPr>
          <p:nvPr>
            <p:ph type="title"/>
          </p:nvPr>
        </p:nvSpPr>
        <p:spPr>
          <a:xfrm>
            <a:off x="225083" y="189915"/>
            <a:ext cx="11704320" cy="1325563"/>
          </a:xfrm>
          <a:solidFill>
            <a:srgbClr val="A82000"/>
          </a:solidFill>
        </p:spPr>
        <p:txBody>
          <a:bodyPr/>
          <a:lstStyle/>
          <a:p>
            <a:pPr algn="ctr"/>
            <a:r>
              <a:rPr lang="en-US" b="1" dirty="0">
                <a:solidFill>
                  <a:srgbClr val="FFFF00"/>
                </a:solidFill>
                <a:effectLst>
                  <a:outerShdw blurRad="38100" dist="38100" dir="2700000" algn="tl">
                    <a:srgbClr val="000000">
                      <a:alpha val="43137"/>
                    </a:srgbClr>
                  </a:outerShdw>
                </a:effectLst>
              </a:rPr>
              <a:t>Devotional Based on Samuel 1:1-2:21 </a:t>
            </a:r>
            <a:br>
              <a:rPr lang="en-US" b="1" dirty="0">
                <a:solidFill>
                  <a:srgbClr val="FFFF00"/>
                </a:solidFill>
                <a:effectLst>
                  <a:outerShdw blurRad="38100" dist="38100" dir="2700000" algn="tl">
                    <a:srgbClr val="000000">
                      <a:alpha val="43137"/>
                    </a:srgbClr>
                  </a:outerShdw>
                </a:effectLst>
              </a:rPr>
            </a:br>
            <a:r>
              <a:rPr lang="en-US" b="1" dirty="0">
                <a:solidFill>
                  <a:srgbClr val="FFFF00"/>
                </a:solidFill>
                <a:effectLst>
                  <a:outerShdw blurRad="38100" dist="38100" dir="2700000" algn="tl">
                    <a:srgbClr val="000000">
                      <a:alpha val="43137"/>
                    </a:srgbClr>
                  </a:outerShdw>
                </a:effectLst>
              </a:rPr>
              <a:t>Marriage According to God</a:t>
            </a:r>
          </a:p>
        </p:txBody>
      </p:sp>
      <p:sp>
        <p:nvSpPr>
          <p:cNvPr id="3" name="Content Placeholder 2">
            <a:extLst>
              <a:ext uri="{FF2B5EF4-FFF2-40B4-BE49-F238E27FC236}">
                <a16:creationId xmlns:a16="http://schemas.microsoft.com/office/drawing/2014/main" id="{A751CF32-27F7-4A98-9EC0-F0D114746EC2}"/>
              </a:ext>
            </a:extLst>
          </p:cNvPr>
          <p:cNvSpPr>
            <a:spLocks noGrp="1"/>
          </p:cNvSpPr>
          <p:nvPr>
            <p:ph idx="1"/>
          </p:nvPr>
        </p:nvSpPr>
        <p:spPr>
          <a:xfrm>
            <a:off x="225083" y="1825624"/>
            <a:ext cx="11704320" cy="4842461"/>
          </a:xfrm>
        </p:spPr>
        <p:txBody>
          <a:bodyPr>
            <a:normAutofit/>
          </a:bodyPr>
          <a:lstStyle/>
          <a:p>
            <a:pPr marL="514350" indent="-514350">
              <a:buClr>
                <a:schemeClr val="tx1"/>
              </a:buClr>
              <a:buFont typeface="+mj-lt"/>
              <a:buAutoNum type="arabicPeriod"/>
            </a:pPr>
            <a:r>
              <a:rPr lang="en-US" sz="3200" b="1" dirty="0" err="1">
                <a:solidFill>
                  <a:srgbClr val="0000FF"/>
                </a:solidFill>
                <a:effectLst>
                  <a:outerShdw blurRad="38100" dist="38100" dir="2700000" algn="tl">
                    <a:srgbClr val="000000">
                      <a:alpha val="43137"/>
                    </a:srgbClr>
                  </a:outerShdw>
                </a:effectLst>
              </a:rPr>
              <a:t>Elkanah</a:t>
            </a:r>
            <a:r>
              <a:rPr lang="en-US" sz="3200" b="1" dirty="0">
                <a:solidFill>
                  <a:srgbClr val="0000FF"/>
                </a:solidFill>
                <a:effectLst>
                  <a:outerShdw blurRad="38100" dist="38100" dir="2700000" algn="tl">
                    <a:srgbClr val="000000">
                      <a:alpha val="43137"/>
                    </a:srgbClr>
                  </a:outerShdw>
                </a:effectLst>
              </a:rPr>
              <a:t> </a:t>
            </a:r>
            <a:r>
              <a:rPr lang="en-US" sz="3200" b="1" dirty="0">
                <a:solidFill>
                  <a:srgbClr val="FFFF00"/>
                </a:solidFill>
                <a:effectLst>
                  <a:outerShdw blurRad="38100" dist="38100" dir="2700000" algn="tl">
                    <a:srgbClr val="000000">
                      <a:alpha val="43137"/>
                    </a:srgbClr>
                  </a:outerShdw>
                </a:effectLst>
                <a:highlight>
                  <a:srgbClr val="800000"/>
                </a:highlight>
              </a:rPr>
              <a:t>8x</a:t>
            </a:r>
            <a:r>
              <a:rPr lang="en-US" sz="3200" b="1" dirty="0">
                <a:solidFill>
                  <a:srgbClr val="0000FF"/>
                </a:solidFill>
                <a:effectLst>
                  <a:outerShdw blurRad="38100" dist="38100" dir="2700000" algn="tl">
                    <a:srgbClr val="000000">
                      <a:alpha val="43137"/>
                    </a:srgbClr>
                  </a:outerShdw>
                </a:effectLst>
              </a:rPr>
              <a:t>, </a:t>
            </a:r>
            <a:r>
              <a:rPr lang="en-US" sz="3200" b="1" dirty="0"/>
              <a:t>a devout man, had two wives, one barren (</a:t>
            </a:r>
            <a:r>
              <a:rPr lang="en-US" sz="3200" b="1" dirty="0">
                <a:solidFill>
                  <a:srgbClr val="0000FF"/>
                </a:solidFill>
                <a:effectLst>
                  <a:outerShdw blurRad="38100" dist="38100" dir="2700000" algn="tl">
                    <a:srgbClr val="000000">
                      <a:alpha val="43137"/>
                    </a:srgbClr>
                  </a:outerShdw>
                </a:effectLst>
              </a:rPr>
              <a:t>Hannah 13x</a:t>
            </a:r>
            <a:r>
              <a:rPr lang="en-US" sz="3200" b="1" dirty="0"/>
              <a:t>), one fruitful (</a:t>
            </a:r>
            <a:r>
              <a:rPr lang="en-US" sz="3200" b="1" dirty="0" err="1">
                <a:solidFill>
                  <a:srgbClr val="0000FF"/>
                </a:solidFill>
                <a:effectLst>
                  <a:outerShdw blurRad="38100" dist="38100" dir="2700000" algn="tl">
                    <a:srgbClr val="000000">
                      <a:alpha val="43137"/>
                    </a:srgbClr>
                  </a:outerShdw>
                </a:effectLst>
              </a:rPr>
              <a:t>Peninah</a:t>
            </a:r>
            <a:r>
              <a:rPr lang="en-US" sz="3200" b="1" dirty="0">
                <a:solidFill>
                  <a:srgbClr val="0000FF"/>
                </a:solidFill>
                <a:effectLst>
                  <a:outerShdw blurRad="38100" dist="38100" dir="2700000" algn="tl">
                    <a:srgbClr val="000000">
                      <a:alpha val="43137"/>
                    </a:srgbClr>
                  </a:outerShdw>
                </a:effectLst>
              </a:rPr>
              <a:t> 3x</a:t>
            </a:r>
            <a:r>
              <a:rPr lang="en-US" sz="3200" b="1" dirty="0"/>
              <a:t>) </a:t>
            </a:r>
            <a:r>
              <a:rPr lang="en-US" sz="3200" b="1" dirty="0">
                <a:solidFill>
                  <a:srgbClr val="C00000"/>
                </a:solidFill>
                <a:effectLst>
                  <a:outerShdw blurRad="38100" dist="38100" dir="2700000" algn="tl">
                    <a:srgbClr val="000000">
                      <a:alpha val="43137"/>
                    </a:srgbClr>
                  </a:outerShdw>
                </a:effectLst>
                <a:highlight>
                  <a:srgbClr val="FFFF00"/>
                </a:highlight>
              </a:rPr>
              <a:t>1:1-3</a:t>
            </a:r>
          </a:p>
          <a:p>
            <a:pPr marL="514350" indent="-514350">
              <a:buClr>
                <a:schemeClr val="tx1"/>
              </a:buClr>
              <a:buFont typeface="+mj-lt"/>
              <a:buAutoNum type="arabicPeriod"/>
            </a:pPr>
            <a:r>
              <a:rPr lang="en-US" sz="3200" b="1" dirty="0"/>
              <a:t>While the Bible accurately records polygamy, it does not prescribe it; as is usually the case, polygamy causes friction and </a:t>
            </a:r>
            <a:r>
              <a:rPr lang="en-US" sz="3200" b="1" dirty="0" err="1"/>
              <a:t>malcontentment</a:t>
            </a:r>
            <a:r>
              <a:rPr lang="en-US" sz="3200" b="1" dirty="0"/>
              <a:t> </a:t>
            </a:r>
          </a:p>
          <a:p>
            <a:pPr marL="514350" indent="-514350">
              <a:buClr>
                <a:schemeClr val="tx1"/>
              </a:buClr>
              <a:buFont typeface="+mj-lt"/>
              <a:buAutoNum type="arabicPeriod"/>
            </a:pPr>
            <a:r>
              <a:rPr lang="en-US" sz="3200" b="1" dirty="0" err="1">
                <a:solidFill>
                  <a:srgbClr val="0000FF"/>
                </a:solidFill>
                <a:effectLst>
                  <a:outerShdw blurRad="38100" dist="38100" dir="2700000" algn="tl">
                    <a:srgbClr val="000000">
                      <a:alpha val="43137"/>
                    </a:srgbClr>
                  </a:outerShdw>
                </a:effectLst>
              </a:rPr>
              <a:t>Peninah</a:t>
            </a:r>
            <a:r>
              <a:rPr lang="en-US" sz="3200" b="1" dirty="0"/>
              <a:t> (</a:t>
            </a:r>
            <a:r>
              <a:rPr lang="en-US" sz="3200" b="1" dirty="0">
                <a:solidFill>
                  <a:srgbClr val="FFFF00"/>
                </a:solidFill>
                <a:highlight>
                  <a:srgbClr val="800000"/>
                </a:highlight>
              </a:rPr>
              <a:t>3x</a:t>
            </a:r>
            <a:r>
              <a:rPr lang="en-US" sz="3200" b="1" dirty="0"/>
              <a:t>) deliberately maximized </a:t>
            </a:r>
            <a:r>
              <a:rPr lang="en-US" sz="3200" b="1" dirty="0">
                <a:solidFill>
                  <a:srgbClr val="0000FF"/>
                </a:solidFill>
                <a:effectLst>
                  <a:outerShdw blurRad="38100" dist="38100" dir="2700000" algn="tl">
                    <a:srgbClr val="000000">
                      <a:alpha val="43137"/>
                    </a:srgbClr>
                  </a:outerShdw>
                </a:effectLst>
              </a:rPr>
              <a:t>Hannah’s</a:t>
            </a:r>
            <a:r>
              <a:rPr lang="en-US" sz="3200" b="1" dirty="0"/>
              <a:t> (</a:t>
            </a:r>
            <a:r>
              <a:rPr lang="en-US" sz="3200" b="1" dirty="0">
                <a:solidFill>
                  <a:srgbClr val="FFFF00"/>
                </a:solidFill>
                <a:effectLst>
                  <a:outerShdw blurRad="38100" dist="38100" dir="2700000" algn="tl">
                    <a:srgbClr val="000000">
                      <a:alpha val="43137"/>
                    </a:srgbClr>
                  </a:outerShdw>
                </a:effectLst>
                <a:highlight>
                  <a:srgbClr val="800000"/>
                </a:highlight>
              </a:rPr>
              <a:t>13x</a:t>
            </a:r>
            <a:r>
              <a:rPr lang="en-US" sz="3200" b="1" dirty="0"/>
              <a:t>) despair </a:t>
            </a:r>
            <a:r>
              <a:rPr lang="en-US" sz="3200" b="1" dirty="0">
                <a:solidFill>
                  <a:srgbClr val="C00000"/>
                </a:solidFill>
                <a:effectLst>
                  <a:outerShdw blurRad="38100" dist="38100" dir="2700000" algn="tl">
                    <a:srgbClr val="000000">
                      <a:alpha val="43137"/>
                    </a:srgbClr>
                  </a:outerShdw>
                </a:effectLst>
                <a:highlight>
                  <a:srgbClr val="FFFF00"/>
                </a:highlight>
              </a:rPr>
              <a:t>1:4-8</a:t>
            </a:r>
            <a:r>
              <a:rPr lang="en-US" sz="3200" b="1" dirty="0"/>
              <a:t> </a:t>
            </a:r>
          </a:p>
          <a:p>
            <a:pPr marL="514350" indent="-514350">
              <a:buClr>
                <a:schemeClr val="tx1"/>
              </a:buClr>
              <a:buFont typeface="+mj-lt"/>
              <a:buAutoNum type="arabicPeriod"/>
            </a:pPr>
            <a:r>
              <a:rPr lang="en-US" sz="3200" b="1" dirty="0">
                <a:solidFill>
                  <a:srgbClr val="0000FF"/>
                </a:solidFill>
                <a:effectLst>
                  <a:outerShdw blurRad="38100" dist="38100" dir="2700000" algn="tl">
                    <a:srgbClr val="000000">
                      <a:alpha val="43137"/>
                    </a:srgbClr>
                  </a:outerShdw>
                </a:effectLst>
              </a:rPr>
              <a:t>Hannah</a:t>
            </a:r>
            <a:r>
              <a:rPr lang="en-US" sz="3200" b="1" dirty="0"/>
              <a:t> turned her situation over to the </a:t>
            </a:r>
            <a:r>
              <a:rPr lang="en-US" sz="3200" b="1" dirty="0">
                <a:solidFill>
                  <a:srgbClr val="0000FF"/>
                </a:solidFill>
                <a:effectLst>
                  <a:outerShdw blurRad="38100" dist="38100" dir="2700000" algn="tl">
                    <a:srgbClr val="000000">
                      <a:alpha val="43137"/>
                    </a:srgbClr>
                  </a:outerShdw>
                </a:effectLst>
              </a:rPr>
              <a:t>L</a:t>
            </a:r>
            <a:r>
              <a:rPr lang="en-US" sz="3200" b="1" cap="small" dirty="0">
                <a:solidFill>
                  <a:srgbClr val="0000FF"/>
                </a:solidFill>
                <a:effectLst>
                  <a:outerShdw blurRad="38100" dist="38100" dir="2700000" algn="tl">
                    <a:srgbClr val="000000">
                      <a:alpha val="43137"/>
                    </a:srgbClr>
                  </a:outerShdw>
                </a:effectLst>
              </a:rPr>
              <a:t>ord</a:t>
            </a:r>
            <a:r>
              <a:rPr lang="en-US" sz="3200" b="1" dirty="0"/>
              <a:t> </a:t>
            </a:r>
            <a:r>
              <a:rPr lang="en-US" sz="3200" b="1" dirty="0">
                <a:solidFill>
                  <a:srgbClr val="C00000"/>
                </a:solidFill>
                <a:effectLst>
                  <a:outerShdw blurRad="38100" dist="38100" dir="2700000" algn="tl">
                    <a:srgbClr val="000000">
                      <a:alpha val="43137"/>
                    </a:srgbClr>
                  </a:outerShdw>
                </a:effectLst>
                <a:highlight>
                  <a:srgbClr val="FFFF00"/>
                </a:highlight>
              </a:rPr>
              <a:t>1:9-11</a:t>
            </a:r>
            <a:r>
              <a:rPr lang="en-US" sz="3200" b="1" dirty="0">
                <a:solidFill>
                  <a:srgbClr val="C00000"/>
                </a:solidFill>
                <a:effectLst>
                  <a:outerShdw blurRad="38100" dist="38100" dir="2700000" algn="tl">
                    <a:srgbClr val="000000">
                      <a:alpha val="43137"/>
                    </a:srgbClr>
                  </a:outerShdw>
                </a:effectLst>
              </a:rPr>
              <a:t> prayer/vow</a:t>
            </a:r>
          </a:p>
          <a:p>
            <a:pPr marL="514350" indent="-514350">
              <a:buClr>
                <a:schemeClr val="tx1"/>
              </a:buClr>
              <a:buFont typeface="+mj-lt"/>
              <a:buAutoNum type="arabicPeriod"/>
            </a:pPr>
            <a:r>
              <a:rPr lang="en-US" sz="3200" b="1" dirty="0"/>
              <a:t>God removed </a:t>
            </a:r>
            <a:r>
              <a:rPr lang="en-US" sz="3200" b="1" dirty="0">
                <a:solidFill>
                  <a:srgbClr val="0000FF"/>
                </a:solidFill>
                <a:effectLst>
                  <a:outerShdw blurRad="38100" dist="38100" dir="2700000" algn="tl">
                    <a:srgbClr val="000000">
                      <a:alpha val="43137"/>
                    </a:srgbClr>
                  </a:outerShdw>
                </a:effectLst>
              </a:rPr>
              <a:t>Hannah’s</a:t>
            </a:r>
            <a:r>
              <a:rPr lang="en-US" sz="3200" b="1" dirty="0"/>
              <a:t> stigma with the birth of </a:t>
            </a:r>
            <a:r>
              <a:rPr lang="en-US" sz="3200" b="1" dirty="0">
                <a:solidFill>
                  <a:srgbClr val="0000FF"/>
                </a:solidFill>
                <a:effectLst>
                  <a:outerShdw blurRad="38100" dist="38100" dir="2700000" algn="tl">
                    <a:srgbClr val="000000">
                      <a:alpha val="43137"/>
                    </a:srgbClr>
                  </a:outerShdw>
                </a:effectLst>
              </a:rPr>
              <a:t>Samuel</a:t>
            </a:r>
            <a:r>
              <a:rPr lang="en-US" sz="3200" b="1" dirty="0"/>
              <a:t> </a:t>
            </a:r>
            <a:r>
              <a:rPr lang="en-US" sz="3200" b="1" dirty="0">
                <a:solidFill>
                  <a:srgbClr val="C00000"/>
                </a:solidFill>
                <a:effectLst>
                  <a:outerShdw blurRad="38100" dist="38100" dir="2700000" algn="tl">
                    <a:srgbClr val="000000">
                      <a:alpha val="43137"/>
                    </a:srgbClr>
                  </a:outerShdw>
                </a:effectLst>
                <a:highlight>
                  <a:srgbClr val="FFFF00"/>
                </a:highlight>
              </a:rPr>
              <a:t>1:20</a:t>
            </a:r>
            <a:r>
              <a:rPr lang="en-US" sz="3200" b="1" dirty="0"/>
              <a:t> &amp; five other children: 3 sons and 2 daughters </a:t>
            </a:r>
            <a:r>
              <a:rPr lang="en-US" sz="3200" b="1" dirty="0">
                <a:solidFill>
                  <a:srgbClr val="C00000"/>
                </a:solidFill>
                <a:effectLst>
                  <a:outerShdw blurRad="38100" dist="38100" dir="2700000" algn="tl">
                    <a:srgbClr val="000000">
                      <a:alpha val="43137"/>
                    </a:srgbClr>
                  </a:outerShdw>
                </a:effectLst>
                <a:highlight>
                  <a:srgbClr val="FFFF00"/>
                </a:highlight>
              </a:rPr>
              <a:t>2:21</a:t>
            </a:r>
            <a:r>
              <a:rPr lang="en-US" sz="3200" b="1" dirty="0"/>
              <a:t> </a:t>
            </a:r>
          </a:p>
          <a:p>
            <a:pPr marL="514350" indent="-514350">
              <a:buClr>
                <a:schemeClr val="tx1"/>
              </a:buClr>
              <a:buFont typeface="+mj-lt"/>
              <a:buAutoNum type="arabicPeriod"/>
            </a:pPr>
            <a:endParaRPr lang="en-US" sz="3200" b="1" dirty="0"/>
          </a:p>
        </p:txBody>
      </p:sp>
    </p:spTree>
    <p:extLst>
      <p:ext uri="{BB962C8B-B14F-4D97-AF65-F5344CB8AC3E}">
        <p14:creationId xmlns:p14="http://schemas.microsoft.com/office/powerpoint/2010/main" val="2020458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0255C-CE12-4244-A42D-C83F4275DBD5}"/>
              </a:ext>
            </a:extLst>
          </p:cNvPr>
          <p:cNvSpPr>
            <a:spLocks noGrp="1"/>
          </p:cNvSpPr>
          <p:nvPr>
            <p:ph type="title"/>
          </p:nvPr>
        </p:nvSpPr>
        <p:spPr>
          <a:xfrm>
            <a:off x="-137160" y="173737"/>
            <a:ext cx="12463272" cy="484632"/>
          </a:xfrm>
          <a:ln w="38100">
            <a:solidFill>
              <a:srgbClr val="0000FF"/>
            </a:solidFill>
          </a:ln>
        </p:spPr>
        <p:txBody>
          <a:bodyPr>
            <a:normAutofit fontScale="90000"/>
          </a:bodyPr>
          <a:lstStyle/>
          <a:p>
            <a:pPr algn="ctr"/>
            <a:r>
              <a:rPr lang="en-US" b="1" dirty="0">
                <a:solidFill>
                  <a:srgbClr val="0000FF"/>
                </a:solidFill>
                <a:effectLst>
                  <a:outerShdw blurRad="38100" dist="38100" dir="2700000" algn="tl">
                    <a:srgbClr val="000000">
                      <a:alpha val="43137"/>
                    </a:srgbClr>
                  </a:outerShdw>
                </a:effectLst>
              </a:rPr>
              <a:t>Antecedents to the Quest for a King</a:t>
            </a:r>
          </a:p>
        </p:txBody>
      </p:sp>
      <p:sp>
        <p:nvSpPr>
          <p:cNvPr id="3" name="Content Placeholder 2">
            <a:extLst>
              <a:ext uri="{FF2B5EF4-FFF2-40B4-BE49-F238E27FC236}">
                <a16:creationId xmlns:a16="http://schemas.microsoft.com/office/drawing/2014/main" id="{5A32C77A-816E-4A05-9E88-8D46533C624D}"/>
              </a:ext>
            </a:extLst>
          </p:cNvPr>
          <p:cNvSpPr>
            <a:spLocks noGrp="1"/>
          </p:cNvSpPr>
          <p:nvPr>
            <p:ph idx="1"/>
          </p:nvPr>
        </p:nvSpPr>
        <p:spPr>
          <a:xfrm>
            <a:off x="246888" y="1033272"/>
            <a:ext cx="11686032" cy="5650992"/>
          </a:xfrm>
        </p:spPr>
        <p:txBody>
          <a:bodyPr>
            <a:normAutofit fontScale="92500" lnSpcReduction="10000"/>
          </a:bodyPr>
          <a:lstStyle/>
          <a:p>
            <a:pPr marL="514350" indent="-514350">
              <a:buFont typeface="+mj-lt"/>
              <a:buAutoNum type="arabicPeriod"/>
            </a:pPr>
            <a:r>
              <a:rPr lang="en-US" sz="3600" b="1" dirty="0">
                <a:solidFill>
                  <a:srgbClr val="C00000"/>
                </a:solidFill>
                <a:effectLst>
                  <a:outerShdw blurRad="38100" dist="38100" dir="2700000" algn="tl">
                    <a:srgbClr val="000000">
                      <a:alpha val="43137"/>
                    </a:srgbClr>
                  </a:outerShdw>
                </a:effectLst>
                <a:highlight>
                  <a:srgbClr val="FFFF00"/>
                </a:highlight>
              </a:rPr>
              <a:t>Genesis 49:10</a:t>
            </a:r>
            <a:r>
              <a:rPr lang="en-US" sz="3600" b="1" dirty="0">
                <a:solidFill>
                  <a:srgbClr val="C00000"/>
                </a:solidFill>
                <a:effectLst>
                  <a:outerShdw blurRad="38100" dist="38100" dir="2700000" algn="tl">
                    <a:srgbClr val="000000">
                      <a:alpha val="43137"/>
                    </a:srgbClr>
                  </a:outerShdw>
                </a:effectLst>
              </a:rPr>
              <a:t> </a:t>
            </a:r>
            <a:r>
              <a:rPr lang="en-US" sz="3600" dirty="0"/>
              <a:t>“The scepter shall not depart from Judah, nor the ruler’s staff from between his feet, until Shiloh (“Peace,” or “He whose it is”) comes, and to Him shall be the obedience of the peoples.”</a:t>
            </a:r>
          </a:p>
          <a:p>
            <a:pPr marL="514350" indent="-514350">
              <a:buFont typeface="+mj-lt"/>
              <a:buAutoNum type="arabicPeriod"/>
            </a:pPr>
            <a:r>
              <a:rPr lang="en-US" sz="3600" b="1" dirty="0">
                <a:solidFill>
                  <a:srgbClr val="C00000"/>
                </a:solidFill>
                <a:effectLst>
                  <a:outerShdw blurRad="38100" dist="38100" dir="2700000" algn="tl">
                    <a:srgbClr val="000000">
                      <a:alpha val="43137"/>
                    </a:srgbClr>
                  </a:outerShdw>
                </a:effectLst>
                <a:highlight>
                  <a:srgbClr val="FFFF00"/>
                </a:highlight>
              </a:rPr>
              <a:t>Deuteronomy 12:1-32</a:t>
            </a:r>
            <a:r>
              <a:rPr lang="en-US" sz="3600" dirty="0">
                <a:solidFill>
                  <a:srgbClr val="C00000"/>
                </a:solidFill>
                <a:effectLst>
                  <a:outerShdw blurRad="38100" dist="38100" dir="2700000" algn="tl">
                    <a:srgbClr val="000000">
                      <a:alpha val="43137"/>
                    </a:srgbClr>
                  </a:outerShdw>
                </a:effectLst>
              </a:rPr>
              <a:t> </a:t>
            </a:r>
            <a:r>
              <a:rPr lang="en-US" sz="3600" dirty="0"/>
              <a:t>Right worship is associated with the right king in the right place, the place where the Lord’s name dwells.</a:t>
            </a:r>
          </a:p>
          <a:p>
            <a:pPr marL="971550" lvl="1" indent="-514350">
              <a:buFont typeface="+mj-lt"/>
              <a:buAutoNum type="alphaLcParenR"/>
            </a:pPr>
            <a:r>
              <a:rPr lang="en-US" sz="3200" b="1" dirty="0">
                <a:solidFill>
                  <a:srgbClr val="C00000"/>
                </a:solidFill>
                <a:effectLst>
                  <a:outerShdw blurRad="38100" dist="38100" dir="2700000" algn="tl">
                    <a:srgbClr val="000000">
                      <a:alpha val="43137"/>
                    </a:srgbClr>
                  </a:outerShdw>
                </a:effectLst>
              </a:rPr>
              <a:t>12:2-3</a:t>
            </a:r>
            <a:r>
              <a:rPr lang="en-US" sz="3200" dirty="0"/>
              <a:t> destruction of the worship places of idols</a:t>
            </a:r>
          </a:p>
          <a:p>
            <a:pPr marL="971550" lvl="1" indent="-514350">
              <a:buFont typeface="+mj-lt"/>
              <a:buAutoNum type="alphaLcParenR"/>
            </a:pPr>
            <a:r>
              <a:rPr lang="en-US" sz="3200" b="1" dirty="0">
                <a:solidFill>
                  <a:srgbClr val="C00000"/>
                </a:solidFill>
                <a:effectLst>
                  <a:outerShdw blurRad="38100" dist="38100" dir="2700000" algn="tl">
                    <a:srgbClr val="000000">
                      <a:alpha val="43137"/>
                    </a:srgbClr>
                  </a:outerShdw>
                </a:effectLst>
              </a:rPr>
              <a:t>12:5,11,21,</a:t>
            </a:r>
            <a:r>
              <a:rPr lang="en-US" sz="3200" dirty="0"/>
              <a:t> et al, “place…the Lord your God shall choose to put His name there:</a:t>
            </a:r>
          </a:p>
          <a:p>
            <a:pPr marL="971550" lvl="1" indent="-514350">
              <a:buFont typeface="+mj-lt"/>
              <a:buAutoNum type="alphaLcParenR"/>
            </a:pPr>
            <a:r>
              <a:rPr lang="en-US" sz="3200" b="1" dirty="0">
                <a:solidFill>
                  <a:srgbClr val="C00000"/>
                </a:solidFill>
                <a:effectLst>
                  <a:outerShdw blurRad="38100" dist="38100" dir="2700000" algn="tl">
                    <a:srgbClr val="000000">
                      <a:alpha val="43137"/>
                    </a:srgbClr>
                  </a:outerShdw>
                </a:effectLst>
              </a:rPr>
              <a:t>12:8</a:t>
            </a:r>
            <a:r>
              <a:rPr lang="en-US" sz="3200" dirty="0"/>
              <a:t> “everyone doing what is right in his own eyes” anticipates </a:t>
            </a:r>
            <a:r>
              <a:rPr lang="en-US" sz="3200" b="1" dirty="0">
                <a:solidFill>
                  <a:srgbClr val="C00000"/>
                </a:solidFill>
                <a:effectLst>
                  <a:outerShdw blurRad="38100" dist="38100" dir="2700000" algn="tl">
                    <a:srgbClr val="000000">
                      <a:alpha val="43137"/>
                    </a:srgbClr>
                  </a:outerShdw>
                </a:effectLst>
              </a:rPr>
              <a:t>Judges 17:6; 21:25</a:t>
            </a:r>
          </a:p>
          <a:p>
            <a:pPr marL="971550" lvl="1" indent="-514350">
              <a:buFont typeface="+mj-lt"/>
              <a:buAutoNum type="alphaLcParenR"/>
            </a:pPr>
            <a:r>
              <a:rPr lang="en-US" sz="3200" b="1" dirty="0">
                <a:solidFill>
                  <a:srgbClr val="C00000"/>
                </a:solidFill>
                <a:effectLst>
                  <a:outerShdw blurRad="38100" dist="38100" dir="2700000" algn="tl">
                    <a:srgbClr val="000000">
                      <a:alpha val="43137"/>
                    </a:srgbClr>
                  </a:outerShdw>
                </a:effectLst>
              </a:rPr>
              <a:t>12:10-11</a:t>
            </a:r>
            <a:r>
              <a:rPr lang="en-US" sz="3200" b="1" dirty="0">
                <a:solidFill>
                  <a:srgbClr val="FF0000"/>
                </a:solidFill>
                <a:effectLst>
                  <a:outerShdw blurRad="38100" dist="38100" dir="2700000" algn="tl">
                    <a:srgbClr val="000000">
                      <a:alpha val="43137"/>
                    </a:srgbClr>
                  </a:outerShdw>
                </a:effectLst>
              </a:rPr>
              <a:t> </a:t>
            </a:r>
            <a:r>
              <a:rPr lang="en-US" sz="3200" dirty="0"/>
              <a:t>“give you rest from all your enemies” anticipates </a:t>
            </a:r>
            <a:r>
              <a:rPr lang="en-US" sz="3200" b="1" dirty="0">
                <a:solidFill>
                  <a:srgbClr val="C00000"/>
                </a:solidFill>
                <a:effectLst>
                  <a:outerShdw blurRad="38100" dist="38100" dir="2700000" algn="tl">
                    <a:srgbClr val="000000">
                      <a:alpha val="43137"/>
                    </a:srgbClr>
                  </a:outerShdw>
                </a:effectLst>
              </a:rPr>
              <a:t>2 Samuel 7:9-11</a:t>
            </a:r>
          </a:p>
        </p:txBody>
      </p:sp>
    </p:spTree>
    <p:extLst>
      <p:ext uri="{BB962C8B-B14F-4D97-AF65-F5344CB8AC3E}">
        <p14:creationId xmlns:p14="http://schemas.microsoft.com/office/powerpoint/2010/main" val="315188281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Droplet</Template>
  <TotalTime>2745</TotalTime>
  <Words>9965</Words>
  <Application>Microsoft Office PowerPoint</Application>
  <PresentationFormat>Widescreen</PresentationFormat>
  <Paragraphs>650</Paragraphs>
  <Slides>81</Slides>
  <Notes>24</Notes>
  <HiddenSlides>1</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81</vt:i4>
      </vt:variant>
    </vt:vector>
  </HeadingPairs>
  <TitlesOfParts>
    <vt:vector size="91" baseType="lpstr">
      <vt:lpstr>Arial</vt:lpstr>
      <vt:lpstr>Berlin Sans FB Demi</vt:lpstr>
      <vt:lpstr>Book Antiqua</vt:lpstr>
      <vt:lpstr>Bookman Old Style</vt:lpstr>
      <vt:lpstr>Bwhebb</vt:lpstr>
      <vt:lpstr>Calibri</vt:lpstr>
      <vt:lpstr>Calibri Light</vt:lpstr>
      <vt:lpstr>Wingdings</vt:lpstr>
      <vt:lpstr>Default Design</vt:lpstr>
      <vt:lpstr>Office Theme</vt:lpstr>
      <vt:lpstr>The theology of  1 &amp; 2 Samuel . “The Quest for a king”  2024 MBC Preaching Conference</vt:lpstr>
      <vt:lpstr>The Quest for a King…</vt:lpstr>
      <vt:lpstr>4 NEEDS OF A GREAT NATION</vt:lpstr>
      <vt:lpstr>Samuel’s Consistent Theocentric Theology in this Highly Anthropocentric Book</vt:lpstr>
      <vt:lpstr>Israel’s Two Major Stressors</vt:lpstr>
      <vt:lpstr>Message of 1–2 Samuel</vt:lpstr>
      <vt:lpstr>1  &amp; 2 Samuel as part of the Former Prophets, aka  The Deuteronomistic History</vt:lpstr>
      <vt:lpstr>The Word of God (2x) and The Word of the Lord (9x)</vt:lpstr>
      <vt:lpstr>Antecedents to the Quest for a King</vt:lpstr>
      <vt:lpstr>Antecedents to the Quest for a King</vt:lpstr>
      <vt:lpstr>The Quest for a King Draws Near                                           Eli and His Sons, The Perfect Epitome of Decadent Leadership </vt:lpstr>
      <vt:lpstr>The Quest for a King Draws Near                                                                    Eli and His Sons, The Perfect Epitome of Decadent Leadership </vt:lpstr>
      <vt:lpstr>Then Samuel spoke to all the house of Israel, saying, “If you return to the LORD with all your heart, remove the foreign gods and the Ashtaroth from among you and direct your hearts to the LORD and serve Him alone; THEN He will deliver you from the hand of the Philistines.”             1 Samuel 7:3; NASB</vt:lpstr>
      <vt:lpstr>The Quest Begins: Samuel and His Sons  8:1-3</vt:lpstr>
      <vt:lpstr>Of Priest’s and Prophet’s Sons</vt:lpstr>
      <vt:lpstr> 1 &amp; 2 Samuel by “People Blocks”</vt:lpstr>
      <vt:lpstr> 1 &amp; 2 Samuel by “People Blocks”</vt:lpstr>
      <vt:lpstr>Lingering Effects of David’s Sin 2 Samuel 12:9-14</vt:lpstr>
      <vt:lpstr>     Lingering Effects of David’s Sin</vt:lpstr>
      <vt:lpstr>[Birth 1:20 ]     Samuel the Prophet     [Death 25:1]</vt:lpstr>
      <vt:lpstr>5 CHARACTERISTICS OF SAMUEL</vt:lpstr>
      <vt:lpstr>1 Samuel 12 Affirms Four Theological Keys</vt:lpstr>
      <vt:lpstr>Saul, Israel’s First King</vt:lpstr>
      <vt:lpstr>9 POSITIVE CHARACTERISTICS OF SAUL</vt:lpstr>
      <vt:lpstr>8 NEGATIVE CHARACTERISTICS OF SAUL     1 Sam. 13-31</vt:lpstr>
      <vt:lpstr>1 Samuel 13-31 Tracks the Tragic Decline of King Saul</vt:lpstr>
      <vt:lpstr>Saul’s 3 Big Fails</vt:lpstr>
      <vt:lpstr>PowerPoint Presentation</vt:lpstr>
      <vt:lpstr>PowerPoint Presentation</vt:lpstr>
      <vt:lpstr>The ruach ra‘ah     1 Sam. 16:14-16,23; 18:10; 19:9</vt:lpstr>
      <vt:lpstr>What Happened to Change Saul from Good to Bad?</vt:lpstr>
      <vt:lpstr>The Quest Continues: David’s Ascension to the Monarchy</vt:lpstr>
      <vt:lpstr>PowerPoint Presentation</vt:lpstr>
      <vt:lpstr>8 LEADERSHIP QUALITIES OF DAVID</vt:lpstr>
      <vt:lpstr>3 LESSONS FROM GREAT EVENTS IN DAVID’S LIFE</vt:lpstr>
      <vt:lpstr>Lingering Effects of David’s Sin 2 Samuel 12:9-14</vt:lpstr>
      <vt:lpstr>     Lingering Effects of David’s Sin</vt:lpstr>
      <vt:lpstr>Mapping the Deuteronomic Formula for Curse or Blessing</vt:lpstr>
      <vt:lpstr>Mapping the Deuteronomic Formula for Curse or Blessing</vt:lpstr>
      <vt:lpstr>Postscript to the Quest for a King</vt:lpstr>
      <vt:lpstr>The Renewed Quest for a King: Messianism</vt:lpstr>
      <vt:lpstr>Jesus the Son of David is The King of kings and the LORD of lords</vt:lpstr>
      <vt:lpstr> The Quest FULFILLED: Jesus, the Son of David…</vt:lpstr>
      <vt:lpstr> The Quest FULFILLED: Jesus, the Son of David…</vt:lpstr>
      <vt:lpstr> The Quest FULFILLED: Jesus, the Son of David…</vt:lpstr>
      <vt:lpstr> The Quest FULFILLED: Jesus, the Son of David…</vt:lpstr>
      <vt:lpstr> The Quest FULFILLED: Jesus, the Son of David…</vt:lpstr>
      <vt:lpstr> The Quest FULFILLED: Jesus, the Son of David…</vt:lpstr>
      <vt:lpstr> The Quest FULFILLED: Jesus, the Son of David…</vt:lpstr>
      <vt:lpstr>Understanding the Deuteronomistic History</vt:lpstr>
      <vt:lpstr>The Deuteronomic History</vt:lpstr>
      <vt:lpstr>What’s In A Name?</vt:lpstr>
      <vt:lpstr>3 NEEDS OF A GREAT NATION</vt:lpstr>
      <vt:lpstr>1-2 Samuel At-a-Glance</vt:lpstr>
      <vt:lpstr>1-2 Samuel At-a-Glance</vt:lpstr>
      <vt:lpstr>Eli, the Priest of Shiloh</vt:lpstr>
      <vt:lpstr>The Philistines</vt:lpstr>
      <vt:lpstr>DEUTERONOMIC HISTORY Former Prophets (Deuteronomistic History)</vt:lpstr>
      <vt:lpstr>JOSHUA          KINGS                  Basic Narrative Themes</vt:lpstr>
      <vt:lpstr>FACTS ABOUT THE DH</vt:lpstr>
      <vt:lpstr>THE DH as Part of the Meta Narrative of Scripture</vt:lpstr>
      <vt:lpstr>The Historical Context of 1 &amp; 2 Samuel</vt:lpstr>
      <vt:lpstr>The Theology of 1 &amp; 2 Samuel</vt:lpstr>
      <vt:lpstr>What does 1 &amp;2 Samuel tell us about God?</vt:lpstr>
      <vt:lpstr>What does 1 &amp;2 Samuel tell us about God?</vt:lpstr>
      <vt:lpstr>Theology of Holiness</vt:lpstr>
      <vt:lpstr>“Who is able to stand before the LORD, this holy God? And to whom shall He go up from us?”          1 Samuel 6:20b    50,070 men of Beth-Shemesh died “because they had looked into the ark of the Lord.”                 1 Samuel 6:19 </vt:lpstr>
      <vt:lpstr>And David answered the priest and said to him, "Surely women have been kept from us as previously when I set out and the vessels of the young men were holy, though it was an ordinary journey; how much more then today will their vessels be holy?" 1 Samuel 21:5             Jesus was to endorse the judgment of Ahimelech in putting mercy ἔλεος before ceremonial law (Matt. 12:3–7).   Joyce G. Baldwin, 1 &amp; 2 Samuel, vol. 8, Tyndale Old Testament Commentaries (Downers Grove, IL: InterVarsity Press, 1988), 147.  </vt:lpstr>
      <vt:lpstr>Living God  Elohim cha’im 28x in BibleN</vt:lpstr>
      <vt:lpstr>The Cause of Saul’s Jealousy</vt:lpstr>
      <vt:lpstr>The Cause of David’s Success 6X “David inquired of the LORD”</vt:lpstr>
      <vt:lpstr>Theology of Retributive Justice</vt:lpstr>
      <vt:lpstr>The Trinity in 1 &amp; 2 Samuel: God Prefigured as  Yahweh or Lord (κύριος kurios)</vt:lpstr>
      <vt:lpstr>The Trinity in 1 &amp; 2 Samuel: Jesus Prefigured in David</vt:lpstr>
      <vt:lpstr>The Trinity in 1 &amp; 2 Samuel: The Holy Spirit in Samuel</vt:lpstr>
      <vt:lpstr>Theology Basics</vt:lpstr>
      <vt:lpstr>1. Biblical Theology</vt:lpstr>
      <vt:lpstr>My personal mantra</vt:lpstr>
      <vt:lpstr>2. Historical Theology</vt:lpstr>
      <vt:lpstr>3. Systematic Theology</vt:lpstr>
      <vt:lpstr>Devotional Based on Samuel 1:1-2:21  Marriage According to God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theology of  1 &amp; 2 samuel</dc:title>
  <dc:creator>Wayne VanHorn</dc:creator>
  <cp:lastModifiedBy>Wayne VanHorn</cp:lastModifiedBy>
  <cp:revision>220</cp:revision>
  <dcterms:created xsi:type="dcterms:W3CDTF">2023-06-28T13:37:18Z</dcterms:created>
  <dcterms:modified xsi:type="dcterms:W3CDTF">2024-04-18T17:03:09Z</dcterms:modified>
</cp:coreProperties>
</file>