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4"/>
  </p:sldMasterIdLst>
  <p:notesMasterIdLst>
    <p:notesMasterId r:id="rId26"/>
  </p:notesMasterIdLst>
  <p:sldIdLst>
    <p:sldId id="256" r:id="rId5"/>
    <p:sldId id="497" r:id="rId6"/>
    <p:sldId id="496" r:id="rId7"/>
    <p:sldId id="470" r:id="rId8"/>
    <p:sldId id="483" r:id="rId9"/>
    <p:sldId id="493" r:id="rId10"/>
    <p:sldId id="486" r:id="rId11"/>
    <p:sldId id="494" r:id="rId12"/>
    <p:sldId id="495" r:id="rId13"/>
    <p:sldId id="489" r:id="rId14"/>
    <p:sldId id="491" r:id="rId15"/>
    <p:sldId id="490" r:id="rId16"/>
    <p:sldId id="476" r:id="rId17"/>
    <p:sldId id="502" r:id="rId18"/>
    <p:sldId id="500" r:id="rId19"/>
    <p:sldId id="501" r:id="rId20"/>
    <p:sldId id="499" r:id="rId21"/>
    <p:sldId id="413" r:id="rId22"/>
    <p:sldId id="488" r:id="rId23"/>
    <p:sldId id="448" r:id="rId24"/>
    <p:sldId id="449" r:id="rId25"/>
  </p:sldIdLst>
  <p:sldSz cx="9144000" cy="6858000" type="screen4x3"/>
  <p:notesSz cx="6858000" cy="88915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ald Meeks" userId="ec94aba2-5879-4d5e-90e5-db4bebb668e5" providerId="ADAL" clId="{7DEDBA4A-7CD9-4163-A592-333B25F646A5}"/>
    <pc:docChg chg="modSld">
      <pc:chgData name="Ronald Meeks" userId="ec94aba2-5879-4d5e-90e5-db4bebb668e5" providerId="ADAL" clId="{7DEDBA4A-7CD9-4163-A592-333B25F646A5}" dt="2024-04-20T13:56:05.992" v="29" actId="20577"/>
      <pc:docMkLst>
        <pc:docMk/>
      </pc:docMkLst>
      <pc:sldChg chg="modSp">
        <pc:chgData name="Ronald Meeks" userId="ec94aba2-5879-4d5e-90e5-db4bebb668e5" providerId="ADAL" clId="{7DEDBA4A-7CD9-4163-A592-333B25F646A5}" dt="2024-04-20T13:19:11.136" v="22" actId="20577"/>
        <pc:sldMkLst>
          <pc:docMk/>
          <pc:sldMk cId="478416957" sldId="486"/>
        </pc:sldMkLst>
        <pc:spChg chg="mod">
          <ac:chgData name="Ronald Meeks" userId="ec94aba2-5879-4d5e-90e5-db4bebb668e5" providerId="ADAL" clId="{7DEDBA4A-7CD9-4163-A592-333B25F646A5}" dt="2024-04-20T13:19:11.136" v="22" actId="20577"/>
          <ac:spMkLst>
            <pc:docMk/>
            <pc:sldMk cId="478416957" sldId="486"/>
            <ac:spMk id="7" creationId="{00000000-0000-0000-0000-000000000000}"/>
          </ac:spMkLst>
        </pc:spChg>
      </pc:sldChg>
      <pc:sldChg chg="modSp">
        <pc:chgData name="Ronald Meeks" userId="ec94aba2-5879-4d5e-90e5-db4bebb668e5" providerId="ADAL" clId="{7DEDBA4A-7CD9-4163-A592-333B25F646A5}" dt="2024-04-20T13:56:05.992" v="29" actId="20577"/>
        <pc:sldMkLst>
          <pc:docMk/>
          <pc:sldMk cId="1245636777" sldId="495"/>
        </pc:sldMkLst>
        <pc:spChg chg="mod">
          <ac:chgData name="Ronald Meeks" userId="ec94aba2-5879-4d5e-90e5-db4bebb668e5" providerId="ADAL" clId="{7DEDBA4A-7CD9-4163-A592-333B25F646A5}" dt="2024-04-20T13:56:05.992" v="29" actId="20577"/>
          <ac:spMkLst>
            <pc:docMk/>
            <pc:sldMk cId="1245636777" sldId="495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445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445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539EA-00B1-44DA-88E1-A83698B58187}" type="datetimeFigureOut">
              <a:rPr lang="en-US" smtClean="0"/>
              <a:t>4/20/2024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0" y="666750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223504"/>
            <a:ext cx="5486400" cy="40012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445466"/>
            <a:ext cx="2971800" cy="4445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445466"/>
            <a:ext cx="2971800" cy="4445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1BE3-7D68-432E-888C-673E579203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973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1BE3-7D68-432E-888C-673E5792032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811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72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386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6614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100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2660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267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290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940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456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40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57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23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15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25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67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75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C8174-0D56-41D8-918B-861C595CA279}" type="datetimeFigureOut">
              <a:rPr lang="en-US" smtClean="0"/>
              <a:pPr/>
              <a:t>4/20/2024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D12B53D-E545-48C0-BFDA-649EFA3288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785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914400"/>
            <a:ext cx="5826719" cy="2438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STATE PREACHING CONFERENCE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Samuel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130595" y="3581400"/>
            <a:ext cx="5826719" cy="1981200"/>
          </a:xfrm>
        </p:spPr>
        <p:txBody>
          <a:bodyPr>
            <a:noAutofit/>
          </a:bodyPr>
          <a:lstStyle/>
          <a:p>
            <a:pPr algn="ctr"/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Blue Mountain Christian University</a:t>
            </a:r>
          </a:p>
          <a:p>
            <a:pPr algn="ctr"/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Camp Garaway </a:t>
            </a:r>
          </a:p>
          <a:p>
            <a:pPr algn="ctr"/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(Mississippi College) </a:t>
            </a:r>
          </a:p>
          <a:p>
            <a:pPr algn="ctr"/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and William Carey University</a:t>
            </a:r>
          </a:p>
          <a:p>
            <a:pPr algn="ctr"/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April 15-17,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0668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C000"/>
                </a:solidFill>
                <a:latin typeface="Broadway" pitchFamily="82" charset="0"/>
              </a:rPr>
              <a:t>Teaching and Preaching Ideas from Samuel—Prayer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599" y="1676400"/>
            <a:ext cx="6347714" cy="4495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Hannah—Asking of the LORD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Hannah—Praising the LORD for His Goodness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Samuel—Requesting the LORD to speak.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Samuel—Interceding for Israel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David—Inquiring of the Lord (1 Sam. 23:2)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David—Praising God for His Blessings (2 Sam. 7:18-29)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David—Pleading for the Child (2 Sam. 12:16)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David—Blessing the LORD for Deliverance (2 Sam. 22:1-51)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David—Acknowledging the LORD’s Favor (2 Sam. 23:1-7)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1986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rgbClr val="FFC000"/>
                </a:solidFill>
                <a:latin typeface="Broadway" pitchFamily="82" charset="0"/>
              </a:rPr>
              <a:t>Teaching and Preaching Ideas from Samuel—The Prophets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599" y="2160590"/>
            <a:ext cx="6347714" cy="401161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Unnamed Prophet—Judgment on the House of Eli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Prophet Samuel—The Call for Repentance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Prophet Samuel—The LORD has rejected you.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Prophet Nathan—The LORD will Build You a House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Prophet Nathan—You Are the Man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Prophet Gad—Pick Your Punishment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1050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99060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Broadway" pitchFamily="82" charset="0"/>
              </a:rPr>
              <a:t>Teaching and Preaching Ideas from Samuel—Death/Funerals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599" y="1447800"/>
            <a:ext cx="6347714" cy="4724399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When Life Seems Lost—(Eli and sons; 1 Sam. 4:21-22)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Indirectly Responsible—(Priests of Nob; 1 Sam. 22:22)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Death of a Great Leader—(Samuel; 1 Sam. 25:1)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Sorrow of Suicide—(Saul: 1 Sam. 31:1-10)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Remember the Good—(The Men of Jabesh-Gilead; 1 Sam. 31:12-13; 2 Sam. 2:4-6)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Death of a Friend—(Jonathan; 2 Sam. 1:17-27)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Death of a New born—(David’s Son; 2 Sam. 12:23)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Death of a Wicked Son—(Amnon; 2 Sam. 13:27)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Sadness of Suicide—(Ahithophel; 2 Sam.17:23)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Death of Absalom—(Absalom; 2 Sam. 18:33)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 Loving Mother—(Sons of Rizpah: 2 Sam. 21:10)</a:t>
            </a:r>
          </a:p>
        </p:txBody>
      </p:sp>
    </p:spTree>
    <p:extLst>
      <p:ext uri="{BB962C8B-B14F-4D97-AF65-F5344CB8AC3E}">
        <p14:creationId xmlns:p14="http://schemas.microsoft.com/office/powerpoint/2010/main" val="3932958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14300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Broadway" pitchFamily="82" charset="0"/>
              </a:rPr>
              <a:t>Teaching and Preaching Ideas from Samuel—Seven Significant Sermons from Samuel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599" y="1981200"/>
            <a:ext cx="6347714" cy="41910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/>
              <a:t>Hannah’s Prayer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God’s Prophet Samuel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The Rise and Fall of Saul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The LORD looks on the Heart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The Davidic Covenant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The Sin of David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/>
              <a:t>The Confession of David</a:t>
            </a:r>
          </a:p>
        </p:txBody>
      </p:sp>
    </p:spTree>
    <p:extLst>
      <p:ext uri="{BB962C8B-B14F-4D97-AF65-F5344CB8AC3E}">
        <p14:creationId xmlns:p14="http://schemas.microsoft.com/office/powerpoint/2010/main" val="1553483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18129-254A-4707-B26E-7FB6B2732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>
            <a:normAutofit/>
          </a:bodyPr>
          <a:lstStyle/>
          <a:p>
            <a:r>
              <a:rPr lang="en-US" sz="2400" dirty="0"/>
              <a:t>Title: A Message with Maximum Impact--How to Tell a King He is a Sinner </a:t>
            </a:r>
            <a:br>
              <a:rPr lang="en-US" sz="2400" dirty="0"/>
            </a:br>
            <a:r>
              <a:rPr lang="en-US" sz="2400" dirty="0"/>
              <a:t>Text: </a:t>
            </a:r>
            <a:r>
              <a:rPr lang="en-US" sz="2400"/>
              <a:t>2 Samuel 12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AE029-CECD-4E43-B145-20B3F3330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I.	Nathan </a:t>
            </a:r>
            <a:r>
              <a:rPr lang="en-US" dirty="0">
                <a:highlight>
                  <a:srgbClr val="00FFFF"/>
                </a:highlight>
              </a:rPr>
              <a:t>delivered a word the LORD gave him</a:t>
            </a:r>
            <a:r>
              <a:rPr lang="en-US" dirty="0"/>
              <a:t>. (11:27-12:1) </a:t>
            </a:r>
          </a:p>
          <a:p>
            <a:pPr marL="0" indent="0">
              <a:buNone/>
            </a:pPr>
            <a:r>
              <a:rPr lang="en-US" dirty="0"/>
              <a:t>II.	Nathan delivered </a:t>
            </a:r>
            <a:r>
              <a:rPr lang="en-US" dirty="0">
                <a:highlight>
                  <a:srgbClr val="00FFFF"/>
                </a:highlight>
              </a:rPr>
              <a:t>a true message, even at great risk</a:t>
            </a:r>
            <a:r>
              <a:rPr lang="en-US" dirty="0"/>
              <a:t>. (12:1a)</a:t>
            </a:r>
          </a:p>
          <a:p>
            <a:pPr marL="0" indent="0">
              <a:buNone/>
            </a:pPr>
            <a:r>
              <a:rPr lang="en-US" dirty="0"/>
              <a:t>III.	Nathan </a:t>
            </a:r>
            <a:r>
              <a:rPr lang="en-US" dirty="0">
                <a:highlight>
                  <a:srgbClr val="00FFFF"/>
                </a:highlight>
              </a:rPr>
              <a:t>had a specific audience</a:t>
            </a:r>
            <a:r>
              <a:rPr lang="en-US" dirty="0"/>
              <a:t>. (12:1)</a:t>
            </a:r>
          </a:p>
          <a:p>
            <a:pPr marL="0" indent="0">
              <a:buNone/>
            </a:pPr>
            <a:r>
              <a:rPr lang="en-US" dirty="0"/>
              <a:t>IV.	Nathan </a:t>
            </a:r>
            <a:r>
              <a:rPr lang="en-US" dirty="0">
                <a:highlight>
                  <a:srgbClr val="00FFFF"/>
                </a:highlight>
              </a:rPr>
              <a:t>had a desired aim</a:t>
            </a:r>
            <a:r>
              <a:rPr lang="en-US" dirty="0"/>
              <a:t>. (12:13)</a:t>
            </a:r>
          </a:p>
          <a:p>
            <a:pPr marL="0" indent="0">
              <a:buNone/>
            </a:pPr>
            <a:r>
              <a:rPr lang="en-US" dirty="0"/>
              <a:t>V.	Nathan </a:t>
            </a:r>
            <a:r>
              <a:rPr lang="en-US" dirty="0">
                <a:highlight>
                  <a:srgbClr val="00FFFF"/>
                </a:highlight>
              </a:rPr>
              <a:t>used and indirect design</a:t>
            </a:r>
            <a:r>
              <a:rPr lang="en-US" dirty="0"/>
              <a:t>. (12:2-3)</a:t>
            </a:r>
          </a:p>
          <a:p>
            <a:pPr marL="0" indent="0">
              <a:buNone/>
            </a:pPr>
            <a:r>
              <a:rPr lang="en-US" dirty="0"/>
              <a:t>VI.	Nathan </a:t>
            </a:r>
            <a:r>
              <a:rPr lang="en-US" dirty="0">
                <a:highlight>
                  <a:srgbClr val="00FFFF"/>
                </a:highlight>
              </a:rPr>
              <a:t>won a hearing from David and then addressed his sin directly</a:t>
            </a:r>
            <a:r>
              <a:rPr lang="en-US" dirty="0"/>
              <a:t>. (12:5)</a:t>
            </a:r>
          </a:p>
          <a:p>
            <a:pPr marL="0" indent="0">
              <a:buNone/>
            </a:pPr>
            <a:r>
              <a:rPr lang="en-US" dirty="0"/>
              <a:t>VII.	Nathan’s sermon was </a:t>
            </a:r>
            <a:r>
              <a:rPr lang="en-US" dirty="0">
                <a:highlight>
                  <a:srgbClr val="00FFFF"/>
                </a:highlight>
              </a:rPr>
              <a:t>clear</a:t>
            </a:r>
            <a:r>
              <a:rPr lang="en-US" dirty="0"/>
              <a:t>. (12:7a)</a:t>
            </a:r>
          </a:p>
          <a:p>
            <a:pPr marL="0" indent="0">
              <a:buNone/>
            </a:pPr>
            <a:r>
              <a:rPr lang="en-US" dirty="0"/>
              <a:t>VIII.	Nathan </a:t>
            </a:r>
            <a:r>
              <a:rPr lang="en-US" dirty="0">
                <a:highlight>
                  <a:srgbClr val="00FFFF"/>
                </a:highlight>
              </a:rPr>
              <a:t>reminded David of the LORD’s blessing</a:t>
            </a:r>
            <a:r>
              <a:rPr lang="en-US" dirty="0"/>
              <a:t>. (12:7-8)</a:t>
            </a:r>
          </a:p>
          <a:p>
            <a:pPr marL="0" indent="0">
              <a:buNone/>
            </a:pPr>
            <a:r>
              <a:rPr lang="en-US" dirty="0"/>
              <a:t>IX.	Nathan </a:t>
            </a:r>
            <a:r>
              <a:rPr lang="en-US" dirty="0">
                <a:highlight>
                  <a:srgbClr val="00FFFF"/>
                </a:highlight>
              </a:rPr>
              <a:t>did not cover the truth in order to spare his feelings</a:t>
            </a:r>
            <a:r>
              <a:rPr lang="en-US" dirty="0"/>
              <a:t>. (12:10-12, 14-15)</a:t>
            </a:r>
          </a:p>
          <a:p>
            <a:pPr marL="0" indent="0">
              <a:buNone/>
            </a:pPr>
            <a:r>
              <a:rPr lang="en-US" dirty="0"/>
              <a:t>X.	Nathan </a:t>
            </a:r>
            <a:r>
              <a:rPr lang="en-US" dirty="0">
                <a:highlight>
                  <a:srgbClr val="00FFFF"/>
                </a:highlight>
              </a:rPr>
              <a:t>reminded David that one’s sin always impacts others</a:t>
            </a:r>
            <a:r>
              <a:rPr lang="en-US" dirty="0"/>
              <a:t>. (12:10-12).</a:t>
            </a:r>
          </a:p>
          <a:p>
            <a:pPr marL="0" indent="0">
              <a:buNone/>
            </a:pPr>
            <a:r>
              <a:rPr lang="en-US" dirty="0"/>
              <a:t>XI.	Nathan </a:t>
            </a:r>
            <a:r>
              <a:rPr lang="en-US" dirty="0">
                <a:highlight>
                  <a:srgbClr val="00FFFF"/>
                </a:highlight>
              </a:rPr>
              <a:t>proved appropriate guidance after the message</a:t>
            </a:r>
            <a:r>
              <a:rPr lang="en-US" dirty="0"/>
              <a:t>. (12:13-14)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416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0DAE9-893F-46B2-B777-EB45119F0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Title:	The Call of God</a:t>
            </a:r>
            <a:br>
              <a:rPr lang="en-US" dirty="0"/>
            </a:br>
            <a:r>
              <a:rPr lang="en-US" dirty="0"/>
              <a:t>Text:	1 Samuel 3:1-21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C878-2900-433E-AF23-F8D6FE232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I.	The LORD’s call may come at an unexpected age. (3:1)</a:t>
            </a:r>
          </a:p>
          <a:p>
            <a:pPr marL="0" indent="0">
              <a:buNone/>
            </a:pPr>
            <a:r>
              <a:rPr lang="en-US" dirty="0"/>
              <a:t>II.	The LORD’s call may come in an unexpected atmosphere. (3:1)</a:t>
            </a:r>
          </a:p>
          <a:p>
            <a:pPr marL="0" indent="0">
              <a:buNone/>
            </a:pPr>
            <a:r>
              <a:rPr lang="en-US" dirty="0"/>
              <a:t>III.	The LORD’S call may come at an unexpected time. (3:3-4)</a:t>
            </a:r>
          </a:p>
          <a:p>
            <a:pPr marL="0" indent="0">
              <a:buNone/>
            </a:pPr>
            <a:r>
              <a:rPr lang="en-US" dirty="0"/>
              <a:t>IV.	The LORD’s call may come with an unexpected persistence. (3:4-10)</a:t>
            </a:r>
          </a:p>
          <a:p>
            <a:pPr marL="0" indent="0">
              <a:buNone/>
            </a:pPr>
            <a:r>
              <a:rPr lang="en-US" dirty="0"/>
              <a:t>V.	The LORD’s call may come with an unexpected demand. (3:10)</a:t>
            </a:r>
          </a:p>
          <a:p>
            <a:pPr marL="0" indent="0">
              <a:buNone/>
            </a:pPr>
            <a:r>
              <a:rPr lang="en-US" dirty="0"/>
              <a:t>VI.	The LORD’s call may come with an unexpected challenge. (3:11-18)</a:t>
            </a:r>
          </a:p>
          <a:p>
            <a:pPr marL="0" indent="0">
              <a:buNone/>
            </a:pPr>
            <a:r>
              <a:rPr lang="en-US" dirty="0"/>
              <a:t>VII.	The LORD’s call may come with an unexpected blessing. (3:19-21)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9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A4FC8-B8A7-4D03-8FDF-BF7795F2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/>
              <a:t>Title:	Will the Real King of Israel Please Stand Up?</a:t>
            </a:r>
            <a:br>
              <a:rPr lang="en-US" sz="3100" dirty="0"/>
            </a:br>
            <a:r>
              <a:rPr lang="en-US" sz="3100" dirty="0"/>
              <a:t>Text:	1 Samuel 17:1-58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14FC2-B388-43D5-BEDB-D80AD7F81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I.</a:t>
            </a:r>
            <a:r>
              <a:rPr lang="en-US" sz="2400" dirty="0"/>
              <a:t>	David is the real king because he was 	willing to </a:t>
            </a:r>
            <a:r>
              <a:rPr lang="en-US" sz="2400" dirty="0">
                <a:highlight>
                  <a:srgbClr val="00FFFF"/>
                </a:highlight>
              </a:rPr>
              <a:t>speak up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II.	David is the real king because he was 	willing to </a:t>
            </a:r>
            <a:r>
              <a:rPr lang="en-US" sz="2400" dirty="0">
                <a:highlight>
                  <a:srgbClr val="00FFFF"/>
                </a:highlight>
              </a:rPr>
              <a:t>stand up </a:t>
            </a:r>
            <a:r>
              <a:rPr lang="en-US" sz="2400" dirty="0"/>
              <a:t>for the LORD.</a:t>
            </a:r>
          </a:p>
          <a:p>
            <a:pPr marL="0" indent="0">
              <a:buNone/>
            </a:pPr>
            <a:r>
              <a:rPr lang="en-US" sz="2400" dirty="0"/>
              <a:t>III.	David was the real king because he was	willing to </a:t>
            </a:r>
            <a:r>
              <a:rPr lang="en-US" sz="2400" dirty="0">
                <a:highlight>
                  <a:srgbClr val="00FFFF"/>
                </a:highlight>
              </a:rPr>
              <a:t>gear up</a:t>
            </a:r>
            <a:r>
              <a:rPr lang="en-US" sz="2400" dirty="0"/>
              <a:t>. </a:t>
            </a:r>
          </a:p>
          <a:p>
            <a:pPr marL="0" indent="0">
              <a:buNone/>
            </a:pPr>
            <a:r>
              <a:rPr lang="en-US" sz="2400" dirty="0"/>
              <a:t>IV.	David was the real king because he was 	willing to </a:t>
            </a:r>
            <a:r>
              <a:rPr lang="en-US" sz="2400" dirty="0">
                <a:highlight>
                  <a:srgbClr val="00FFFF"/>
                </a:highlight>
              </a:rPr>
              <a:t>step up </a:t>
            </a:r>
            <a:r>
              <a:rPr lang="en-US" sz="2400" dirty="0"/>
              <a:t>and do battle with 	Goliath.</a:t>
            </a:r>
          </a:p>
        </p:txBody>
      </p:sp>
    </p:spTree>
    <p:extLst>
      <p:ext uri="{BB962C8B-B14F-4D97-AF65-F5344CB8AC3E}">
        <p14:creationId xmlns:p14="http://schemas.microsoft.com/office/powerpoint/2010/main" val="4037927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A4FC8-B8A7-4D03-8FDF-BF7795F2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Title:	True Friendship</a:t>
            </a:r>
            <a:br>
              <a:rPr lang="en-US" dirty="0"/>
            </a:br>
            <a:r>
              <a:rPr lang="en-US" dirty="0"/>
              <a:t>Text:	1 Samuel 18:1-5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14FC2-B388-43D5-BEDB-D80AD7F81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I.</a:t>
            </a:r>
            <a:r>
              <a:rPr lang="en-US" sz="2400" dirty="0"/>
              <a:t>	Friends have genuine </a:t>
            </a:r>
            <a:r>
              <a:rPr lang="en-US" sz="2400" dirty="0">
                <a:highlight>
                  <a:srgbClr val="00FFFF"/>
                </a:highlight>
              </a:rPr>
              <a:t>affections</a:t>
            </a:r>
            <a:r>
              <a:rPr lang="en-US" sz="2400" dirty="0"/>
              <a:t> for one another. (18:1)</a:t>
            </a:r>
          </a:p>
          <a:p>
            <a:pPr marL="0" indent="0">
              <a:buNone/>
            </a:pPr>
            <a:r>
              <a:rPr lang="en-US" sz="2400" dirty="0"/>
              <a:t>II.	Friends have genuine </a:t>
            </a:r>
            <a:r>
              <a:rPr lang="en-US" sz="2400" dirty="0">
                <a:highlight>
                  <a:srgbClr val="00FFFF"/>
                </a:highlight>
              </a:rPr>
              <a:t>allegiances</a:t>
            </a:r>
            <a:r>
              <a:rPr lang="en-US" sz="2400" dirty="0"/>
              <a:t> to one another. (18:3)</a:t>
            </a:r>
          </a:p>
          <a:p>
            <a:pPr marL="0" indent="0">
              <a:buNone/>
            </a:pPr>
            <a:r>
              <a:rPr lang="en-US" sz="2400" dirty="0"/>
              <a:t>III.	Friends have meaningful</a:t>
            </a:r>
            <a:r>
              <a:rPr lang="en-US" sz="2400" dirty="0">
                <a:highlight>
                  <a:srgbClr val="00FFFF"/>
                </a:highlight>
              </a:rPr>
              <a:t> actions </a:t>
            </a:r>
            <a:r>
              <a:rPr lang="en-US" sz="2400" dirty="0"/>
              <a:t>in behalf of one another.</a:t>
            </a:r>
          </a:p>
          <a:p>
            <a:pPr marL="0" indent="0">
              <a:buNone/>
            </a:pPr>
            <a:r>
              <a:rPr lang="en-US" sz="2400" dirty="0"/>
              <a:t>IV.	Friends have some genuine </a:t>
            </a:r>
            <a:r>
              <a:rPr lang="en-US" sz="2400" dirty="0">
                <a:highlight>
                  <a:srgbClr val="00FFFF"/>
                </a:highlight>
              </a:rPr>
              <a:t>agonies</a:t>
            </a:r>
            <a:r>
              <a:rPr lang="en-US" sz="2400" dirty="0"/>
              <a:t> in the loses of one another. (20:1-42; 2 Sam. 1:26)</a:t>
            </a:r>
          </a:p>
        </p:txBody>
      </p:sp>
    </p:spTree>
    <p:extLst>
      <p:ext uri="{BB962C8B-B14F-4D97-AF65-F5344CB8AC3E}">
        <p14:creationId xmlns:p14="http://schemas.microsoft.com/office/powerpoint/2010/main" val="1887126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  <a:latin typeface="Broadway" pitchFamily="82" charset="0"/>
              </a:rPr>
              <a:t>Teaching and Preaching Christ from the OT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895764"/>
            <a:ext cx="6347714" cy="4329545"/>
          </a:xfrm>
        </p:spPr>
        <p:txBody>
          <a:bodyPr>
            <a:noAutofit/>
          </a:bodyPr>
          <a:lstStyle/>
          <a:p>
            <a:pPr marL="594360" indent="-457200">
              <a:buFont typeface="+mj-lt"/>
              <a:buAutoNum type="arabicPeriod"/>
            </a:pPr>
            <a:r>
              <a:rPr lang="en-US" sz="2000" dirty="0"/>
              <a:t>Prophetic Promise—The identity of Jesus in Promises and Prophecies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000" dirty="0"/>
              <a:t>Ethical Instruction—The Lifestyle of Jesus in Law and Wisdom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000" dirty="0"/>
              <a:t>Fallen Humanity—The Burden of Jesus in Sin and Suffering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000" dirty="0"/>
              <a:t>Typological Revelation—The Shadow of Jesus in Pictures or Patterns  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000" dirty="0"/>
              <a:t>Narrative Progression—The Backstory of Jesus in Threat and Resolution 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000" dirty="0"/>
              <a:t>Theological Theme—The Preview of Jesus in God’s Acts and Attributes</a:t>
            </a:r>
          </a:p>
        </p:txBody>
      </p:sp>
    </p:spTree>
    <p:extLst>
      <p:ext uri="{BB962C8B-B14F-4D97-AF65-F5344CB8AC3E}">
        <p14:creationId xmlns:p14="http://schemas.microsoft.com/office/powerpoint/2010/main" val="3691548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FDCCC-33A3-47E4-AC78-5F42D724F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Become A Better Preacher?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79748-C8F9-47A2-A9F5-F4C477E44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2057400"/>
            <a:ext cx="6347714" cy="3880773"/>
          </a:xfrm>
        </p:spPr>
        <p:txBody>
          <a:bodyPr>
            <a:norm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US" sz="2800" dirty="0"/>
              <a:t>Become a Better </a:t>
            </a:r>
            <a:r>
              <a:rPr lang="en-US" sz="2800" dirty="0">
                <a:highlight>
                  <a:srgbClr val="FFFF00"/>
                </a:highlight>
              </a:rPr>
              <a:t>Person</a:t>
            </a:r>
            <a:r>
              <a:rPr lang="en-US" sz="2800" dirty="0"/>
              <a:t>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800" dirty="0"/>
              <a:t>Become a Better </a:t>
            </a:r>
            <a:r>
              <a:rPr lang="en-US" sz="2800" dirty="0">
                <a:highlight>
                  <a:srgbClr val="FFFF00"/>
                </a:highlight>
              </a:rPr>
              <a:t>Student</a:t>
            </a:r>
            <a:r>
              <a:rPr lang="en-US" sz="2800" dirty="0"/>
              <a:t> of the Word.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800" dirty="0"/>
              <a:t>Become a Better </a:t>
            </a:r>
            <a:r>
              <a:rPr lang="en-US" sz="2800" dirty="0">
                <a:highlight>
                  <a:srgbClr val="FFFF00"/>
                </a:highlight>
              </a:rPr>
              <a:t>Preparer</a:t>
            </a:r>
            <a:r>
              <a:rPr lang="en-US" sz="2800" dirty="0"/>
              <a:t> of Sermons.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2800" dirty="0"/>
              <a:t>Become a Better </a:t>
            </a:r>
            <a:r>
              <a:rPr lang="en-US" sz="2800" dirty="0">
                <a:highlight>
                  <a:srgbClr val="FFFF00"/>
                </a:highlight>
              </a:rPr>
              <a:t>Communicator</a:t>
            </a:r>
            <a:r>
              <a:rPr lang="en-US" sz="2800" dirty="0"/>
              <a:t> of the Word.</a:t>
            </a:r>
          </a:p>
        </p:txBody>
      </p:sp>
    </p:spTree>
    <p:extLst>
      <p:ext uri="{BB962C8B-B14F-4D97-AF65-F5344CB8AC3E}">
        <p14:creationId xmlns:p14="http://schemas.microsoft.com/office/powerpoint/2010/main" val="369348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  <a:latin typeface="Broadway" pitchFamily="82" charset="0"/>
              </a:rPr>
              <a:t>Teaching and Preaching from Samuel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895764"/>
            <a:ext cx="6347714" cy="4329545"/>
          </a:xfrm>
        </p:spPr>
        <p:txBody>
          <a:bodyPr>
            <a:noAutofit/>
          </a:bodyPr>
          <a:lstStyle/>
          <a:p>
            <a:pPr marL="594360" indent="-457200">
              <a:buFont typeface="+mj-lt"/>
              <a:buAutoNum type="arabicPeriod"/>
            </a:pPr>
            <a:r>
              <a:rPr lang="en-US" sz="2400" dirty="0"/>
              <a:t>Preach an extended verse-by-verse series through Samuel.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/>
              <a:t>Preach on selected passages from the Samuel.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/>
              <a:t>Preach a series of sermons on Kingship or Sovereignty of God.  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/>
              <a:t>Preach a series of sermons on the notable people of the books. “Sinners and Saints in Samuel. 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/>
              <a:t>Preach a series on leadership in Samuel.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21655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Objectives of Preaching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295400"/>
            <a:ext cx="6347714" cy="5029200"/>
          </a:xfrm>
        </p:spPr>
        <p:txBody>
          <a:bodyPr>
            <a:no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en-US" sz="2400" dirty="0">
                <a:solidFill>
                  <a:srgbClr val="FFC000"/>
                </a:solidFill>
              </a:rPr>
              <a:t>The evangelistic objective.  </a:t>
            </a:r>
            <a:r>
              <a:rPr lang="en-US" sz="2400" dirty="0"/>
              <a:t>When the preacher is using this objective he is seeking the salvation of sinners. 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2400" dirty="0">
                <a:solidFill>
                  <a:srgbClr val="FFC000"/>
                </a:solidFill>
              </a:rPr>
              <a:t>The doctrinal objective.  </a:t>
            </a:r>
            <a:r>
              <a:rPr lang="en-US" sz="2400" dirty="0"/>
              <a:t>When the preacher is using the doctrinal objective he is seeking to help the hearers know God better through a proper understanding of the facts and teachings of the Bible.  </a:t>
            </a:r>
          </a:p>
          <a:p>
            <a:pPr marL="651510" indent="-514350">
              <a:buFont typeface="+mj-lt"/>
              <a:buAutoNum type="arabicPeriod"/>
            </a:pPr>
            <a:r>
              <a:rPr lang="en-US" sz="2400" dirty="0">
                <a:solidFill>
                  <a:srgbClr val="FFC000"/>
                </a:solidFill>
              </a:rPr>
              <a:t>The ethical objective.  </a:t>
            </a:r>
            <a:r>
              <a:rPr lang="en-US" sz="2400" dirty="0"/>
              <a:t>When the preacher is using the ethical objective he is seeking to strengthen the conduct of Christians.  </a:t>
            </a:r>
          </a:p>
          <a:p>
            <a:pPr marL="13716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2194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Objectives of Preaching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295400"/>
            <a:ext cx="6347714" cy="4876800"/>
          </a:xfrm>
        </p:spPr>
        <p:txBody>
          <a:bodyPr>
            <a:noAutofit/>
          </a:bodyPr>
          <a:lstStyle/>
          <a:p>
            <a:pPr marL="651510" indent="-514350">
              <a:buFont typeface="+mj-lt"/>
              <a:buAutoNum type="arabicPeriod" startAt="4"/>
            </a:pPr>
            <a:r>
              <a:rPr lang="en-US" sz="2400" dirty="0">
                <a:solidFill>
                  <a:srgbClr val="FFC000"/>
                </a:solidFill>
              </a:rPr>
              <a:t>The consecrative objective.  </a:t>
            </a:r>
            <a:r>
              <a:rPr lang="en-US" sz="2400" dirty="0"/>
              <a:t>When the preacher is using the consecrative objective he is seeking to enlist Christians in God’s service. </a:t>
            </a:r>
          </a:p>
          <a:p>
            <a:pPr marL="651510" indent="-514350">
              <a:buFont typeface="+mj-lt"/>
              <a:buAutoNum type="arabicPeriod" startAt="4"/>
            </a:pPr>
            <a:r>
              <a:rPr lang="en-US" sz="2400" dirty="0">
                <a:solidFill>
                  <a:srgbClr val="FFC000"/>
                </a:solidFill>
              </a:rPr>
              <a:t>The supportive objective.  </a:t>
            </a:r>
            <a:r>
              <a:rPr lang="en-US" sz="2400" dirty="0"/>
              <a:t>When the preacher is using the supportive objective he is seeking to help people with troubles, problems and difficulties. </a:t>
            </a:r>
          </a:p>
          <a:p>
            <a:pPr marL="651510" indent="-514350">
              <a:buFont typeface="+mj-lt"/>
              <a:buAutoNum type="arabicPeriod" startAt="4"/>
            </a:pPr>
            <a:r>
              <a:rPr lang="en-US" sz="2400" dirty="0">
                <a:solidFill>
                  <a:srgbClr val="FFC000"/>
                </a:solidFill>
              </a:rPr>
              <a:t>The devotional objective.  </a:t>
            </a:r>
            <a:r>
              <a:rPr lang="en-US" sz="2400" dirty="0"/>
              <a:t>When the preacher is using the devotional objective he is seeking to encourage Christians to love and worship God.</a:t>
            </a:r>
          </a:p>
        </p:txBody>
      </p:sp>
    </p:spTree>
    <p:extLst>
      <p:ext uri="{BB962C8B-B14F-4D97-AF65-F5344CB8AC3E}">
        <p14:creationId xmlns:p14="http://schemas.microsoft.com/office/powerpoint/2010/main" val="989222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  <a:latin typeface="Broadway" pitchFamily="82" charset="0"/>
              </a:rPr>
              <a:t>Teaching and Preaching from Samuel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4360" indent="-457200">
              <a:buFont typeface="+mj-lt"/>
              <a:buAutoNum type="arabicPeriod" startAt="6"/>
            </a:pPr>
            <a:r>
              <a:rPr lang="en-US" sz="2000" dirty="0"/>
              <a:t>Preach a series of sermons on the home in Samuel (from Mother’s Day to Father’s Day).</a:t>
            </a:r>
          </a:p>
          <a:p>
            <a:pPr marL="594360" indent="-457200">
              <a:buFont typeface="+mj-lt"/>
              <a:buAutoNum type="arabicPeriod" startAt="6"/>
            </a:pPr>
            <a:r>
              <a:rPr lang="en-US" sz="2000" dirty="0"/>
              <a:t>Preach a series of sermons on the Ark in Samuel.</a:t>
            </a:r>
          </a:p>
          <a:p>
            <a:pPr marL="594360" indent="-457200">
              <a:buFont typeface="+mj-lt"/>
              <a:buAutoNum type="arabicPeriod" startAt="6"/>
            </a:pPr>
            <a:r>
              <a:rPr lang="en-US" sz="2000" dirty="0"/>
              <a:t>Preach a series of sermons on prayer and intercession in Samuel.</a:t>
            </a:r>
          </a:p>
          <a:p>
            <a:pPr marL="594360" indent="-457200">
              <a:buFont typeface="+mj-lt"/>
              <a:buAutoNum type="arabicPeriod" startAt="6"/>
            </a:pPr>
            <a:r>
              <a:rPr lang="en-US" sz="2000" dirty="0"/>
              <a:t>Preach a series on David using Samuel and Psalms. </a:t>
            </a:r>
          </a:p>
          <a:p>
            <a:pPr marL="594360" indent="-457200">
              <a:buFont typeface="+mj-lt"/>
              <a:buAutoNum type="arabicPeriod" startAt="6"/>
            </a:pPr>
            <a:r>
              <a:rPr lang="en-US" sz="2000" dirty="0"/>
              <a:t>Preach a series of sermons from the life of David.</a:t>
            </a:r>
          </a:p>
          <a:p>
            <a:pPr marL="594360" indent="-457200">
              <a:buFont typeface="+mj-lt"/>
              <a:buAutoNum type="arabicPeriod" startAt="6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951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rgbClr val="FFC000"/>
                </a:solidFill>
                <a:latin typeface="Broadway" pitchFamily="82" charset="0"/>
              </a:rPr>
              <a:t>Teaching and Preaching Ideas from Samuel –Significant Persons (Saints and Sinners)</a:t>
            </a:r>
            <a:br>
              <a:rPr lang="en-US" sz="2800" dirty="0">
                <a:solidFill>
                  <a:srgbClr val="FFC000"/>
                </a:solidFill>
                <a:latin typeface="Broadway" pitchFamily="82" charset="0"/>
              </a:rPr>
            </a:b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2400" dirty="0"/>
              <a:t>Hannah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Eli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Hophni and Phineas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Samuel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Saul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David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 startAt="7"/>
            </a:pPr>
            <a:r>
              <a:rPr lang="en-US" sz="2400" dirty="0"/>
              <a:t>Jonathan</a:t>
            </a:r>
          </a:p>
          <a:p>
            <a:pPr>
              <a:buFont typeface="+mj-lt"/>
              <a:buAutoNum type="arabicPeriod" startAt="7"/>
            </a:pPr>
            <a:r>
              <a:rPr lang="en-US" sz="2400" dirty="0"/>
              <a:t>Nathan</a:t>
            </a:r>
          </a:p>
          <a:p>
            <a:pPr>
              <a:buFont typeface="+mj-lt"/>
              <a:buAutoNum type="arabicPeriod" startAt="7"/>
            </a:pPr>
            <a:r>
              <a:rPr lang="en-US" sz="2400" dirty="0"/>
              <a:t>Mephibosheth</a:t>
            </a:r>
          </a:p>
          <a:p>
            <a:pPr>
              <a:buFont typeface="+mj-lt"/>
              <a:buAutoNum type="arabicPeriod" startAt="7"/>
            </a:pPr>
            <a:r>
              <a:rPr lang="en-US" sz="2400" dirty="0"/>
              <a:t>Abigail</a:t>
            </a:r>
          </a:p>
          <a:p>
            <a:pPr>
              <a:buFont typeface="+mj-lt"/>
              <a:buAutoNum type="arabicPeriod" startAt="7"/>
            </a:pPr>
            <a:r>
              <a:rPr lang="en-US" sz="2400" dirty="0"/>
              <a:t> Absalom</a:t>
            </a:r>
          </a:p>
          <a:p>
            <a:pPr>
              <a:buFont typeface="+mj-lt"/>
              <a:buAutoNum type="arabicPeriod" startAt="7"/>
            </a:pPr>
            <a:r>
              <a:rPr lang="en-US" sz="2400" dirty="0"/>
              <a:t> Joab</a:t>
            </a:r>
          </a:p>
        </p:txBody>
      </p:sp>
    </p:spTree>
    <p:extLst>
      <p:ext uri="{BB962C8B-B14F-4D97-AF65-F5344CB8AC3E}">
        <p14:creationId xmlns:p14="http://schemas.microsoft.com/office/powerpoint/2010/main" val="1204435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914400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rgbClr val="FFC000"/>
                </a:solidFill>
                <a:latin typeface="Broadway" pitchFamily="82" charset="0"/>
              </a:rPr>
              <a:t>Teaching and Preaching Ideas from Samuel—Turning Points or Key Events</a:t>
            </a:r>
            <a:endParaRPr lang="en-US" sz="22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088109" cy="4364961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600" b="1" dirty="0"/>
              <a:t>The Prayer of Hannah</a:t>
            </a:r>
          </a:p>
          <a:p>
            <a:pPr>
              <a:buFont typeface="+mj-lt"/>
              <a:buAutoNum type="arabicPeriod"/>
            </a:pPr>
            <a:r>
              <a:rPr lang="en-US" sz="1600" b="1" dirty="0"/>
              <a:t>The Call of Samuel</a:t>
            </a:r>
          </a:p>
          <a:p>
            <a:pPr>
              <a:buFont typeface="+mj-lt"/>
              <a:buAutoNum type="arabicPeriod"/>
            </a:pPr>
            <a:r>
              <a:rPr lang="en-US" sz="1600" b="1" dirty="0"/>
              <a:t>The Judgment on Eli’s House </a:t>
            </a:r>
          </a:p>
          <a:p>
            <a:pPr>
              <a:buFont typeface="+mj-lt"/>
              <a:buAutoNum type="arabicPeriod"/>
            </a:pPr>
            <a:r>
              <a:rPr lang="en-US" sz="1600" b="1" dirty="0"/>
              <a:t>The Turning to the Lord</a:t>
            </a:r>
          </a:p>
          <a:p>
            <a:pPr>
              <a:buFont typeface="+mj-lt"/>
              <a:buAutoNum type="arabicPeriod"/>
            </a:pPr>
            <a:r>
              <a:rPr lang="en-US" sz="1600" b="1" dirty="0"/>
              <a:t>The Rejection of the LORD as King</a:t>
            </a:r>
          </a:p>
          <a:p>
            <a:pPr>
              <a:buFont typeface="+mj-lt"/>
              <a:buAutoNum type="arabicPeriod"/>
            </a:pPr>
            <a:r>
              <a:rPr lang="en-US" sz="1600" b="1" dirty="0"/>
              <a:t>The Anointing of Saul</a:t>
            </a:r>
          </a:p>
          <a:p>
            <a:pPr>
              <a:buFont typeface="+mj-lt"/>
              <a:buAutoNum type="arabicPeriod"/>
            </a:pPr>
            <a:r>
              <a:rPr lang="en-US" sz="1600" b="1" dirty="0"/>
              <a:t>The Disobedience and Rejection of Saul</a:t>
            </a:r>
          </a:p>
          <a:p>
            <a:pPr>
              <a:buFont typeface="+mj-lt"/>
              <a:buAutoNum type="arabicPeriod"/>
            </a:pPr>
            <a:r>
              <a:rPr lang="en-US" sz="1600" b="1" dirty="0"/>
              <a:t>The Anointing of David</a:t>
            </a:r>
          </a:p>
          <a:p>
            <a:pPr>
              <a:buFont typeface="+mj-lt"/>
              <a:buAutoNum type="arabicPeriod"/>
            </a:pPr>
            <a:r>
              <a:rPr lang="en-US" sz="1600" b="1" dirty="0"/>
              <a:t>The Defeat of Goliath</a:t>
            </a:r>
          </a:p>
          <a:p>
            <a:pPr>
              <a:buFont typeface="+mj-lt"/>
              <a:buAutoNum type="arabicPeriod"/>
            </a:pPr>
            <a:r>
              <a:rPr lang="en-US" sz="1600" b="1" dirty="0"/>
              <a:t>The Death of Saul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896913" y="1676401"/>
            <a:ext cx="3088110" cy="4364960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 startAt="11"/>
            </a:pPr>
            <a:r>
              <a:rPr lang="en-US" sz="1600" b="1" dirty="0"/>
              <a:t>David made king</a:t>
            </a:r>
          </a:p>
          <a:p>
            <a:pPr>
              <a:buFont typeface="+mj-lt"/>
              <a:buAutoNum type="arabicPeriod" startAt="11"/>
            </a:pPr>
            <a:r>
              <a:rPr lang="en-US" sz="1600" b="1" dirty="0"/>
              <a:t>The Capture of Jerusalem</a:t>
            </a:r>
          </a:p>
          <a:p>
            <a:pPr>
              <a:buFont typeface="+mj-lt"/>
              <a:buAutoNum type="arabicPeriod" startAt="11"/>
            </a:pPr>
            <a:r>
              <a:rPr lang="en-US" sz="1600" b="1" dirty="0"/>
              <a:t> The Return of the Ark</a:t>
            </a:r>
          </a:p>
          <a:p>
            <a:pPr>
              <a:buFont typeface="+mj-lt"/>
              <a:buAutoNum type="arabicPeriod" startAt="11"/>
            </a:pPr>
            <a:r>
              <a:rPr lang="en-US" sz="1600" b="1" dirty="0"/>
              <a:t> The Davidic Covenant</a:t>
            </a:r>
          </a:p>
          <a:p>
            <a:pPr>
              <a:buFont typeface="+mj-lt"/>
              <a:buAutoNum type="arabicPeriod" startAt="11"/>
            </a:pPr>
            <a:r>
              <a:rPr lang="en-US" sz="1600" b="1" dirty="0"/>
              <a:t> The Sin of David</a:t>
            </a:r>
          </a:p>
          <a:p>
            <a:pPr>
              <a:buFont typeface="+mj-lt"/>
              <a:buAutoNum type="arabicPeriod" startAt="11"/>
            </a:pPr>
            <a:r>
              <a:rPr lang="en-US" sz="1600" b="1" dirty="0"/>
              <a:t> The Confrontation of   David and Confession</a:t>
            </a:r>
          </a:p>
          <a:p>
            <a:pPr>
              <a:buFont typeface="+mj-lt"/>
              <a:buAutoNum type="arabicPeriod" startAt="11"/>
            </a:pPr>
            <a:r>
              <a:rPr lang="en-US" sz="1600" b="1" dirty="0"/>
              <a:t>the Birth of Solomon</a:t>
            </a:r>
          </a:p>
          <a:p>
            <a:pPr>
              <a:buFont typeface="+mj-lt"/>
              <a:buAutoNum type="arabicPeriod" startAt="11"/>
            </a:pPr>
            <a:r>
              <a:rPr lang="en-US" sz="1600" b="1" dirty="0"/>
              <a:t>The Assault of Tamar </a:t>
            </a:r>
          </a:p>
          <a:p>
            <a:pPr>
              <a:buFont typeface="+mj-lt"/>
              <a:buAutoNum type="arabicPeriod" startAt="11"/>
            </a:pPr>
            <a:r>
              <a:rPr lang="en-US" sz="1600" b="1" dirty="0"/>
              <a:t>The Rebellion of Absalom</a:t>
            </a:r>
          </a:p>
          <a:p>
            <a:pPr>
              <a:buFont typeface="+mj-lt"/>
              <a:buAutoNum type="arabicPeriod" startAt="11"/>
            </a:pPr>
            <a:r>
              <a:rPr lang="en-US" sz="1600" b="1" dirty="0"/>
              <a:t>The Purchase of the field of Araunah and building of the altar</a:t>
            </a:r>
          </a:p>
        </p:txBody>
      </p:sp>
    </p:spTree>
    <p:extLst>
      <p:ext uri="{BB962C8B-B14F-4D97-AF65-F5344CB8AC3E}">
        <p14:creationId xmlns:p14="http://schemas.microsoft.com/office/powerpoint/2010/main" val="23232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Broadway" pitchFamily="82" charset="0"/>
              </a:rPr>
              <a:t>Teaching and Preaching Ideas from Samuel—The Greatness of the LORD (The LORD can Handle it!)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599" y="1930400"/>
            <a:ext cx="6347714" cy="4241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a lack of leadership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wicked priests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the Philistine god.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a sinful people.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a rebellious king.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a giant.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a fugitive.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the future of His people.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a sinful king.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LORD can handle a rebel.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3469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rgbClr val="FFC000"/>
                </a:solidFill>
                <a:latin typeface="Broadway" pitchFamily="82" charset="0"/>
              </a:rPr>
              <a:t>Teaching and Preaching Ideas from Samuel—Notable Women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599" y="2160590"/>
            <a:ext cx="6347714" cy="401161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/>
              <a:t>Hannah—The Praying Woman (1 Sam. 1-2)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Abigail—The Wise Woman (1 Sam. 25:1-44)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Bathsheba—The Pain-filled Woman (2 Sam. 11:1-27)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Tamar—The Abused Woman (2 Sam. 13-21)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Anonymous Woman of Tekoa—the Prophetic Woman (2 Sam. 14:1-20)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Rizpah—The Grieving Woman (2 Sam. 21:1-14)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78416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rgbClr val="FFC000"/>
                </a:solidFill>
                <a:latin typeface="Broadway" pitchFamily="82" charset="0"/>
              </a:rPr>
              <a:t>Teaching and Preaching Ideas from Samuel—The Ark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599" y="1930400"/>
            <a:ext cx="6347714" cy="4241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Capture of the Ark (1 Sam. 4:1-22)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Triumph of the Ark (1 Sam. 5:1-12)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Return of the Ark (1 Sam. 6:1-7:1)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Holiness of the Ark (2 Sam. 6:1-6)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Celebration of the Ark (2 Sam. 671-23)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The Primacy of the Ark (2 Sam. 15:25-26)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1308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762002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rgbClr val="FFC000"/>
                </a:solidFill>
                <a:latin typeface="Broadway" pitchFamily="82" charset="0"/>
              </a:rPr>
              <a:t>Teaching and Preaching Ideas from Samuel—Samuel and Psalms</a:t>
            </a:r>
            <a:endParaRPr lang="en-US" sz="2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09599" y="1371603"/>
            <a:ext cx="3090672" cy="533398"/>
          </a:xfrm>
        </p:spPr>
        <p:txBody>
          <a:bodyPr/>
          <a:lstStyle/>
          <a:p>
            <a:pPr algn="ctr"/>
            <a:r>
              <a:rPr lang="en-US" dirty="0"/>
              <a:t>Samuel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09599" y="1981200"/>
            <a:ext cx="3090672" cy="4191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The Lord’s Deliverance (2 Sam. 22)</a:t>
            </a:r>
          </a:p>
          <a:p>
            <a:pPr marL="0" indent="0">
              <a:buNone/>
            </a:pPr>
            <a:r>
              <a:rPr lang="en-US" sz="1400" dirty="0"/>
              <a:t>Saved from Achish (1 Sam. 21:10)</a:t>
            </a:r>
          </a:p>
          <a:p>
            <a:pPr marL="0" indent="0">
              <a:buNone/>
            </a:pPr>
            <a:r>
              <a:rPr lang="en-US" sz="1400" dirty="0"/>
              <a:t>David’s Confession (2 Sam. 12:13a)</a:t>
            </a:r>
          </a:p>
          <a:p>
            <a:pPr marL="0" indent="0">
              <a:buNone/>
            </a:pPr>
            <a:r>
              <a:rPr lang="en-US" sz="1400" dirty="0"/>
              <a:t>David’s Forgiveness (2 Sam. 12:13b)</a:t>
            </a:r>
          </a:p>
          <a:p>
            <a:pPr marL="0" indent="0">
              <a:buNone/>
            </a:pPr>
            <a:r>
              <a:rPr lang="en-US" sz="1400" dirty="0" err="1"/>
              <a:t>Doeg</a:t>
            </a:r>
            <a:r>
              <a:rPr lang="en-US" sz="1400" dirty="0"/>
              <a:t> to Ahimelech (1 Sam. 21:1-7) </a:t>
            </a:r>
          </a:p>
          <a:p>
            <a:pPr marL="0" indent="0">
              <a:buNone/>
            </a:pPr>
            <a:r>
              <a:rPr lang="en-US" sz="1400" dirty="0"/>
              <a:t>The Ziphites Tell about David        (1 Sam. 23:19)</a:t>
            </a:r>
          </a:p>
          <a:p>
            <a:pPr marL="0" indent="0">
              <a:buNone/>
            </a:pPr>
            <a:r>
              <a:rPr lang="en-US" sz="1400" dirty="0"/>
              <a:t>Among the Philistines (1 Sam. 21:10-15)</a:t>
            </a:r>
          </a:p>
          <a:p>
            <a:pPr marL="0" indent="0">
              <a:buNone/>
            </a:pPr>
            <a:r>
              <a:rPr lang="en-US" sz="1400" dirty="0"/>
              <a:t>Fleeing (1 Sam. 22:1 or 24:3)</a:t>
            </a:r>
          </a:p>
          <a:p>
            <a:pPr marL="0" indent="0">
              <a:buNone/>
            </a:pPr>
            <a:r>
              <a:rPr lang="en-US" sz="1400" dirty="0"/>
              <a:t>Escaping Saul (1 Sam. 1911)</a:t>
            </a:r>
          </a:p>
          <a:p>
            <a:pPr marL="0" indent="0">
              <a:buNone/>
            </a:pPr>
            <a:r>
              <a:rPr lang="en-US" sz="1400" dirty="0"/>
              <a:t>Defeating Edom (2 Sam. 8:1-14)</a:t>
            </a:r>
          </a:p>
          <a:p>
            <a:pPr marL="0" indent="0">
              <a:buNone/>
            </a:pPr>
            <a:r>
              <a:rPr lang="en-US" sz="1400" dirty="0"/>
              <a:t>Help (1 Sam. 23 or 2 Sam. 15:23)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1371603"/>
            <a:ext cx="3090672" cy="533398"/>
          </a:xfrm>
        </p:spPr>
        <p:txBody>
          <a:bodyPr/>
          <a:lstStyle/>
          <a:p>
            <a:pPr algn="ctr"/>
            <a:r>
              <a:rPr lang="en-US" dirty="0"/>
              <a:t>Psalms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>
          <a:xfrm>
            <a:off x="3866640" y="1981200"/>
            <a:ext cx="3090672" cy="4191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Psalm 18 (Deliverance)</a:t>
            </a:r>
          </a:p>
          <a:p>
            <a:pPr marL="0" indent="0">
              <a:buNone/>
            </a:pPr>
            <a:r>
              <a:rPr lang="en-US" sz="1400" dirty="0"/>
              <a:t>Psalm 34 (Deliverance)</a:t>
            </a:r>
          </a:p>
          <a:p>
            <a:pPr marL="0" indent="0">
              <a:buNone/>
            </a:pPr>
            <a:r>
              <a:rPr lang="en-US" sz="1400" dirty="0"/>
              <a:t>Psalm 51 (Confession)</a:t>
            </a:r>
          </a:p>
          <a:p>
            <a:pPr marL="0" indent="0">
              <a:buNone/>
            </a:pPr>
            <a:r>
              <a:rPr lang="en-US" sz="1400" dirty="0"/>
              <a:t>Psalm 32 (Forgiveness)</a:t>
            </a:r>
          </a:p>
          <a:p>
            <a:pPr marL="0" indent="0">
              <a:buNone/>
            </a:pPr>
            <a:r>
              <a:rPr lang="en-US" sz="1400" dirty="0"/>
              <a:t>Psalm 52 (Judgment on the Wicked)</a:t>
            </a:r>
          </a:p>
          <a:p>
            <a:pPr marL="0" indent="0">
              <a:buNone/>
            </a:pPr>
            <a:r>
              <a:rPr lang="en-US" sz="1400" dirty="0"/>
              <a:t>Psalm 54 (The Ziphites Disclose David to Saul)</a:t>
            </a:r>
          </a:p>
          <a:p>
            <a:pPr marL="0" indent="0">
              <a:buNone/>
            </a:pPr>
            <a:r>
              <a:rPr lang="en-US" sz="1400" dirty="0"/>
              <a:t>Psalm 56 (When the Philistines Seized him in Gath)</a:t>
            </a:r>
          </a:p>
          <a:p>
            <a:pPr marL="0" indent="0">
              <a:buNone/>
            </a:pPr>
            <a:r>
              <a:rPr lang="en-US" sz="1400" dirty="0"/>
              <a:t>Psalm 57 (Fled to a Cave)</a:t>
            </a:r>
          </a:p>
          <a:p>
            <a:pPr marL="0" indent="0">
              <a:buNone/>
            </a:pPr>
            <a:r>
              <a:rPr lang="en-US" sz="1400" dirty="0"/>
              <a:t>Psalm 59 (Watching His House)</a:t>
            </a:r>
          </a:p>
          <a:p>
            <a:pPr marL="0" indent="0">
              <a:buNone/>
            </a:pPr>
            <a:r>
              <a:rPr lang="en-US" sz="1400" dirty="0"/>
              <a:t>Psalm 60 (Victory)</a:t>
            </a:r>
          </a:p>
          <a:p>
            <a:pPr marL="0" indent="0">
              <a:buNone/>
            </a:pPr>
            <a:r>
              <a:rPr lang="en-US" sz="1400" dirty="0"/>
              <a:t>Psalm 63 (In the Desert in Judah)</a:t>
            </a:r>
          </a:p>
        </p:txBody>
      </p:sp>
    </p:spTree>
    <p:extLst>
      <p:ext uri="{BB962C8B-B14F-4D97-AF65-F5344CB8AC3E}">
        <p14:creationId xmlns:p14="http://schemas.microsoft.com/office/powerpoint/2010/main" val="124563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71ce2e5-5dc6-49fc-a74c-6694c1a79e1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69B05A7C1C4B4E9301D417530897D1" ma:contentTypeVersion="18" ma:contentTypeDescription="Create a new document." ma:contentTypeScope="" ma:versionID="9ebe44daa8ac846ec7efadc1850dbeda">
  <xsd:schema xmlns:xsd="http://www.w3.org/2001/XMLSchema" xmlns:xs="http://www.w3.org/2001/XMLSchema" xmlns:p="http://schemas.microsoft.com/office/2006/metadata/properties" xmlns:ns3="be440339-6e5e-4931-b6f9-b03873e11744" xmlns:ns4="971ce2e5-5dc6-49fc-a74c-6694c1a79e1e" targetNamespace="http://schemas.microsoft.com/office/2006/metadata/properties" ma:root="true" ma:fieldsID="8217e4c0c691fa7f06a7b10aebb4976c" ns3:_="" ns4:_="">
    <xsd:import namespace="be440339-6e5e-4931-b6f9-b03873e11744"/>
    <xsd:import namespace="971ce2e5-5dc6-49fc-a74c-6694c1a79e1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3:SharedWithDetails" minOccurs="0"/>
                <xsd:element ref="ns4:MediaServiceObjectDetectorVersions" minOccurs="0"/>
                <xsd:element ref="ns4:MediaServiceGenerationTime" minOccurs="0"/>
                <xsd:element ref="ns4:MediaServiceEventHashCode" minOccurs="0"/>
                <xsd:element ref="ns4:_activity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440339-6e5e-4931-b6f9-b03873e1174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ce2e5-5dc6-49fc-a74c-6694c1a79e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3A3B10-7439-4DEB-94A9-0538E512FE2D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971ce2e5-5dc6-49fc-a74c-6694c1a79e1e"/>
    <ds:schemaRef ds:uri="http://purl.org/dc/terms/"/>
    <ds:schemaRef ds:uri="http://schemas.microsoft.com/office/infopath/2007/PartnerControls"/>
    <ds:schemaRef ds:uri="http://schemas.microsoft.com/office/2006/metadata/properties"/>
    <ds:schemaRef ds:uri="be440339-6e5e-4931-b6f9-b03873e11744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B681C0B5-4EF4-490A-8ABA-F5B4B7F4AC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E6D25E-4EFD-4B08-8227-7C8244E4B8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440339-6e5e-4931-b6f9-b03873e11744"/>
    <ds:schemaRef ds:uri="971ce2e5-5dc6-49fc-a74c-6694c1a79e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3344</TotalTime>
  <Words>1846</Words>
  <Application>Microsoft Office PowerPoint</Application>
  <PresentationFormat>On-screen Show (4:3)</PresentationFormat>
  <Paragraphs>190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Aharoni</vt:lpstr>
      <vt:lpstr>Arial</vt:lpstr>
      <vt:lpstr>Arial Black</vt:lpstr>
      <vt:lpstr>Broadway</vt:lpstr>
      <vt:lpstr>Calibri</vt:lpstr>
      <vt:lpstr>Trebuchet MS</vt:lpstr>
      <vt:lpstr>Wingdings 3</vt:lpstr>
      <vt:lpstr>Facet</vt:lpstr>
      <vt:lpstr>STATE PREACHING CONFERENCE Samuel </vt:lpstr>
      <vt:lpstr>Teaching and Preaching from Samuel</vt:lpstr>
      <vt:lpstr>Teaching and Preaching from Samuel</vt:lpstr>
      <vt:lpstr>Teaching and Preaching Ideas from Samuel –Significant Persons (Saints and Sinners) </vt:lpstr>
      <vt:lpstr>Teaching and Preaching Ideas from Samuel—Turning Points or Key Events</vt:lpstr>
      <vt:lpstr>Teaching and Preaching Ideas from Samuel—The Greatness of the LORD (The LORD can Handle it!)</vt:lpstr>
      <vt:lpstr>Teaching and Preaching Ideas from Samuel—Notable Women</vt:lpstr>
      <vt:lpstr>Teaching and Preaching Ideas from Samuel—The Ark</vt:lpstr>
      <vt:lpstr>Teaching and Preaching Ideas from Samuel—Samuel and Psalms</vt:lpstr>
      <vt:lpstr>Teaching and Preaching Ideas from Samuel—Prayer</vt:lpstr>
      <vt:lpstr>Teaching and Preaching Ideas from Samuel—The Prophets</vt:lpstr>
      <vt:lpstr>Teaching and Preaching Ideas from Samuel—Death/Funerals</vt:lpstr>
      <vt:lpstr>Teaching and Preaching Ideas from Samuel—Seven Significant Sermons from Samuel</vt:lpstr>
      <vt:lpstr>Title: A Message with Maximum Impact--How to Tell a King He is a Sinner  Text: 2 Samuel 12</vt:lpstr>
      <vt:lpstr>Title: The Call of God Text: 1 Samuel 3:1-21 </vt:lpstr>
      <vt:lpstr>Title: Will the Real King of Israel Please Stand Up? Text: 1 Samuel 17:1-58 </vt:lpstr>
      <vt:lpstr>Title: True Friendship Text: 1 Samuel 18:1-5 </vt:lpstr>
      <vt:lpstr>Teaching and Preaching Christ from the OT </vt:lpstr>
      <vt:lpstr>How Can I Become A Better Preacher?</vt:lpstr>
      <vt:lpstr>Objectives of Preaching</vt:lpstr>
      <vt:lpstr>Objectives of Preaching</vt:lpstr>
    </vt:vector>
  </TitlesOfParts>
  <Company>Blue Mountain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Proclaiming the Gospel</dc:title>
  <dc:creator>Valued Acer Customer</dc:creator>
  <cp:lastModifiedBy>Ronald Meeks</cp:lastModifiedBy>
  <cp:revision>218</cp:revision>
  <cp:lastPrinted>2024-04-15T11:09:47Z</cp:lastPrinted>
  <dcterms:created xsi:type="dcterms:W3CDTF">2010-09-09T04:29:01Z</dcterms:created>
  <dcterms:modified xsi:type="dcterms:W3CDTF">2024-04-20T15:04:17Z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0x0101004269B05A7C1C4B4E9301D417530897D1</vt:lpwstr>
  </property>
</Properties>
</file>