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2" r:id="rId2"/>
    <p:sldId id="301" r:id="rId3"/>
    <p:sldId id="273" r:id="rId4"/>
    <p:sldId id="274" r:id="rId5"/>
    <p:sldId id="275" r:id="rId6"/>
    <p:sldId id="276" r:id="rId7"/>
    <p:sldId id="277" r:id="rId8"/>
    <p:sldId id="278"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91" r:id="rId22"/>
    <p:sldId id="292" r:id="rId23"/>
    <p:sldId id="293" r:id="rId24"/>
    <p:sldId id="294" r:id="rId25"/>
    <p:sldId id="295" r:id="rId26"/>
    <p:sldId id="296" r:id="rId27"/>
    <p:sldId id="297" r:id="rId28"/>
    <p:sldId id="298" r:id="rId29"/>
    <p:sldId id="299" r:id="rId30"/>
    <p:sldId id="300"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eph Bird" userId="25bb8bd9-721a-4fec-99e1-96ebe2ddc4ae" providerId="ADAL" clId="{5FA61BB1-0482-46BA-BBCC-8252C5E0832E}"/>
    <pc:docChg chg="addSld modSld sldOrd">
      <pc:chgData name="Joseph Bird" userId="25bb8bd9-721a-4fec-99e1-96ebe2ddc4ae" providerId="ADAL" clId="{5FA61BB1-0482-46BA-BBCC-8252C5E0832E}" dt="2024-04-17T13:34:39.233" v="86" actId="20577"/>
      <pc:docMkLst>
        <pc:docMk/>
      </pc:docMkLst>
      <pc:sldChg chg="modSp new mod ord">
        <pc:chgData name="Joseph Bird" userId="25bb8bd9-721a-4fec-99e1-96ebe2ddc4ae" providerId="ADAL" clId="{5FA61BB1-0482-46BA-BBCC-8252C5E0832E}" dt="2024-04-17T13:34:39.233" v="86" actId="20577"/>
        <pc:sldMkLst>
          <pc:docMk/>
          <pc:sldMk cId="2483568915" sldId="301"/>
        </pc:sldMkLst>
        <pc:spChg chg="mod">
          <ac:chgData name="Joseph Bird" userId="25bb8bd9-721a-4fec-99e1-96ebe2ddc4ae" providerId="ADAL" clId="{5FA61BB1-0482-46BA-BBCC-8252C5E0832E}" dt="2024-04-17T13:30:13.389" v="6" actId="20577"/>
          <ac:spMkLst>
            <pc:docMk/>
            <pc:sldMk cId="2483568915" sldId="301"/>
            <ac:spMk id="2" creationId="{00D6D160-C505-D77B-7F7F-6F9EBB90BBB2}"/>
          </ac:spMkLst>
        </pc:spChg>
        <pc:spChg chg="mod">
          <ac:chgData name="Joseph Bird" userId="25bb8bd9-721a-4fec-99e1-96ebe2ddc4ae" providerId="ADAL" clId="{5FA61BB1-0482-46BA-BBCC-8252C5E0832E}" dt="2024-04-17T13:34:39.233" v="86" actId="20577"/>
          <ac:spMkLst>
            <pc:docMk/>
            <pc:sldMk cId="2483568915" sldId="301"/>
            <ac:spMk id="3" creationId="{20ED002F-5D98-1DDE-F307-CFBC8FA476AD}"/>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687286-476C-4BDA-82D4-D52B4F11E9A7}"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F9843E07-E76E-4FEB-BFC5-E73336E24D53}">
      <dgm:prSet/>
      <dgm:spPr/>
      <dgm:t>
        <a:bodyPr/>
        <a:lstStyle/>
        <a:p>
          <a:r>
            <a:rPr lang="en-US" b="0" i="0" dirty="0"/>
            <a:t>Andrews, Stephen J., and Robert D. Bergen. </a:t>
          </a:r>
          <a:r>
            <a:rPr lang="en-US" b="0" i="1" dirty="0"/>
            <a:t>1&amp;2 Samuel</a:t>
          </a:r>
          <a:r>
            <a:rPr lang="en-US" b="0" i="0" dirty="0"/>
            <a:t>. Vol. 6 of the </a:t>
          </a:r>
          <a:r>
            <a:rPr lang="en-US" b="0" i="1" dirty="0"/>
            <a:t>Holman Old Testament Commentary</a:t>
          </a:r>
          <a:r>
            <a:rPr lang="en-US" b="0" i="0" dirty="0"/>
            <a:t>, edited by Max Anders. Nashville: Holman Reference, 2009. </a:t>
          </a:r>
          <a:endParaRPr lang="en-US" dirty="0"/>
        </a:p>
      </dgm:t>
    </dgm:pt>
    <dgm:pt modelId="{4C5016AF-8923-45B2-A0DD-B7E07CAE8B4A}" type="parTrans" cxnId="{9B92AC53-6240-4308-B809-C266E5FE26B6}">
      <dgm:prSet/>
      <dgm:spPr/>
      <dgm:t>
        <a:bodyPr/>
        <a:lstStyle/>
        <a:p>
          <a:endParaRPr lang="en-US"/>
        </a:p>
      </dgm:t>
    </dgm:pt>
    <dgm:pt modelId="{64C96A8F-C61B-4DA1-A1EC-47F43EED3176}" type="sibTrans" cxnId="{9B92AC53-6240-4308-B809-C266E5FE26B6}">
      <dgm:prSet/>
      <dgm:spPr/>
      <dgm:t>
        <a:bodyPr/>
        <a:lstStyle/>
        <a:p>
          <a:endParaRPr lang="en-US"/>
        </a:p>
      </dgm:t>
    </dgm:pt>
    <dgm:pt modelId="{DC74908A-1E47-402F-8A01-768D3D015C4C}">
      <dgm:prSet/>
      <dgm:spPr/>
      <dgm:t>
        <a:bodyPr/>
        <a:lstStyle/>
        <a:p>
          <a:r>
            <a:rPr lang="en-US" b="0" i="0" dirty="0"/>
            <a:t>Arnold, Bill T. </a:t>
          </a:r>
          <a:r>
            <a:rPr lang="en-US" b="0" i="1" dirty="0"/>
            <a:t>1 and 2 Samuel</a:t>
          </a:r>
          <a:r>
            <a:rPr lang="en-US" b="0" i="0" dirty="0"/>
            <a:t>, in </a:t>
          </a:r>
          <a:r>
            <a:rPr lang="en-US" b="0" i="1" dirty="0"/>
            <a:t>The NIV Application Commentary</a:t>
          </a:r>
          <a:r>
            <a:rPr lang="en-US" b="0" i="0" dirty="0"/>
            <a:t>,</a:t>
          </a:r>
          <a:r>
            <a:rPr lang="en-US" b="0" i="1" dirty="0"/>
            <a:t> </a:t>
          </a:r>
          <a:r>
            <a:rPr lang="en-US" b="0" i="0" dirty="0"/>
            <a:t>edited by Terry Muck. Grand Rapids: Zondervan, 2003.  </a:t>
          </a:r>
          <a:endParaRPr lang="en-US" dirty="0"/>
        </a:p>
      </dgm:t>
    </dgm:pt>
    <dgm:pt modelId="{96897B70-A6E6-499E-870C-2ECEC7881293}" type="parTrans" cxnId="{BFF8C91A-7318-462F-9578-3612BA002800}">
      <dgm:prSet/>
      <dgm:spPr/>
      <dgm:t>
        <a:bodyPr/>
        <a:lstStyle/>
        <a:p>
          <a:endParaRPr lang="en-US"/>
        </a:p>
      </dgm:t>
    </dgm:pt>
    <dgm:pt modelId="{7F6EB856-1FF0-411C-94DE-DC05B8E752A1}" type="sibTrans" cxnId="{BFF8C91A-7318-462F-9578-3612BA002800}">
      <dgm:prSet/>
      <dgm:spPr/>
      <dgm:t>
        <a:bodyPr/>
        <a:lstStyle/>
        <a:p>
          <a:endParaRPr lang="en-US"/>
        </a:p>
      </dgm:t>
    </dgm:pt>
    <dgm:pt modelId="{F3469077-BE89-4279-8E93-6EEA7331AD66}">
      <dgm:prSet/>
      <dgm:spPr/>
      <dgm:t>
        <a:bodyPr/>
        <a:lstStyle/>
        <a:p>
          <a:r>
            <a:rPr lang="en-US" b="0" i="0"/>
            <a:t>Bergen, Robert D. </a:t>
          </a:r>
          <a:r>
            <a:rPr lang="en-US" b="0" i="1"/>
            <a:t>1, 2 Samuel</a:t>
          </a:r>
          <a:r>
            <a:rPr lang="en-US" b="0" i="0"/>
            <a:t>. Vol. 7 of </a:t>
          </a:r>
          <a:r>
            <a:rPr lang="en-US" b="0" i="1"/>
            <a:t>The New American Commentary</a:t>
          </a:r>
          <a:r>
            <a:rPr lang="en-US" b="0" i="0"/>
            <a:t>, edited by E. Ray Clendenen. Nashville: Broadman and Holman, 1996. </a:t>
          </a:r>
          <a:endParaRPr lang="en-US"/>
        </a:p>
      </dgm:t>
    </dgm:pt>
    <dgm:pt modelId="{66DAF92A-FECE-49C1-A25C-D009ECBE75AC}" type="parTrans" cxnId="{8AD7D889-5A8F-492F-9626-9AED84356559}">
      <dgm:prSet/>
      <dgm:spPr/>
      <dgm:t>
        <a:bodyPr/>
        <a:lstStyle/>
        <a:p>
          <a:endParaRPr lang="en-US"/>
        </a:p>
      </dgm:t>
    </dgm:pt>
    <dgm:pt modelId="{04C44A1D-9920-4B6C-ACD7-5681CB8CC89C}" type="sibTrans" cxnId="{8AD7D889-5A8F-492F-9626-9AED84356559}">
      <dgm:prSet/>
      <dgm:spPr/>
      <dgm:t>
        <a:bodyPr/>
        <a:lstStyle/>
        <a:p>
          <a:endParaRPr lang="en-US"/>
        </a:p>
      </dgm:t>
    </dgm:pt>
    <dgm:pt modelId="{63B3DEA9-9D9F-41FA-94B5-8852CE17013F}">
      <dgm:prSet/>
      <dgm:spPr/>
      <dgm:t>
        <a:bodyPr/>
        <a:lstStyle/>
        <a:p>
          <a:r>
            <a:rPr lang="en-US" b="0" i="0"/>
            <a:t>Klein, Ralph W. </a:t>
          </a:r>
          <a:r>
            <a:rPr lang="en-US" b="0" i="1"/>
            <a:t>1 Samuel</a:t>
          </a:r>
          <a:r>
            <a:rPr lang="en-US" b="0" i="0"/>
            <a:t>. Vol. 10 of the </a:t>
          </a:r>
          <a:r>
            <a:rPr lang="en-US" b="0" i="1"/>
            <a:t>Word Biblical Commentary</a:t>
          </a:r>
          <a:r>
            <a:rPr lang="en-US" b="0" i="0"/>
            <a:t>, edited by David Hubbard and Glen W. Barker. Waco: Word Books, Publisher, 1983. </a:t>
          </a:r>
          <a:endParaRPr lang="en-US"/>
        </a:p>
      </dgm:t>
    </dgm:pt>
    <dgm:pt modelId="{E7B32137-FA03-4C85-A0A4-6A76D72E76EF}" type="parTrans" cxnId="{052692AE-73A0-44C4-9DF5-4305B1036655}">
      <dgm:prSet/>
      <dgm:spPr/>
      <dgm:t>
        <a:bodyPr/>
        <a:lstStyle/>
        <a:p>
          <a:endParaRPr lang="en-US"/>
        </a:p>
      </dgm:t>
    </dgm:pt>
    <dgm:pt modelId="{1D3CE2E6-CF9D-4B48-84B5-85940C51EB63}" type="sibTrans" cxnId="{052692AE-73A0-44C4-9DF5-4305B1036655}">
      <dgm:prSet/>
      <dgm:spPr/>
      <dgm:t>
        <a:bodyPr/>
        <a:lstStyle/>
        <a:p>
          <a:endParaRPr lang="en-US"/>
        </a:p>
      </dgm:t>
    </dgm:pt>
    <dgm:pt modelId="{BC6B52E4-CB02-4DB6-9396-51BC9DF35951}">
      <dgm:prSet/>
      <dgm:spPr/>
      <dgm:t>
        <a:bodyPr/>
        <a:lstStyle/>
        <a:p>
          <a:r>
            <a:rPr lang="en-US" b="0" i="0" dirty="0"/>
            <a:t>Unger, Merrill F. </a:t>
          </a:r>
          <a:r>
            <a:rPr lang="en-US" b="0" i="1" dirty="0"/>
            <a:t>The New Unger’s Bible Dictionary</a:t>
          </a:r>
          <a:r>
            <a:rPr lang="en-US" b="0" i="0" dirty="0"/>
            <a:t>. Edited by R. K. Harrison. Chicago: Moody Publishers, 2006.  </a:t>
          </a:r>
          <a:endParaRPr lang="en-US" dirty="0"/>
        </a:p>
      </dgm:t>
    </dgm:pt>
    <dgm:pt modelId="{3C44106F-C70B-49C0-891D-2DF6CF682F95}" type="parTrans" cxnId="{E22CD110-D672-407F-983D-42B2B1376C58}">
      <dgm:prSet/>
      <dgm:spPr/>
      <dgm:t>
        <a:bodyPr/>
        <a:lstStyle/>
        <a:p>
          <a:endParaRPr lang="en-US"/>
        </a:p>
      </dgm:t>
    </dgm:pt>
    <dgm:pt modelId="{BB799F66-4E76-4B1D-8972-FC32038C352E}" type="sibTrans" cxnId="{E22CD110-D672-407F-983D-42B2B1376C58}">
      <dgm:prSet/>
      <dgm:spPr/>
      <dgm:t>
        <a:bodyPr/>
        <a:lstStyle/>
        <a:p>
          <a:endParaRPr lang="en-US"/>
        </a:p>
      </dgm:t>
    </dgm:pt>
    <dgm:pt modelId="{9AEDA547-A055-430E-BD8F-0A8D4F394BB2}" type="pres">
      <dgm:prSet presAssocID="{89687286-476C-4BDA-82D4-D52B4F11E9A7}" presName="vert0" presStyleCnt="0">
        <dgm:presLayoutVars>
          <dgm:dir/>
          <dgm:animOne val="branch"/>
          <dgm:animLvl val="lvl"/>
        </dgm:presLayoutVars>
      </dgm:prSet>
      <dgm:spPr/>
    </dgm:pt>
    <dgm:pt modelId="{643499A6-B5AA-47BE-9501-E344620F7454}" type="pres">
      <dgm:prSet presAssocID="{F9843E07-E76E-4FEB-BFC5-E73336E24D53}" presName="thickLine" presStyleLbl="alignNode1" presStyleIdx="0" presStyleCnt="5"/>
      <dgm:spPr/>
    </dgm:pt>
    <dgm:pt modelId="{86E15DF0-FFBF-4481-AADC-8CD29F23801C}" type="pres">
      <dgm:prSet presAssocID="{F9843E07-E76E-4FEB-BFC5-E73336E24D53}" presName="horz1" presStyleCnt="0"/>
      <dgm:spPr/>
    </dgm:pt>
    <dgm:pt modelId="{154626B0-09EF-4D10-96C2-2419C2F14D67}" type="pres">
      <dgm:prSet presAssocID="{F9843E07-E76E-4FEB-BFC5-E73336E24D53}" presName="tx1" presStyleLbl="revTx" presStyleIdx="0" presStyleCnt="5"/>
      <dgm:spPr/>
    </dgm:pt>
    <dgm:pt modelId="{4A1F4058-3E04-4272-9D09-9BA049DD7C02}" type="pres">
      <dgm:prSet presAssocID="{F9843E07-E76E-4FEB-BFC5-E73336E24D53}" presName="vert1" presStyleCnt="0"/>
      <dgm:spPr/>
    </dgm:pt>
    <dgm:pt modelId="{A9947C94-2CB1-43BE-AB29-9C788F7F1020}" type="pres">
      <dgm:prSet presAssocID="{DC74908A-1E47-402F-8A01-768D3D015C4C}" presName="thickLine" presStyleLbl="alignNode1" presStyleIdx="1" presStyleCnt="5"/>
      <dgm:spPr/>
    </dgm:pt>
    <dgm:pt modelId="{1925B951-E283-4467-BF16-36D17FC20EEB}" type="pres">
      <dgm:prSet presAssocID="{DC74908A-1E47-402F-8A01-768D3D015C4C}" presName="horz1" presStyleCnt="0"/>
      <dgm:spPr/>
    </dgm:pt>
    <dgm:pt modelId="{84D4F24D-018A-4B16-8CDB-889050460595}" type="pres">
      <dgm:prSet presAssocID="{DC74908A-1E47-402F-8A01-768D3D015C4C}" presName="tx1" presStyleLbl="revTx" presStyleIdx="1" presStyleCnt="5"/>
      <dgm:spPr/>
    </dgm:pt>
    <dgm:pt modelId="{3E9BCF7E-4EF4-49B5-AA6C-EBFEDA4C0853}" type="pres">
      <dgm:prSet presAssocID="{DC74908A-1E47-402F-8A01-768D3D015C4C}" presName="vert1" presStyleCnt="0"/>
      <dgm:spPr/>
    </dgm:pt>
    <dgm:pt modelId="{C3469765-FDD9-414D-ABD7-15FC72E16ABC}" type="pres">
      <dgm:prSet presAssocID="{F3469077-BE89-4279-8E93-6EEA7331AD66}" presName="thickLine" presStyleLbl="alignNode1" presStyleIdx="2" presStyleCnt="5"/>
      <dgm:spPr/>
    </dgm:pt>
    <dgm:pt modelId="{1C8132BD-831B-4605-8970-DF508A782090}" type="pres">
      <dgm:prSet presAssocID="{F3469077-BE89-4279-8E93-6EEA7331AD66}" presName="horz1" presStyleCnt="0"/>
      <dgm:spPr/>
    </dgm:pt>
    <dgm:pt modelId="{57629C19-7A36-4743-8049-B056DCC5182B}" type="pres">
      <dgm:prSet presAssocID="{F3469077-BE89-4279-8E93-6EEA7331AD66}" presName="tx1" presStyleLbl="revTx" presStyleIdx="2" presStyleCnt="5"/>
      <dgm:spPr/>
    </dgm:pt>
    <dgm:pt modelId="{6BC230EA-37BC-4010-A98D-7F48BEF24B98}" type="pres">
      <dgm:prSet presAssocID="{F3469077-BE89-4279-8E93-6EEA7331AD66}" presName="vert1" presStyleCnt="0"/>
      <dgm:spPr/>
    </dgm:pt>
    <dgm:pt modelId="{08DF4955-9F20-413D-A3F5-8A99A67F5605}" type="pres">
      <dgm:prSet presAssocID="{63B3DEA9-9D9F-41FA-94B5-8852CE17013F}" presName="thickLine" presStyleLbl="alignNode1" presStyleIdx="3" presStyleCnt="5"/>
      <dgm:spPr/>
    </dgm:pt>
    <dgm:pt modelId="{FE8202EF-938B-44C7-B0FD-A74E9DCDABB8}" type="pres">
      <dgm:prSet presAssocID="{63B3DEA9-9D9F-41FA-94B5-8852CE17013F}" presName="horz1" presStyleCnt="0"/>
      <dgm:spPr/>
    </dgm:pt>
    <dgm:pt modelId="{B845D25D-DD3C-4EC2-84CD-22A1F69B7E06}" type="pres">
      <dgm:prSet presAssocID="{63B3DEA9-9D9F-41FA-94B5-8852CE17013F}" presName="tx1" presStyleLbl="revTx" presStyleIdx="3" presStyleCnt="5"/>
      <dgm:spPr/>
    </dgm:pt>
    <dgm:pt modelId="{8D5AEB3A-29C8-4976-8D65-A9ECE50CA72C}" type="pres">
      <dgm:prSet presAssocID="{63B3DEA9-9D9F-41FA-94B5-8852CE17013F}" presName="vert1" presStyleCnt="0"/>
      <dgm:spPr/>
    </dgm:pt>
    <dgm:pt modelId="{937860CC-ED70-4960-A6F6-0C94D6089CA7}" type="pres">
      <dgm:prSet presAssocID="{BC6B52E4-CB02-4DB6-9396-51BC9DF35951}" presName="thickLine" presStyleLbl="alignNode1" presStyleIdx="4" presStyleCnt="5"/>
      <dgm:spPr/>
    </dgm:pt>
    <dgm:pt modelId="{CD6AAF2E-855A-4F1D-8F32-0467764C637E}" type="pres">
      <dgm:prSet presAssocID="{BC6B52E4-CB02-4DB6-9396-51BC9DF35951}" presName="horz1" presStyleCnt="0"/>
      <dgm:spPr/>
    </dgm:pt>
    <dgm:pt modelId="{9FEC4796-1151-497D-96C4-8138AF7BA27C}" type="pres">
      <dgm:prSet presAssocID="{BC6B52E4-CB02-4DB6-9396-51BC9DF35951}" presName="tx1" presStyleLbl="revTx" presStyleIdx="4" presStyleCnt="5"/>
      <dgm:spPr/>
    </dgm:pt>
    <dgm:pt modelId="{9A3819EE-6B22-46CD-9F0D-9AD5B620E638}" type="pres">
      <dgm:prSet presAssocID="{BC6B52E4-CB02-4DB6-9396-51BC9DF35951}" presName="vert1" presStyleCnt="0"/>
      <dgm:spPr/>
    </dgm:pt>
  </dgm:ptLst>
  <dgm:cxnLst>
    <dgm:cxn modelId="{E22CD110-D672-407F-983D-42B2B1376C58}" srcId="{89687286-476C-4BDA-82D4-D52B4F11E9A7}" destId="{BC6B52E4-CB02-4DB6-9396-51BC9DF35951}" srcOrd="4" destOrd="0" parTransId="{3C44106F-C70B-49C0-891D-2DF6CF682F95}" sibTransId="{BB799F66-4E76-4B1D-8972-FC32038C352E}"/>
    <dgm:cxn modelId="{BFF8C91A-7318-462F-9578-3612BA002800}" srcId="{89687286-476C-4BDA-82D4-D52B4F11E9A7}" destId="{DC74908A-1E47-402F-8A01-768D3D015C4C}" srcOrd="1" destOrd="0" parTransId="{96897B70-A6E6-499E-870C-2ECEC7881293}" sibTransId="{7F6EB856-1FF0-411C-94DE-DC05B8E752A1}"/>
    <dgm:cxn modelId="{46BE6924-A1EB-44E2-A27B-82B0B3091027}" type="presOf" srcId="{F3469077-BE89-4279-8E93-6EEA7331AD66}" destId="{57629C19-7A36-4743-8049-B056DCC5182B}" srcOrd="0" destOrd="0" presId="urn:microsoft.com/office/officeart/2008/layout/LinedList"/>
    <dgm:cxn modelId="{9B92AC53-6240-4308-B809-C266E5FE26B6}" srcId="{89687286-476C-4BDA-82D4-D52B4F11E9A7}" destId="{F9843E07-E76E-4FEB-BFC5-E73336E24D53}" srcOrd="0" destOrd="0" parTransId="{4C5016AF-8923-45B2-A0DD-B7E07CAE8B4A}" sibTransId="{64C96A8F-C61B-4DA1-A1EC-47F43EED3176}"/>
    <dgm:cxn modelId="{AF0D9C59-2453-40FC-87EB-0A394090C46D}" type="presOf" srcId="{F9843E07-E76E-4FEB-BFC5-E73336E24D53}" destId="{154626B0-09EF-4D10-96C2-2419C2F14D67}" srcOrd="0" destOrd="0" presId="urn:microsoft.com/office/officeart/2008/layout/LinedList"/>
    <dgm:cxn modelId="{6028DE5A-C760-4B67-9D32-890CF62F507C}" type="presOf" srcId="{89687286-476C-4BDA-82D4-D52B4F11E9A7}" destId="{9AEDA547-A055-430E-BD8F-0A8D4F394BB2}" srcOrd="0" destOrd="0" presId="urn:microsoft.com/office/officeart/2008/layout/LinedList"/>
    <dgm:cxn modelId="{8AD7D889-5A8F-492F-9626-9AED84356559}" srcId="{89687286-476C-4BDA-82D4-D52B4F11E9A7}" destId="{F3469077-BE89-4279-8E93-6EEA7331AD66}" srcOrd="2" destOrd="0" parTransId="{66DAF92A-FECE-49C1-A25C-D009ECBE75AC}" sibTransId="{04C44A1D-9920-4B6C-ACD7-5681CB8CC89C}"/>
    <dgm:cxn modelId="{052692AE-73A0-44C4-9DF5-4305B1036655}" srcId="{89687286-476C-4BDA-82D4-D52B4F11E9A7}" destId="{63B3DEA9-9D9F-41FA-94B5-8852CE17013F}" srcOrd="3" destOrd="0" parTransId="{E7B32137-FA03-4C85-A0A4-6A76D72E76EF}" sibTransId="{1D3CE2E6-CF9D-4B48-84B5-85940C51EB63}"/>
    <dgm:cxn modelId="{1A114DB1-3C6C-435C-BD67-2D766E44A422}" type="presOf" srcId="{63B3DEA9-9D9F-41FA-94B5-8852CE17013F}" destId="{B845D25D-DD3C-4EC2-84CD-22A1F69B7E06}" srcOrd="0" destOrd="0" presId="urn:microsoft.com/office/officeart/2008/layout/LinedList"/>
    <dgm:cxn modelId="{735B82CA-A56F-407E-B3CE-E3C9A4CCBD81}" type="presOf" srcId="{DC74908A-1E47-402F-8A01-768D3D015C4C}" destId="{84D4F24D-018A-4B16-8CDB-889050460595}" srcOrd="0" destOrd="0" presId="urn:microsoft.com/office/officeart/2008/layout/LinedList"/>
    <dgm:cxn modelId="{C5CBFAD3-46F1-4AC7-BB16-085BE1510D2B}" type="presOf" srcId="{BC6B52E4-CB02-4DB6-9396-51BC9DF35951}" destId="{9FEC4796-1151-497D-96C4-8138AF7BA27C}" srcOrd="0" destOrd="0" presId="urn:microsoft.com/office/officeart/2008/layout/LinedList"/>
    <dgm:cxn modelId="{133F0DDC-81CA-4AFE-A087-D366DDEE101F}" type="presParOf" srcId="{9AEDA547-A055-430E-BD8F-0A8D4F394BB2}" destId="{643499A6-B5AA-47BE-9501-E344620F7454}" srcOrd="0" destOrd="0" presId="urn:microsoft.com/office/officeart/2008/layout/LinedList"/>
    <dgm:cxn modelId="{7E9821AC-F984-4184-A8FF-14E6C655535B}" type="presParOf" srcId="{9AEDA547-A055-430E-BD8F-0A8D4F394BB2}" destId="{86E15DF0-FFBF-4481-AADC-8CD29F23801C}" srcOrd="1" destOrd="0" presId="urn:microsoft.com/office/officeart/2008/layout/LinedList"/>
    <dgm:cxn modelId="{2B39EF59-6C74-47B0-A3C6-BE6F9457C2AD}" type="presParOf" srcId="{86E15DF0-FFBF-4481-AADC-8CD29F23801C}" destId="{154626B0-09EF-4D10-96C2-2419C2F14D67}" srcOrd="0" destOrd="0" presId="urn:microsoft.com/office/officeart/2008/layout/LinedList"/>
    <dgm:cxn modelId="{824C7F94-7000-47AE-AA33-88AFD880F9A6}" type="presParOf" srcId="{86E15DF0-FFBF-4481-AADC-8CD29F23801C}" destId="{4A1F4058-3E04-4272-9D09-9BA049DD7C02}" srcOrd="1" destOrd="0" presId="urn:microsoft.com/office/officeart/2008/layout/LinedList"/>
    <dgm:cxn modelId="{2D0B6C48-9F2F-4A9E-84A3-21718B9E0371}" type="presParOf" srcId="{9AEDA547-A055-430E-BD8F-0A8D4F394BB2}" destId="{A9947C94-2CB1-43BE-AB29-9C788F7F1020}" srcOrd="2" destOrd="0" presId="urn:microsoft.com/office/officeart/2008/layout/LinedList"/>
    <dgm:cxn modelId="{91483E5F-83C5-41B3-AB8A-BA1D397802A2}" type="presParOf" srcId="{9AEDA547-A055-430E-BD8F-0A8D4F394BB2}" destId="{1925B951-E283-4467-BF16-36D17FC20EEB}" srcOrd="3" destOrd="0" presId="urn:microsoft.com/office/officeart/2008/layout/LinedList"/>
    <dgm:cxn modelId="{14621158-CAE7-4657-BD64-A3196DF308C7}" type="presParOf" srcId="{1925B951-E283-4467-BF16-36D17FC20EEB}" destId="{84D4F24D-018A-4B16-8CDB-889050460595}" srcOrd="0" destOrd="0" presId="urn:microsoft.com/office/officeart/2008/layout/LinedList"/>
    <dgm:cxn modelId="{A6AF2759-DAF1-4FEC-96C4-F59C5BB0B47A}" type="presParOf" srcId="{1925B951-E283-4467-BF16-36D17FC20EEB}" destId="{3E9BCF7E-4EF4-49B5-AA6C-EBFEDA4C0853}" srcOrd="1" destOrd="0" presId="urn:microsoft.com/office/officeart/2008/layout/LinedList"/>
    <dgm:cxn modelId="{B87FEF0F-373E-42D0-A1E0-CA9D904B0A03}" type="presParOf" srcId="{9AEDA547-A055-430E-BD8F-0A8D4F394BB2}" destId="{C3469765-FDD9-414D-ABD7-15FC72E16ABC}" srcOrd="4" destOrd="0" presId="urn:microsoft.com/office/officeart/2008/layout/LinedList"/>
    <dgm:cxn modelId="{B8654DCF-B4A5-456E-B04C-572A423665AE}" type="presParOf" srcId="{9AEDA547-A055-430E-BD8F-0A8D4F394BB2}" destId="{1C8132BD-831B-4605-8970-DF508A782090}" srcOrd="5" destOrd="0" presId="urn:microsoft.com/office/officeart/2008/layout/LinedList"/>
    <dgm:cxn modelId="{70B2047B-A189-433D-88A3-FB0BC5AE342B}" type="presParOf" srcId="{1C8132BD-831B-4605-8970-DF508A782090}" destId="{57629C19-7A36-4743-8049-B056DCC5182B}" srcOrd="0" destOrd="0" presId="urn:microsoft.com/office/officeart/2008/layout/LinedList"/>
    <dgm:cxn modelId="{2FA1C5AC-9F89-4F7F-91D8-A36CD5B306D0}" type="presParOf" srcId="{1C8132BD-831B-4605-8970-DF508A782090}" destId="{6BC230EA-37BC-4010-A98D-7F48BEF24B98}" srcOrd="1" destOrd="0" presId="urn:microsoft.com/office/officeart/2008/layout/LinedList"/>
    <dgm:cxn modelId="{6606495F-FBC2-4C2C-9E30-7FC4D13BF01D}" type="presParOf" srcId="{9AEDA547-A055-430E-BD8F-0A8D4F394BB2}" destId="{08DF4955-9F20-413D-A3F5-8A99A67F5605}" srcOrd="6" destOrd="0" presId="urn:microsoft.com/office/officeart/2008/layout/LinedList"/>
    <dgm:cxn modelId="{6B519348-FBD8-4ABF-B36B-7087E736E8AA}" type="presParOf" srcId="{9AEDA547-A055-430E-BD8F-0A8D4F394BB2}" destId="{FE8202EF-938B-44C7-B0FD-A74E9DCDABB8}" srcOrd="7" destOrd="0" presId="urn:microsoft.com/office/officeart/2008/layout/LinedList"/>
    <dgm:cxn modelId="{3DF0F6E4-0B15-443F-BC25-128D654A726D}" type="presParOf" srcId="{FE8202EF-938B-44C7-B0FD-A74E9DCDABB8}" destId="{B845D25D-DD3C-4EC2-84CD-22A1F69B7E06}" srcOrd="0" destOrd="0" presId="urn:microsoft.com/office/officeart/2008/layout/LinedList"/>
    <dgm:cxn modelId="{7856A56B-8392-4973-AEC7-86584AA57705}" type="presParOf" srcId="{FE8202EF-938B-44C7-B0FD-A74E9DCDABB8}" destId="{8D5AEB3A-29C8-4976-8D65-A9ECE50CA72C}" srcOrd="1" destOrd="0" presId="urn:microsoft.com/office/officeart/2008/layout/LinedList"/>
    <dgm:cxn modelId="{2A7233E8-1770-44BA-A142-88E0D794C720}" type="presParOf" srcId="{9AEDA547-A055-430E-BD8F-0A8D4F394BB2}" destId="{937860CC-ED70-4960-A6F6-0C94D6089CA7}" srcOrd="8" destOrd="0" presId="urn:microsoft.com/office/officeart/2008/layout/LinedList"/>
    <dgm:cxn modelId="{D07B6444-BA43-4CEB-B06C-8C56A55B245E}" type="presParOf" srcId="{9AEDA547-A055-430E-BD8F-0A8D4F394BB2}" destId="{CD6AAF2E-855A-4F1D-8F32-0467764C637E}" srcOrd="9" destOrd="0" presId="urn:microsoft.com/office/officeart/2008/layout/LinedList"/>
    <dgm:cxn modelId="{5FF27438-10D1-4935-948C-6B87B68703A2}" type="presParOf" srcId="{CD6AAF2E-855A-4F1D-8F32-0467764C637E}" destId="{9FEC4796-1151-497D-96C4-8138AF7BA27C}" srcOrd="0" destOrd="0" presId="urn:microsoft.com/office/officeart/2008/layout/LinedList"/>
    <dgm:cxn modelId="{826D5EA7-67F8-49FA-A539-53449D68DC83}" type="presParOf" srcId="{CD6AAF2E-855A-4F1D-8F32-0467764C637E}" destId="{9A3819EE-6B22-46CD-9F0D-9AD5B620E63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3499A6-B5AA-47BE-9501-E344620F7454}">
      <dsp:nvSpPr>
        <dsp:cNvPr id="0" name=""/>
        <dsp:cNvSpPr/>
      </dsp:nvSpPr>
      <dsp:spPr>
        <a:xfrm>
          <a:off x="0" y="451"/>
          <a:ext cx="10353761"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4626B0-09EF-4D10-96C2-2419C2F14D67}">
      <dsp:nvSpPr>
        <dsp:cNvPr id="0" name=""/>
        <dsp:cNvSpPr/>
      </dsp:nvSpPr>
      <dsp:spPr>
        <a:xfrm>
          <a:off x="0" y="451"/>
          <a:ext cx="10353761" cy="738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dirty="0"/>
            <a:t>Andrews, Stephen J., and Robert D. Bergen. </a:t>
          </a:r>
          <a:r>
            <a:rPr lang="en-US" sz="2100" b="0" i="1" kern="1200" dirty="0"/>
            <a:t>1&amp;2 Samuel</a:t>
          </a:r>
          <a:r>
            <a:rPr lang="en-US" sz="2100" b="0" i="0" kern="1200" dirty="0"/>
            <a:t>. Vol. 6 of the </a:t>
          </a:r>
          <a:r>
            <a:rPr lang="en-US" sz="2100" b="0" i="1" kern="1200" dirty="0"/>
            <a:t>Holman Old Testament Commentary</a:t>
          </a:r>
          <a:r>
            <a:rPr lang="en-US" sz="2100" b="0" i="0" kern="1200" dirty="0"/>
            <a:t>, edited by Max Anders. Nashville: Holman Reference, 2009. </a:t>
          </a:r>
          <a:endParaRPr lang="en-US" sz="2100" kern="1200" dirty="0"/>
        </a:p>
      </dsp:txBody>
      <dsp:txXfrm>
        <a:off x="0" y="451"/>
        <a:ext cx="10353761" cy="738846"/>
      </dsp:txXfrm>
    </dsp:sp>
    <dsp:sp modelId="{A9947C94-2CB1-43BE-AB29-9C788F7F1020}">
      <dsp:nvSpPr>
        <dsp:cNvPr id="0" name=""/>
        <dsp:cNvSpPr/>
      </dsp:nvSpPr>
      <dsp:spPr>
        <a:xfrm>
          <a:off x="0" y="739297"/>
          <a:ext cx="10353761"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4D4F24D-018A-4B16-8CDB-889050460595}">
      <dsp:nvSpPr>
        <dsp:cNvPr id="0" name=""/>
        <dsp:cNvSpPr/>
      </dsp:nvSpPr>
      <dsp:spPr>
        <a:xfrm>
          <a:off x="0" y="739297"/>
          <a:ext cx="10353761" cy="738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dirty="0"/>
            <a:t>Arnold, Bill T. </a:t>
          </a:r>
          <a:r>
            <a:rPr lang="en-US" sz="2100" b="0" i="1" kern="1200" dirty="0"/>
            <a:t>1 and 2 Samuel</a:t>
          </a:r>
          <a:r>
            <a:rPr lang="en-US" sz="2100" b="0" i="0" kern="1200" dirty="0"/>
            <a:t>, in </a:t>
          </a:r>
          <a:r>
            <a:rPr lang="en-US" sz="2100" b="0" i="1" kern="1200" dirty="0"/>
            <a:t>The NIV Application Commentary</a:t>
          </a:r>
          <a:r>
            <a:rPr lang="en-US" sz="2100" b="0" i="0" kern="1200" dirty="0"/>
            <a:t>,</a:t>
          </a:r>
          <a:r>
            <a:rPr lang="en-US" sz="2100" b="0" i="1" kern="1200" dirty="0"/>
            <a:t> </a:t>
          </a:r>
          <a:r>
            <a:rPr lang="en-US" sz="2100" b="0" i="0" kern="1200" dirty="0"/>
            <a:t>edited by Terry Muck. Grand Rapids: Zondervan, 2003.  </a:t>
          </a:r>
          <a:endParaRPr lang="en-US" sz="2100" kern="1200" dirty="0"/>
        </a:p>
      </dsp:txBody>
      <dsp:txXfrm>
        <a:off x="0" y="739297"/>
        <a:ext cx="10353761" cy="738846"/>
      </dsp:txXfrm>
    </dsp:sp>
    <dsp:sp modelId="{C3469765-FDD9-414D-ABD7-15FC72E16ABC}">
      <dsp:nvSpPr>
        <dsp:cNvPr id="0" name=""/>
        <dsp:cNvSpPr/>
      </dsp:nvSpPr>
      <dsp:spPr>
        <a:xfrm>
          <a:off x="0" y="1478144"/>
          <a:ext cx="10353761"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629C19-7A36-4743-8049-B056DCC5182B}">
      <dsp:nvSpPr>
        <dsp:cNvPr id="0" name=""/>
        <dsp:cNvSpPr/>
      </dsp:nvSpPr>
      <dsp:spPr>
        <a:xfrm>
          <a:off x="0" y="1478144"/>
          <a:ext cx="10353761" cy="738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a:t>Bergen, Robert D. </a:t>
          </a:r>
          <a:r>
            <a:rPr lang="en-US" sz="2100" b="0" i="1" kern="1200"/>
            <a:t>1, 2 Samuel</a:t>
          </a:r>
          <a:r>
            <a:rPr lang="en-US" sz="2100" b="0" i="0" kern="1200"/>
            <a:t>. Vol. 7 of </a:t>
          </a:r>
          <a:r>
            <a:rPr lang="en-US" sz="2100" b="0" i="1" kern="1200"/>
            <a:t>The New American Commentary</a:t>
          </a:r>
          <a:r>
            <a:rPr lang="en-US" sz="2100" b="0" i="0" kern="1200"/>
            <a:t>, edited by E. Ray Clendenen. Nashville: Broadman and Holman, 1996. </a:t>
          </a:r>
          <a:endParaRPr lang="en-US" sz="2100" kern="1200"/>
        </a:p>
      </dsp:txBody>
      <dsp:txXfrm>
        <a:off x="0" y="1478144"/>
        <a:ext cx="10353761" cy="738846"/>
      </dsp:txXfrm>
    </dsp:sp>
    <dsp:sp modelId="{08DF4955-9F20-413D-A3F5-8A99A67F5605}">
      <dsp:nvSpPr>
        <dsp:cNvPr id="0" name=""/>
        <dsp:cNvSpPr/>
      </dsp:nvSpPr>
      <dsp:spPr>
        <a:xfrm>
          <a:off x="0" y="2216991"/>
          <a:ext cx="10353761"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45D25D-DD3C-4EC2-84CD-22A1F69B7E06}">
      <dsp:nvSpPr>
        <dsp:cNvPr id="0" name=""/>
        <dsp:cNvSpPr/>
      </dsp:nvSpPr>
      <dsp:spPr>
        <a:xfrm>
          <a:off x="0" y="2216991"/>
          <a:ext cx="10353761" cy="738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a:t>Klein, Ralph W. </a:t>
          </a:r>
          <a:r>
            <a:rPr lang="en-US" sz="2100" b="0" i="1" kern="1200"/>
            <a:t>1 Samuel</a:t>
          </a:r>
          <a:r>
            <a:rPr lang="en-US" sz="2100" b="0" i="0" kern="1200"/>
            <a:t>. Vol. 10 of the </a:t>
          </a:r>
          <a:r>
            <a:rPr lang="en-US" sz="2100" b="0" i="1" kern="1200"/>
            <a:t>Word Biblical Commentary</a:t>
          </a:r>
          <a:r>
            <a:rPr lang="en-US" sz="2100" b="0" i="0" kern="1200"/>
            <a:t>, edited by David Hubbard and Glen W. Barker. Waco: Word Books, Publisher, 1983. </a:t>
          </a:r>
          <a:endParaRPr lang="en-US" sz="2100" kern="1200"/>
        </a:p>
      </dsp:txBody>
      <dsp:txXfrm>
        <a:off x="0" y="2216991"/>
        <a:ext cx="10353761" cy="738846"/>
      </dsp:txXfrm>
    </dsp:sp>
    <dsp:sp modelId="{937860CC-ED70-4960-A6F6-0C94D6089CA7}">
      <dsp:nvSpPr>
        <dsp:cNvPr id="0" name=""/>
        <dsp:cNvSpPr/>
      </dsp:nvSpPr>
      <dsp:spPr>
        <a:xfrm>
          <a:off x="0" y="2955838"/>
          <a:ext cx="10353761"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EC4796-1151-497D-96C4-8138AF7BA27C}">
      <dsp:nvSpPr>
        <dsp:cNvPr id="0" name=""/>
        <dsp:cNvSpPr/>
      </dsp:nvSpPr>
      <dsp:spPr>
        <a:xfrm>
          <a:off x="0" y="2955838"/>
          <a:ext cx="10353761" cy="7388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dirty="0"/>
            <a:t>Unger, Merrill F. </a:t>
          </a:r>
          <a:r>
            <a:rPr lang="en-US" sz="2100" b="0" i="1" kern="1200" dirty="0"/>
            <a:t>The New Unger’s Bible Dictionary</a:t>
          </a:r>
          <a:r>
            <a:rPr lang="en-US" sz="2100" b="0" i="0" kern="1200" dirty="0"/>
            <a:t>. Edited by R. K. Harrison. Chicago: Moody Publishers, 2006.  </a:t>
          </a:r>
          <a:endParaRPr lang="en-US" sz="2100" kern="1200" dirty="0"/>
        </a:p>
      </dsp:txBody>
      <dsp:txXfrm>
        <a:off x="0" y="2955838"/>
        <a:ext cx="10353761" cy="738846"/>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6563AE3-6165-477E-B4AC-9B3412918D61}" type="datetime1">
              <a:rPr lang="en-US" smtClean="0"/>
              <a:t>4/17/2024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825242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1DFC2EE-FFAF-4366-98C1-43C4CEFB55EF}" type="datetime1">
              <a:rPr lang="en-US" smtClean="0"/>
              <a:t>4/17/2024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66785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6D83A05-EC24-455F-BFCB-2E55E407986A}" type="datetime1">
              <a:rPr lang="en-US" smtClean="0"/>
              <a:t>4/17/2024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48890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8BE9370-6BB7-4EF8-9E2D-9533872D284C}" type="datetime1">
              <a:rPr lang="en-US" smtClean="0"/>
              <a:t>4/17/2024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1297839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2F83615-2EC9-4735-AD2E-D9457C5002CE}" type="datetime1">
              <a:rPr lang="en-US" smtClean="0"/>
              <a:t>4/17/2024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5087662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027DD6B3-3B41-49CE-98D5-AC9EE2F2F33D}" type="datetime1">
              <a:rPr lang="en-US" smtClean="0"/>
              <a:t>4/17/2024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6448449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1125171-AF6E-46EE-B462-69A57C481BD1}" type="datetime1">
              <a:rPr lang="en-US" smtClean="0"/>
              <a:t>4/17/2024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4393071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7578F7C-C03F-4CF0-9FC1-0AB03D8F40F3}" type="datetime1">
              <a:rPr lang="en-US" smtClean="0"/>
              <a:t>4/17/2024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6043809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6AFDB6-9594-45AB-A1B6-CD0423EFC07A}" type="datetime1">
              <a:rPr lang="en-US" smtClean="0"/>
              <a:t>4/17/2024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330492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8CD63-1374-4A34-8074-9B66A788C7C8}" type="datetime1">
              <a:rPr lang="en-US" smtClean="0"/>
              <a:t>4/17/2024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883323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A37F04E-7C36-4823-8C8B-35A5D008BA2E}" type="datetime1">
              <a:rPr lang="en-US" smtClean="0"/>
              <a:t>4/17/2024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254939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380FDC9-585F-41B3-9C7B-6446A15C1903}" type="datetime1">
              <a:rPr lang="en-US" smtClean="0"/>
              <a:t>4/17/2024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062638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E9C652F-1DAD-42D5-A23C-D4AEC11DFD15}" type="datetime1">
              <a:rPr lang="en-US" smtClean="0"/>
              <a:t>4/17/2024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2430987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5947135-D7B7-4ADD-B6AD-D96D1D030C29}" type="datetime1">
              <a:rPr lang="en-US" smtClean="0"/>
              <a:t>4/17/2024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162958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FC6172-7614-4123-9FD1-084D61691C18}" type="datetime1">
              <a:rPr lang="en-US" smtClean="0"/>
              <a:t>4/17/2024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113640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704FCD9-8A14-49F0-A39B-63DB602051B5}" type="datetime1">
              <a:rPr lang="en-US" smtClean="0"/>
              <a:t>4/17/2024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721096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3CAD423-9581-4C2E-BC53-589648DAFB65}" type="datetime1">
              <a:rPr lang="en-US" smtClean="0"/>
              <a:t>4/17/2024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extLst>
      <p:ext uri="{BB962C8B-B14F-4D97-AF65-F5344CB8AC3E}">
        <p14:creationId xmlns:p14="http://schemas.microsoft.com/office/powerpoint/2010/main" val="1517942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824FB0BD-5465-47FB-B38A-091AC0FE3276}" type="datetime1">
              <a:rPr lang="en-US" smtClean="0"/>
              <a:t>4/17/2024</a:t>
            </a:fld>
            <a:endParaRPr lang="en-US" dirty="0"/>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6D22F896-40B5-4ADD-8801-0D06FADFA095}" type="slidenum">
              <a:rPr lang="en-US" dirty="0"/>
              <a:pPr/>
              <a:t>‹#›</a:t>
            </a:fld>
            <a:endParaRPr lang="en-US" dirty="0"/>
          </a:p>
        </p:txBody>
      </p:sp>
    </p:spTree>
    <p:extLst>
      <p:ext uri="{BB962C8B-B14F-4D97-AF65-F5344CB8AC3E}">
        <p14:creationId xmlns:p14="http://schemas.microsoft.com/office/powerpoint/2010/main" val="337903777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ftr="0" dt="0"/>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25.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2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pic>
        <p:nvPicPr>
          <p:cNvPr id="5" name="Picture 4" descr="decorative image of bulls eye design">
            <a:extLst>
              <a:ext uri="{FF2B5EF4-FFF2-40B4-BE49-F238E27FC236}">
                <a16:creationId xmlns:a16="http://schemas.microsoft.com/office/drawing/2014/main" id="{FB2A0140-2D8F-4CD1-B57A-0DFBC1614976}"/>
              </a:ext>
            </a:extLst>
          </p:cNvPr>
          <p:cNvPicPr>
            <a:picLocks noChangeAspect="1"/>
          </p:cNvPicPr>
          <p:nvPr/>
        </p:nvPicPr>
        <p:blipFill rotWithShape="1">
          <a:blip r:embed="rId3"/>
          <a:srcRect t="6584" b="9171"/>
          <a:stretch/>
        </p:blipFill>
        <p:spPr>
          <a:xfrm>
            <a:off x="20" y="2030"/>
            <a:ext cx="12191980" cy="6855970"/>
          </a:xfrm>
          <a:prstGeom prst="rect">
            <a:avLst/>
          </a:prstGeom>
        </p:spPr>
      </p:pic>
      <p:sp>
        <p:nvSpPr>
          <p:cNvPr id="17" name="Rectangle 16">
            <a:extLst>
              <a:ext uri="{FF2B5EF4-FFF2-40B4-BE49-F238E27FC236}">
                <a16:creationId xmlns:a16="http://schemas.microsoft.com/office/drawing/2014/main" id="{BD1CAB03-F6A4-4736-85F6-261056424D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30"/>
            <a:ext cx="12192000" cy="6858000"/>
          </a:xfrm>
          <a:prstGeom prst="rect">
            <a:avLst/>
          </a:prstGeom>
          <a:gradFill flip="none" rotWithShape="1">
            <a:gsLst>
              <a:gs pos="32000">
                <a:schemeClr val="bg2">
                  <a:lumMod val="75000"/>
                  <a:alpha val="3000"/>
                </a:schemeClr>
              </a:gs>
              <a:gs pos="100000">
                <a:sysClr val="windowText" lastClr="000000">
                  <a:alpha val="70000"/>
                </a:sysClr>
              </a:gs>
            </a:gsLst>
            <a:path path="circle">
              <a:fillToRect l="50000" t="5000" r="50000" b="95000"/>
            </a:path>
            <a:tileRect/>
          </a:gradFill>
          <a:ln w="9525"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19" name="Rectangle 18">
            <a:extLst>
              <a:ext uri="{FF2B5EF4-FFF2-40B4-BE49-F238E27FC236}">
                <a16:creationId xmlns:a16="http://schemas.microsoft.com/office/drawing/2014/main" id="{3E2321B3-5D47-422E-8DD6-192DA485FF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30000"/>
              <a:duotone>
                <a:prstClr val="black"/>
                <a:schemeClr val="accent3">
                  <a:tint val="45000"/>
                  <a:satMod val="400000"/>
                </a:schemeClr>
              </a:duotone>
              <a:extLst>
                <a:ext uri="{BEBA8EAE-BF5A-486C-A8C5-ECC9F3942E4B}">
                  <a14:imgProps xmlns:a14="http://schemas.microsoft.com/office/drawing/2010/main">
                    <a14:imgLayer>
                      <a14:imgEffect>
                        <a14:sharpenSoften amount="35000"/>
                      </a14:imgEffect>
                    </a14:imgLayer>
                  </a14:imgProps>
                </a:ext>
              </a:extLst>
            </a:blip>
            <a:srcRect/>
            <a:tile tx="0" ty="0" sx="100000" sy="100000" flip="none" algn="ctr"/>
          </a:blip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Rockwell" panose="02060603020205020403"/>
              <a:ea typeface="+mn-ea"/>
              <a:cs typeface="+mn-cs"/>
            </a:endParaRPr>
          </a:p>
        </p:txBody>
      </p:sp>
      <p:sp>
        <p:nvSpPr>
          <p:cNvPr id="2" name="Title 1">
            <a:extLst>
              <a:ext uri="{FF2B5EF4-FFF2-40B4-BE49-F238E27FC236}">
                <a16:creationId xmlns:a16="http://schemas.microsoft.com/office/drawing/2014/main" id="{3B35B1F3-451A-44B0-8D86-3FB6C9149498}"/>
              </a:ext>
            </a:extLst>
          </p:cNvPr>
          <p:cNvSpPr>
            <a:spLocks noGrp="1"/>
          </p:cNvSpPr>
          <p:nvPr>
            <p:ph type="ctrTitle"/>
          </p:nvPr>
        </p:nvSpPr>
        <p:spPr>
          <a:xfrm>
            <a:off x="1595269" y="1122363"/>
            <a:ext cx="9001462" cy="2387600"/>
          </a:xfrm>
        </p:spPr>
        <p:txBody>
          <a:bodyPr>
            <a:normAutofit/>
          </a:bodyPr>
          <a:lstStyle/>
          <a:p>
            <a:r>
              <a:rPr lang="en-US" sz="4000" dirty="0">
                <a:solidFill>
                  <a:srgbClr val="FFC000"/>
                </a:solidFill>
              </a:rPr>
              <a:t>2024 Preaching Conference </a:t>
            </a:r>
            <a:br>
              <a:rPr lang="en-US" sz="4000" dirty="0">
                <a:solidFill>
                  <a:srgbClr val="FFFFFF"/>
                </a:solidFill>
              </a:rPr>
            </a:br>
            <a:r>
              <a:rPr lang="en-US" sz="4000" dirty="0">
                <a:solidFill>
                  <a:srgbClr val="FFFFFF"/>
                </a:solidFill>
              </a:rPr>
              <a:t>First and Second Samuel</a:t>
            </a:r>
            <a:br>
              <a:rPr lang="en-US" sz="4000" dirty="0">
                <a:solidFill>
                  <a:srgbClr val="FFFFFF"/>
                </a:solidFill>
              </a:rPr>
            </a:br>
            <a:r>
              <a:rPr lang="en-US" sz="4000" dirty="0">
                <a:solidFill>
                  <a:srgbClr val="FFFFFF"/>
                </a:solidFill>
              </a:rPr>
              <a:t>Background and Contextual Issues </a:t>
            </a:r>
          </a:p>
        </p:txBody>
      </p:sp>
      <p:sp>
        <p:nvSpPr>
          <p:cNvPr id="3" name="Subtitle 2">
            <a:extLst>
              <a:ext uri="{FF2B5EF4-FFF2-40B4-BE49-F238E27FC236}">
                <a16:creationId xmlns:a16="http://schemas.microsoft.com/office/drawing/2014/main" id="{7C85D3CE-F0EC-43FD-844C-7302013D95CF}"/>
              </a:ext>
            </a:extLst>
          </p:cNvPr>
          <p:cNvSpPr>
            <a:spLocks noGrp="1"/>
          </p:cNvSpPr>
          <p:nvPr>
            <p:ph type="subTitle" idx="1"/>
          </p:nvPr>
        </p:nvSpPr>
        <p:spPr>
          <a:xfrm>
            <a:off x="1595269" y="3602038"/>
            <a:ext cx="9001462" cy="1655762"/>
          </a:xfrm>
        </p:spPr>
        <p:txBody>
          <a:bodyPr>
            <a:normAutofit/>
          </a:bodyPr>
          <a:lstStyle/>
          <a:p>
            <a:r>
              <a:rPr lang="en-US" dirty="0">
                <a:solidFill>
                  <a:srgbClr val="FFFFFF"/>
                </a:solidFill>
              </a:rPr>
              <a:t>Joseph Bird, PhD </a:t>
            </a:r>
          </a:p>
        </p:txBody>
      </p:sp>
    </p:spTree>
    <p:extLst>
      <p:ext uri="{BB962C8B-B14F-4D97-AF65-F5344CB8AC3E}">
        <p14:creationId xmlns:p14="http://schemas.microsoft.com/office/powerpoint/2010/main" val="6969221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0B584-5DF1-659F-516C-24F1F22F7041}"/>
              </a:ext>
            </a:extLst>
          </p:cNvPr>
          <p:cNvSpPr>
            <a:spLocks noGrp="1"/>
          </p:cNvSpPr>
          <p:nvPr>
            <p:ph type="title"/>
          </p:nvPr>
        </p:nvSpPr>
        <p:spPr>
          <a:xfrm>
            <a:off x="1135781" y="1122363"/>
            <a:ext cx="5896391" cy="2387600"/>
          </a:xfrm>
        </p:spPr>
        <p:txBody>
          <a:bodyPr vert="horz" lIns="91440" tIns="45720" rIns="91440" bIns="45720" rtlCol="0" anchor="b">
            <a:normAutofit/>
          </a:bodyPr>
          <a:lstStyle/>
          <a:p>
            <a:r>
              <a:rPr lang="en-US" sz="4800"/>
              <a:t>1 Samuel 2</a:t>
            </a:r>
          </a:p>
        </p:txBody>
      </p:sp>
      <p:pic>
        <p:nvPicPr>
          <p:cNvPr id="8194" name="Picture 2" descr="Eli - New World Encyclopedia">
            <a:extLst>
              <a:ext uri="{FF2B5EF4-FFF2-40B4-BE49-F238E27FC236}">
                <a16:creationId xmlns:a16="http://schemas.microsoft.com/office/drawing/2014/main" id="{6FA8642C-A0F3-EE96-9523-5A2FDBECD5A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7678736" y="1139913"/>
            <a:ext cx="3402767" cy="4100334"/>
          </a:xfrm>
          <a:prstGeom prst="rect">
            <a:avLst/>
          </a:prstGeom>
          <a:noFill/>
          <a:ln w="190500" cap="sq">
            <a:solidFill>
              <a:srgbClr val="FFFFFF"/>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9131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useBgFill="1">
        <p:nvSpPr>
          <p:cNvPr id="9230" name="Rectangle 9229">
            <a:extLst>
              <a:ext uri="{FF2B5EF4-FFF2-40B4-BE49-F238E27FC236}">
                <a16:creationId xmlns:a16="http://schemas.microsoft.com/office/drawing/2014/main" id="{137AAE58-B7D3-483F-829E-637C98F7FD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A1987E8-7E86-CD52-4D1B-A4D42D23AEB3}"/>
              </a:ext>
            </a:extLst>
          </p:cNvPr>
          <p:cNvSpPr>
            <a:spLocks noGrp="1"/>
          </p:cNvSpPr>
          <p:nvPr>
            <p:ph type="title"/>
          </p:nvPr>
        </p:nvSpPr>
        <p:spPr>
          <a:xfrm>
            <a:off x="913794" y="4724399"/>
            <a:ext cx="10364412" cy="757667"/>
          </a:xfrm>
        </p:spPr>
        <p:txBody>
          <a:bodyPr vert="horz" lIns="91440" tIns="45720" rIns="91440" bIns="45720" rtlCol="0" anchor="b">
            <a:normAutofit fontScale="90000"/>
          </a:bodyPr>
          <a:lstStyle/>
          <a:p>
            <a:br>
              <a:rPr lang="en-US" sz="4400" dirty="0"/>
            </a:br>
            <a:br>
              <a:rPr lang="en-US" sz="4400" dirty="0"/>
            </a:br>
            <a:br>
              <a:rPr lang="en-US" sz="4400" dirty="0"/>
            </a:br>
            <a:br>
              <a:rPr lang="en-US" sz="4400" dirty="0"/>
            </a:br>
            <a:br>
              <a:rPr lang="en-US" sz="4400" dirty="0"/>
            </a:br>
            <a:br>
              <a:rPr lang="en-US" sz="4400" dirty="0"/>
            </a:br>
            <a:br>
              <a:rPr lang="en-US" sz="2700" dirty="0"/>
            </a:br>
            <a:br>
              <a:rPr lang="en-US" sz="2700" dirty="0"/>
            </a:br>
            <a:r>
              <a:rPr lang="en-US" sz="4000" dirty="0"/>
              <a:t>1 Samuel 3</a:t>
            </a:r>
            <a:br>
              <a:rPr lang="en-US" sz="2100" dirty="0"/>
            </a:br>
            <a:endParaRPr lang="en-US" sz="2100" dirty="0"/>
          </a:p>
        </p:txBody>
      </p:sp>
      <p:pic>
        <p:nvPicPr>
          <p:cNvPr id="9218" name="Picture 2" descr="God Knows Us – God Calls Us – Lostpine">
            <a:extLst>
              <a:ext uri="{FF2B5EF4-FFF2-40B4-BE49-F238E27FC236}">
                <a16:creationId xmlns:a16="http://schemas.microsoft.com/office/drawing/2014/main" id="{35430B1E-AE26-97FD-3392-E5915371970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007462" y="839047"/>
            <a:ext cx="4837971" cy="321945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Mark S. Adams: Use Your Allusion: From Dan to Beersheba &amp; A Few Thoughts On  Pronouncing &quot;Augustine&quot;">
            <a:extLst>
              <a:ext uri="{FF2B5EF4-FFF2-40B4-BE49-F238E27FC236}">
                <a16:creationId xmlns:a16="http://schemas.microsoft.com/office/drawing/2014/main" id="{C04D21C8-0CCA-2340-DE65-0607F27AAC6A}"/>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16069" y="839047"/>
            <a:ext cx="3492284" cy="3219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44794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useBgFill="1">
        <p:nvSpPr>
          <p:cNvPr id="10251" name="Rectangle 10250">
            <a:extLst>
              <a:ext uri="{FF2B5EF4-FFF2-40B4-BE49-F238E27FC236}">
                <a16:creationId xmlns:a16="http://schemas.microsoft.com/office/drawing/2014/main" id="{137AAE58-B7D3-483F-829E-637C98F7FD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1947347-EE78-187B-BF35-73B6AB2309CC}"/>
              </a:ext>
            </a:extLst>
          </p:cNvPr>
          <p:cNvSpPr>
            <a:spLocks noGrp="1"/>
          </p:cNvSpPr>
          <p:nvPr>
            <p:ph type="title"/>
          </p:nvPr>
        </p:nvSpPr>
        <p:spPr>
          <a:xfrm>
            <a:off x="913794" y="4217161"/>
            <a:ext cx="10364412" cy="1264906"/>
          </a:xfrm>
        </p:spPr>
        <p:txBody>
          <a:bodyPr vert="horz" lIns="91440" tIns="45720" rIns="91440" bIns="45720" rtlCol="0" anchor="b">
            <a:normAutofit/>
          </a:bodyPr>
          <a:lstStyle/>
          <a:p>
            <a:r>
              <a:rPr lang="en-US" sz="4400"/>
              <a:t>1 Samuel 4-6</a:t>
            </a:r>
          </a:p>
        </p:txBody>
      </p:sp>
      <p:pic>
        <p:nvPicPr>
          <p:cNvPr id="10242" name="Picture 2" descr="Amazon.com : Design Toscano Ark of The Covenant Religious Statue, 11 Inch,  Gold : Decorative Boxes : Home &amp; Kitchen">
            <a:extLst>
              <a:ext uri="{FF2B5EF4-FFF2-40B4-BE49-F238E27FC236}">
                <a16:creationId xmlns:a16="http://schemas.microsoft.com/office/drawing/2014/main" id="{3EB43FD2-E37D-FB6D-5224-05D4D7729F44}"/>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917762" y="1386048"/>
            <a:ext cx="3348470" cy="2125447"/>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Dagon The Fish God | Mythology &amp; Characteristics | Study.com">
            <a:extLst>
              <a:ext uri="{FF2B5EF4-FFF2-40B4-BE49-F238E27FC236}">
                <a16:creationId xmlns:a16="http://schemas.microsoft.com/office/drawing/2014/main" id="{CCBFA0E7-5F08-F45B-A3BC-0852B04F4AA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28622" y="861428"/>
            <a:ext cx="3328040" cy="3197243"/>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Poole on 1 Samuel 6:4: Golden Hemorrhoids and Mice">
            <a:extLst>
              <a:ext uri="{FF2B5EF4-FFF2-40B4-BE49-F238E27FC236}">
                <a16:creationId xmlns:a16="http://schemas.microsoft.com/office/drawing/2014/main" id="{B0865175-37F5-5F4E-EEAA-FB669DFAF8B0}"/>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919086" y="1740255"/>
            <a:ext cx="3348470" cy="1417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25179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useBgFill="1">
        <p:nvSpPr>
          <p:cNvPr id="11279" name="Rectangle 11278">
            <a:extLst>
              <a:ext uri="{FF2B5EF4-FFF2-40B4-BE49-F238E27FC236}">
                <a16:creationId xmlns:a16="http://schemas.microsoft.com/office/drawing/2014/main" id="{137AAE58-B7D3-483F-829E-637C98F7FD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554BF41-93AF-3CEB-C052-3117E584F241}"/>
              </a:ext>
            </a:extLst>
          </p:cNvPr>
          <p:cNvSpPr>
            <a:spLocks noGrp="1"/>
          </p:cNvSpPr>
          <p:nvPr>
            <p:ph type="title"/>
          </p:nvPr>
        </p:nvSpPr>
        <p:spPr>
          <a:xfrm>
            <a:off x="913794" y="4217161"/>
            <a:ext cx="10364412" cy="1264906"/>
          </a:xfrm>
        </p:spPr>
        <p:txBody>
          <a:bodyPr vert="horz" lIns="91440" tIns="45720" rIns="91440" bIns="45720" rtlCol="0" anchor="b">
            <a:normAutofit/>
          </a:bodyPr>
          <a:lstStyle/>
          <a:p>
            <a:r>
              <a:rPr lang="en-US" sz="4400"/>
              <a:t>1 Samuel 7-8</a:t>
            </a:r>
          </a:p>
        </p:txBody>
      </p:sp>
      <p:pic>
        <p:nvPicPr>
          <p:cNvPr id="11266" name="Picture 2" descr="What's an Ebenezer? – Charlestown Road church of Christ">
            <a:extLst>
              <a:ext uri="{FF2B5EF4-FFF2-40B4-BE49-F238E27FC236}">
                <a16:creationId xmlns:a16="http://schemas.microsoft.com/office/drawing/2014/main" id="{A0D71FFF-4FE0-5B77-9D48-52FD0CC1AAF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917762" y="1039209"/>
            <a:ext cx="5017372" cy="2819125"/>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71,011 Ancient Crown Images, Stock Photos, 3D objects, &amp; Vectors |  Shutterstock">
            <a:extLst>
              <a:ext uri="{FF2B5EF4-FFF2-40B4-BE49-F238E27FC236}">
                <a16:creationId xmlns:a16="http://schemas.microsoft.com/office/drawing/2014/main" id="{68899CF5-BD72-4893-24A8-A34C22488795}"/>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343226" y="839047"/>
            <a:ext cx="4837971" cy="3219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37927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EB2AC-1D6C-25F5-D8F2-EF50393A5A5F}"/>
              </a:ext>
            </a:extLst>
          </p:cNvPr>
          <p:cNvSpPr>
            <a:spLocks noGrp="1"/>
          </p:cNvSpPr>
          <p:nvPr>
            <p:ph type="title"/>
          </p:nvPr>
        </p:nvSpPr>
        <p:spPr>
          <a:xfrm>
            <a:off x="4927472" y="609600"/>
            <a:ext cx="6340084" cy="1326321"/>
          </a:xfrm>
        </p:spPr>
        <p:txBody>
          <a:bodyPr>
            <a:normAutofit/>
          </a:bodyPr>
          <a:lstStyle/>
          <a:p>
            <a:r>
              <a:rPr lang="en-US" dirty="0"/>
              <a:t>King Saul</a:t>
            </a:r>
          </a:p>
        </p:txBody>
      </p:sp>
      <p:pic>
        <p:nvPicPr>
          <p:cNvPr id="12290" name="Picture 2" descr="Was King Saul a Victim or a Sinner? • Bible Study With Randy">
            <a:extLst>
              <a:ext uri="{FF2B5EF4-FFF2-40B4-BE49-F238E27FC236}">
                <a16:creationId xmlns:a16="http://schemas.microsoft.com/office/drawing/2014/main" id="{8C82F2FD-9199-E6CD-B9AC-5BE5627F815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545" r="9040" b="1"/>
          <a:stretch/>
        </p:blipFill>
        <p:spPr bwMode="auto">
          <a:xfrm>
            <a:off x="20" y="10"/>
            <a:ext cx="4635987"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2A171EC6-B8EC-64AB-E088-A547847E3917}"/>
              </a:ext>
            </a:extLst>
          </p:cNvPr>
          <p:cNvSpPr>
            <a:spLocks noGrp="1"/>
          </p:cNvSpPr>
          <p:nvPr>
            <p:ph idx="1"/>
          </p:nvPr>
        </p:nvSpPr>
        <p:spPr>
          <a:xfrm>
            <a:off x="4927471" y="2096064"/>
            <a:ext cx="6340085" cy="3695136"/>
          </a:xfrm>
        </p:spPr>
        <p:txBody>
          <a:bodyPr>
            <a:normAutofit/>
          </a:bodyPr>
          <a:lstStyle/>
          <a:p>
            <a:pPr rtl="0" fontAlgn="base"/>
            <a:r>
              <a:rPr lang="en-US" b="0" i="0" dirty="0">
                <a:effectLst/>
                <a:latin typeface="Times New Roman" panose="02020603050405020304" pitchFamily="18" charset="0"/>
              </a:rPr>
              <a:t>The first king of Israel, who reigned from 1020-1000 B.C. Saul’s name literally meant, “asked for.” The Lord chose a man named Saul to be Israel’s first king, and Samuel anointed him as king. </a:t>
            </a:r>
            <a:endParaRPr lang="en-US" b="0" i="0" dirty="0">
              <a:effectLst/>
              <a:latin typeface="Segoe UI" panose="020B0502040204020203" pitchFamily="34" charset="0"/>
            </a:endParaRPr>
          </a:p>
          <a:p>
            <a:pPr rtl="0" fontAlgn="base"/>
            <a:r>
              <a:rPr lang="en-US" b="0" i="0" dirty="0">
                <a:effectLst/>
                <a:latin typeface="Times New Roman" panose="02020603050405020304" pitchFamily="18" charset="0"/>
              </a:rPr>
              <a:t>Saul was from the tribe of Benjamin. Externally Saul looked like a king and would prove to be a competent military leader; however, time would reveal the evil of his heart.</a:t>
            </a:r>
            <a:endParaRPr lang="en-US" b="0" i="0" dirty="0">
              <a:effectLst/>
              <a:latin typeface="Segoe UI" panose="020B0502040204020203" pitchFamily="34" charset="0"/>
            </a:endParaRPr>
          </a:p>
          <a:p>
            <a:endParaRPr lang="en-US" dirty="0"/>
          </a:p>
        </p:txBody>
      </p:sp>
      <p:cxnSp>
        <p:nvCxnSpPr>
          <p:cNvPr id="12295" name="Straight Connector 12294">
            <a:extLst>
              <a:ext uri="{FF2B5EF4-FFF2-40B4-BE49-F238E27FC236}">
                <a16:creationId xmlns:a16="http://schemas.microsoft.com/office/drawing/2014/main" id="{E2A31A05-19BB-4F84-9402-E8569CBDBDB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36007"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6461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pic>
        <p:nvPicPr>
          <p:cNvPr id="5" name="Picture 4" descr="Exclamation mark on a yellow background">
            <a:extLst>
              <a:ext uri="{FF2B5EF4-FFF2-40B4-BE49-F238E27FC236}">
                <a16:creationId xmlns:a16="http://schemas.microsoft.com/office/drawing/2014/main" id="{1B75C85B-9C44-E858-D1DC-07B2C60236BC}"/>
              </a:ext>
            </a:extLst>
          </p:cNvPr>
          <p:cNvPicPr>
            <a:picLocks noChangeAspect="1"/>
          </p:cNvPicPr>
          <p:nvPr/>
        </p:nvPicPr>
        <p:blipFill rotWithShape="1">
          <a:blip r:embed="rId3">
            <a:alphaModFix amt="35000"/>
          </a:blip>
          <a:srcRect t="25022"/>
          <a:stretch/>
        </p:blipFill>
        <p:spPr>
          <a:xfrm>
            <a:off x="20" y="2030"/>
            <a:ext cx="12191980" cy="6855970"/>
          </a:xfrm>
          <a:prstGeom prst="rect">
            <a:avLst/>
          </a:prstGeom>
        </p:spPr>
      </p:pic>
      <p:sp>
        <p:nvSpPr>
          <p:cNvPr id="9" name="Rectangle 8">
            <a:extLst>
              <a:ext uri="{FF2B5EF4-FFF2-40B4-BE49-F238E27FC236}">
                <a16:creationId xmlns:a16="http://schemas.microsoft.com/office/drawing/2014/main" id="{4DE0D6BE-330A-422D-9BD9-1E18F73C6E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32000">
                <a:schemeClr val="bg2">
                  <a:lumMod val="75000"/>
                  <a:alpha val="3000"/>
                </a:schemeClr>
              </a:gs>
              <a:gs pos="100000">
                <a:sysClr val="windowText" lastClr="000000">
                  <a:alpha val="70000"/>
                </a:sysClr>
              </a:gs>
            </a:gsLst>
            <a:path path="circle">
              <a:fillToRect l="50000" t="5000" r="50000" b="95000"/>
            </a:path>
            <a:tileRect/>
          </a:gra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B71BA57F-A820-7FD0-D93A-6DB81A0CE638}"/>
              </a:ext>
            </a:extLst>
          </p:cNvPr>
          <p:cNvSpPr>
            <a:spLocks noGrp="1"/>
          </p:cNvSpPr>
          <p:nvPr>
            <p:ph type="title"/>
          </p:nvPr>
        </p:nvSpPr>
        <p:spPr>
          <a:xfrm>
            <a:off x="913795" y="609600"/>
            <a:ext cx="10353761" cy="1326321"/>
          </a:xfrm>
        </p:spPr>
        <p:txBody>
          <a:bodyPr>
            <a:normAutofit/>
          </a:bodyPr>
          <a:lstStyle/>
          <a:p>
            <a:r>
              <a:rPr lang="en-US" dirty="0"/>
              <a:t>King Saul</a:t>
            </a:r>
          </a:p>
        </p:txBody>
      </p:sp>
      <p:sp>
        <p:nvSpPr>
          <p:cNvPr id="3" name="Content Placeholder 2">
            <a:extLst>
              <a:ext uri="{FF2B5EF4-FFF2-40B4-BE49-F238E27FC236}">
                <a16:creationId xmlns:a16="http://schemas.microsoft.com/office/drawing/2014/main" id="{D3E60DD6-66E2-866A-CB5E-1F7589C7FF13}"/>
              </a:ext>
            </a:extLst>
          </p:cNvPr>
          <p:cNvSpPr>
            <a:spLocks noGrp="1"/>
          </p:cNvSpPr>
          <p:nvPr>
            <p:ph idx="1"/>
          </p:nvPr>
        </p:nvSpPr>
        <p:spPr>
          <a:xfrm>
            <a:off x="913795" y="1590675"/>
            <a:ext cx="10353762" cy="4200525"/>
          </a:xfrm>
        </p:spPr>
        <p:txBody>
          <a:bodyPr>
            <a:normAutofit fontScale="92500"/>
          </a:bodyPr>
          <a:lstStyle/>
          <a:p>
            <a:pPr rtl="0" fontAlgn="base">
              <a:lnSpc>
                <a:spcPct val="110000"/>
              </a:lnSpc>
            </a:pPr>
            <a:r>
              <a:rPr lang="en-US" b="0" i="0" u="sng" dirty="0">
                <a:effectLst/>
                <a:latin typeface="Times New Roman" panose="02020603050405020304" pitchFamily="18" charset="0"/>
              </a:rPr>
              <a:t>Instance #1</a:t>
            </a:r>
            <a:r>
              <a:rPr lang="en-US" b="0" i="0" dirty="0">
                <a:effectLst/>
                <a:latin typeface="Times New Roman" panose="02020603050405020304" pitchFamily="18" charset="0"/>
              </a:rPr>
              <a:t> Saul offered a sacrifice that priests were supposed to offer. Samuel told Saul to wait for him at Gilgal, but after seven days Saul grew impatient and offered the sacrifice himself to boost his army’s morale. When Samuel arrived shortly thereafter, he told Saul that the Lord was going to take his kingdom from him and give it to another. (1 Sam. 13:8-14)  </a:t>
            </a:r>
            <a:endParaRPr lang="en-US" b="0" i="0" dirty="0">
              <a:effectLst/>
              <a:latin typeface="Segoe UI" panose="020B0502040204020203" pitchFamily="34" charset="0"/>
            </a:endParaRPr>
          </a:p>
          <a:p>
            <a:pPr rtl="0" fontAlgn="base">
              <a:lnSpc>
                <a:spcPct val="110000"/>
              </a:lnSpc>
            </a:pPr>
            <a:r>
              <a:rPr lang="en-US" b="0" i="0" u="sng" dirty="0">
                <a:effectLst/>
                <a:latin typeface="Times New Roman" panose="02020603050405020304" pitchFamily="18" charset="0"/>
              </a:rPr>
              <a:t>Instance #2</a:t>
            </a:r>
            <a:r>
              <a:rPr lang="en-US" b="0" i="0" dirty="0">
                <a:effectLst/>
                <a:latin typeface="Times New Roman" panose="02020603050405020304" pitchFamily="18" charset="0"/>
              </a:rPr>
              <a:t> Saul made a rash oath. He pronounced a curse on anyone who ate before Israel had won the battle. His own son Jonathan ate honey (unaware of the oath his father had made), and if not for the people, Saul would have killed Jonathan for breaking his ridiculous command. (1 Sam. 14: 24-46) </a:t>
            </a:r>
            <a:endParaRPr lang="en-US" b="0" i="0" dirty="0">
              <a:effectLst/>
              <a:latin typeface="Segoe UI" panose="020B0502040204020203" pitchFamily="34" charset="0"/>
            </a:endParaRPr>
          </a:p>
          <a:p>
            <a:pPr rtl="0" fontAlgn="base">
              <a:lnSpc>
                <a:spcPct val="110000"/>
              </a:lnSpc>
            </a:pPr>
            <a:r>
              <a:rPr lang="en-US" b="0" i="0" u="sng" dirty="0">
                <a:effectLst/>
                <a:latin typeface="Times New Roman" panose="02020603050405020304" pitchFamily="18" charset="0"/>
              </a:rPr>
              <a:t>Instance #3</a:t>
            </a:r>
            <a:r>
              <a:rPr lang="en-US" b="0" i="0" dirty="0">
                <a:effectLst/>
                <a:latin typeface="Times New Roman" panose="02020603050405020304" pitchFamily="18" charset="0"/>
              </a:rPr>
              <a:t> Saul failed to follow God’s instructions concerning the Amalekites. Samuel told Saul that the Lord commanded that the Amalekites and all they had were to be destroyed. Saul spared the best of the herds and the flocks to sacrifice to the Lord. Because Saul chose to disobey God, God chose to remove the kingdom from him. The entire situation was sad and showed that Samuel’s warnings were true. (1 Sam. 15)</a:t>
            </a:r>
            <a:endParaRPr lang="en-US" b="0" i="0" dirty="0">
              <a:effectLst/>
              <a:latin typeface="Segoe UI" panose="020B0502040204020203" pitchFamily="34" charset="0"/>
            </a:endParaRPr>
          </a:p>
          <a:p>
            <a:pPr>
              <a:lnSpc>
                <a:spcPct val="110000"/>
              </a:lnSpc>
            </a:pPr>
            <a:endParaRPr lang="en-US" sz="1700" dirty="0"/>
          </a:p>
        </p:txBody>
      </p:sp>
    </p:spTree>
    <p:extLst>
      <p:ext uri="{BB962C8B-B14F-4D97-AF65-F5344CB8AC3E}">
        <p14:creationId xmlns:p14="http://schemas.microsoft.com/office/powerpoint/2010/main" val="2852796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useBgFill="1">
        <p:nvSpPr>
          <p:cNvPr id="13325" name="Rectangle 13324">
            <a:extLst>
              <a:ext uri="{FF2B5EF4-FFF2-40B4-BE49-F238E27FC236}">
                <a16:creationId xmlns:a16="http://schemas.microsoft.com/office/drawing/2014/main" id="{A7A59776-5948-400C-9935-7464561E87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2544020-119D-09DF-A9C7-18D22F21A6B1}"/>
              </a:ext>
            </a:extLst>
          </p:cNvPr>
          <p:cNvSpPr>
            <a:spLocks noGrp="1"/>
          </p:cNvSpPr>
          <p:nvPr>
            <p:ph type="title"/>
          </p:nvPr>
        </p:nvSpPr>
        <p:spPr>
          <a:xfrm>
            <a:off x="895353" y="609600"/>
            <a:ext cx="3108960" cy="2362610"/>
          </a:xfrm>
        </p:spPr>
        <p:txBody>
          <a:bodyPr>
            <a:normAutofit/>
          </a:bodyPr>
          <a:lstStyle/>
          <a:p>
            <a:r>
              <a:rPr lang="en-US" sz="2800" dirty="0"/>
              <a:t>1 Samuel </a:t>
            </a:r>
            <a:br>
              <a:rPr lang="en-US" sz="2800" dirty="0"/>
            </a:br>
            <a:r>
              <a:rPr lang="en-US" sz="2800" dirty="0"/>
              <a:t>10-15</a:t>
            </a:r>
          </a:p>
        </p:txBody>
      </p:sp>
      <p:sp>
        <p:nvSpPr>
          <p:cNvPr id="13322" name="Content Placeholder 13321">
            <a:extLst>
              <a:ext uri="{FF2B5EF4-FFF2-40B4-BE49-F238E27FC236}">
                <a16:creationId xmlns:a16="http://schemas.microsoft.com/office/drawing/2014/main" id="{04D6D26B-F266-CD8C-10C8-F1E329658562}"/>
              </a:ext>
            </a:extLst>
          </p:cNvPr>
          <p:cNvSpPr>
            <a:spLocks noGrp="1"/>
          </p:cNvSpPr>
          <p:nvPr>
            <p:ph idx="1"/>
          </p:nvPr>
        </p:nvSpPr>
        <p:spPr>
          <a:xfrm>
            <a:off x="4537923" y="609601"/>
            <a:ext cx="6628583" cy="2362610"/>
          </a:xfrm>
        </p:spPr>
        <p:txBody>
          <a:bodyPr anchor="ctr">
            <a:normAutofit/>
          </a:bodyPr>
          <a:lstStyle/>
          <a:p>
            <a:pPr>
              <a:buFont typeface="Wingdings" panose="05000000000000000000" pitchFamily="2" charset="2"/>
              <a:buChar char="Ø"/>
            </a:pPr>
            <a:r>
              <a:rPr lang="en-US" sz="2400" dirty="0"/>
              <a:t>Anointing</a:t>
            </a:r>
          </a:p>
          <a:p>
            <a:pPr>
              <a:buFont typeface="Wingdings" panose="05000000000000000000" pitchFamily="2" charset="2"/>
              <a:buChar char="Ø"/>
            </a:pPr>
            <a:r>
              <a:rPr lang="en-US" sz="2400" dirty="0"/>
              <a:t>Jonathan</a:t>
            </a:r>
          </a:p>
          <a:p>
            <a:pPr>
              <a:buFont typeface="Wingdings" panose="05000000000000000000" pitchFamily="2" charset="2"/>
              <a:buChar char="Ø"/>
            </a:pPr>
            <a:r>
              <a:rPr lang="en-US" sz="2400" dirty="0"/>
              <a:t>Urim and Thummim </a:t>
            </a:r>
          </a:p>
        </p:txBody>
      </p:sp>
      <p:pic>
        <p:nvPicPr>
          <p:cNvPr id="13316" name="Picture 4" descr="Jonathan loved him as his own soul” « parterre box - &quot;The most essential  blog in opera!&quot; – New York Times | Where opera is king and you, the  readers, are queens.">
            <a:extLst>
              <a:ext uri="{FF2B5EF4-FFF2-40B4-BE49-F238E27FC236}">
                <a16:creationId xmlns:a16="http://schemas.microsoft.com/office/drawing/2014/main" id="{9080637B-EF49-3B34-BB20-05C76AD8120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734" r="12401" b="1"/>
          <a:stretch/>
        </p:blipFill>
        <p:spPr bwMode="auto">
          <a:xfrm>
            <a:off x="4351938" y="3225959"/>
            <a:ext cx="3340921" cy="2677887"/>
          </a:xfrm>
          <a:prstGeom prst="roundRect">
            <a:avLst>
              <a:gd name="adj" fmla="val 0"/>
            </a:avLst>
          </a:prstGeom>
          <a:noFill/>
          <a:ln w="38100">
            <a:solidFill>
              <a:schemeClr val="tx1"/>
            </a:soli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13318" name="Picture 6" descr="Urim and Thummim - Bible Study Plus: Tools">
            <a:extLst>
              <a:ext uri="{FF2B5EF4-FFF2-40B4-BE49-F238E27FC236}">
                <a16:creationId xmlns:a16="http://schemas.microsoft.com/office/drawing/2014/main" id="{79F0C77A-4947-DEAA-17EA-9D397EB41F2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5709" r="-1" b="26241"/>
          <a:stretch/>
        </p:blipFill>
        <p:spPr bwMode="auto">
          <a:xfrm>
            <a:off x="7539697" y="3225958"/>
            <a:ext cx="3337560" cy="2677887"/>
          </a:xfrm>
          <a:prstGeom prst="roundRect">
            <a:avLst>
              <a:gd name="adj" fmla="val 0"/>
            </a:avLst>
          </a:prstGeom>
          <a:noFill/>
          <a:ln w="38100">
            <a:solidFill>
              <a:schemeClr val="tx1"/>
            </a:soli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pic>
        <p:nvPicPr>
          <p:cNvPr id="13314" name="Picture 2" descr="What Does Anointing Mean, and Why Do It? - Topical Studies">
            <a:extLst>
              <a:ext uri="{FF2B5EF4-FFF2-40B4-BE49-F238E27FC236}">
                <a16:creationId xmlns:a16="http://schemas.microsoft.com/office/drawing/2014/main" id="{C2A2CF4B-13DB-DD57-BF4E-3FE9C8766F9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521" r="32557" b="-1"/>
          <a:stretch/>
        </p:blipFill>
        <p:spPr bwMode="auto">
          <a:xfrm>
            <a:off x="1014378" y="3225958"/>
            <a:ext cx="3337560" cy="2677887"/>
          </a:xfrm>
          <a:prstGeom prst="roundRect">
            <a:avLst>
              <a:gd name="adj" fmla="val 0"/>
            </a:avLst>
          </a:prstGeom>
          <a:noFill/>
          <a:ln w="38100">
            <a:solidFill>
              <a:schemeClr val="tx1"/>
            </a:soli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83110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E19DE-925B-FB04-00CA-397376907DCE}"/>
              </a:ext>
            </a:extLst>
          </p:cNvPr>
          <p:cNvSpPr>
            <a:spLocks noGrp="1"/>
          </p:cNvSpPr>
          <p:nvPr>
            <p:ph type="title"/>
          </p:nvPr>
        </p:nvSpPr>
        <p:spPr>
          <a:xfrm>
            <a:off x="913794" y="4819137"/>
            <a:ext cx="10353761" cy="940354"/>
          </a:xfrm>
        </p:spPr>
        <p:txBody>
          <a:bodyPr vert="horz" lIns="91440" tIns="45720" rIns="91440" bIns="45720" rtlCol="0" anchor="b">
            <a:normAutofit/>
          </a:bodyPr>
          <a:lstStyle/>
          <a:p>
            <a:r>
              <a:rPr lang="en-US" sz="3600"/>
              <a:t>1 Samuel 16</a:t>
            </a:r>
          </a:p>
        </p:txBody>
      </p:sp>
      <p:graphicFrame>
        <p:nvGraphicFramePr>
          <p:cNvPr id="4" name="Content Placeholder 3">
            <a:extLst>
              <a:ext uri="{FF2B5EF4-FFF2-40B4-BE49-F238E27FC236}">
                <a16:creationId xmlns:a16="http://schemas.microsoft.com/office/drawing/2014/main" id="{182E003D-05FD-7E54-CC93-9AC4325B9FE4}"/>
              </a:ext>
            </a:extLst>
          </p:cNvPr>
          <p:cNvGraphicFramePr>
            <a:graphicFrameLocks noGrp="1"/>
          </p:cNvGraphicFramePr>
          <p:nvPr>
            <p:ph idx="1"/>
            <p:extLst>
              <p:ext uri="{D42A27DB-BD31-4B8C-83A1-F6EECF244321}">
                <p14:modId xmlns:p14="http://schemas.microsoft.com/office/powerpoint/2010/main" val="3984433449"/>
              </p:ext>
            </p:extLst>
          </p:nvPr>
        </p:nvGraphicFramePr>
        <p:xfrm>
          <a:off x="1938421" y="643466"/>
          <a:ext cx="8306808" cy="3934664"/>
        </p:xfrm>
        <a:graphic>
          <a:graphicData uri="http://schemas.openxmlformats.org/drawingml/2006/table">
            <a:tbl>
              <a:tblPr/>
              <a:tblGrid>
                <a:gridCol w="4153404">
                  <a:extLst>
                    <a:ext uri="{9D8B030D-6E8A-4147-A177-3AD203B41FA5}">
                      <a16:colId xmlns:a16="http://schemas.microsoft.com/office/drawing/2014/main" val="2423685972"/>
                    </a:ext>
                  </a:extLst>
                </a:gridCol>
                <a:gridCol w="4153404">
                  <a:extLst>
                    <a:ext uri="{9D8B030D-6E8A-4147-A177-3AD203B41FA5}">
                      <a16:colId xmlns:a16="http://schemas.microsoft.com/office/drawing/2014/main" val="3200856279"/>
                    </a:ext>
                  </a:extLst>
                </a:gridCol>
              </a:tblGrid>
              <a:tr h="621328">
                <a:tc>
                  <a:txBody>
                    <a:bodyPr/>
                    <a:lstStyle/>
                    <a:p>
                      <a:pPr fontAlgn="t"/>
                      <a:endParaRPr lang="en-US" sz="1600">
                        <a:effectLst/>
                      </a:endParaRPr>
                    </a:p>
                    <a:p>
                      <a:pPr algn="l" rtl="0" fontAlgn="base"/>
                      <a:r>
                        <a:rPr lang="en-US" sz="1600" b="1" i="0">
                          <a:effectLst/>
                          <a:latin typeface="Times New Roman" panose="02020603050405020304" pitchFamily="18" charset="0"/>
                        </a:rPr>
                        <a:t>Saul</a:t>
                      </a:r>
                      <a:r>
                        <a:rPr lang="en-US" sz="1600" b="0" i="0">
                          <a:effectLst/>
                          <a:latin typeface="Times New Roman" panose="02020603050405020304" pitchFamily="18" charset="0"/>
                        </a:rPr>
                        <a:t> </a:t>
                      </a:r>
                      <a:endParaRPr lang="en-US" sz="1600" b="0" i="0">
                        <a:effectLst/>
                      </a:endParaRPr>
                    </a:p>
                  </a:txBody>
                  <a:tcPr marL="96504" marR="96504" marT="48252" marB="4825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tc>
                  <a:txBody>
                    <a:bodyPr/>
                    <a:lstStyle/>
                    <a:p>
                      <a:pPr algn="ctr" fontAlgn="t"/>
                      <a:endParaRPr lang="en-US" sz="1600">
                        <a:effectLst/>
                      </a:endParaRPr>
                    </a:p>
                    <a:p>
                      <a:pPr algn="l" rtl="0" fontAlgn="base"/>
                      <a:r>
                        <a:rPr lang="en-US" sz="1600" b="1" i="0">
                          <a:effectLst/>
                          <a:latin typeface="Times New Roman" panose="02020603050405020304" pitchFamily="18" charset="0"/>
                        </a:rPr>
                        <a:t>David</a:t>
                      </a:r>
                      <a:r>
                        <a:rPr lang="en-US" sz="1600" b="0" i="0">
                          <a:effectLst/>
                          <a:latin typeface="Times New Roman" panose="02020603050405020304" pitchFamily="18" charset="0"/>
                        </a:rPr>
                        <a:t> </a:t>
                      </a:r>
                      <a:endParaRPr lang="en-US" sz="1600" b="0" i="0">
                        <a:effectLst/>
                      </a:endParaRPr>
                    </a:p>
                  </a:txBody>
                  <a:tcPr marL="96504" marR="96504" marT="48252" marB="4825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087348969"/>
                  </a:ext>
                </a:extLst>
              </a:tr>
              <a:tr h="821898">
                <a:tc>
                  <a:txBody>
                    <a:bodyPr/>
                    <a:lstStyle/>
                    <a:p>
                      <a:pPr fontAlgn="t"/>
                      <a:endParaRPr lang="en-US" sz="1600">
                        <a:effectLst/>
                      </a:endParaRPr>
                    </a:p>
                    <a:p>
                      <a:pPr algn="l" rtl="0" fontAlgn="base"/>
                      <a:r>
                        <a:rPr lang="en-US" sz="1600" b="0" i="0">
                          <a:effectLst/>
                          <a:latin typeface="Times New Roman" panose="02020603050405020304" pitchFamily="18" charset="0"/>
                        </a:rPr>
                        <a:t>Holy Spirit removed; evil spirit given  </a:t>
                      </a:r>
                      <a:endParaRPr lang="en-US" sz="1600" b="0" i="0">
                        <a:effectLst/>
                      </a:endParaRPr>
                    </a:p>
                    <a:p>
                      <a:pPr algn="l" rtl="0" fontAlgn="base"/>
                      <a:r>
                        <a:rPr lang="en-US" sz="1600" b="0" i="0">
                          <a:effectLst/>
                          <a:latin typeface="Times New Roman" panose="02020603050405020304" pitchFamily="18" charset="0"/>
                        </a:rPr>
                        <a:t>(16:14-23) </a:t>
                      </a:r>
                      <a:endParaRPr lang="en-US" sz="1600" b="0" i="0">
                        <a:effectLst/>
                      </a:endParaRPr>
                    </a:p>
                  </a:txBody>
                  <a:tcPr marL="96504" marR="96504" marT="48252" marB="4825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tc>
                  <a:txBody>
                    <a:bodyPr/>
                    <a:lstStyle/>
                    <a:p>
                      <a:pPr fontAlgn="t"/>
                      <a:endParaRPr lang="en-US" sz="1600">
                        <a:effectLst/>
                      </a:endParaRPr>
                    </a:p>
                    <a:p>
                      <a:pPr algn="l" rtl="0" fontAlgn="base"/>
                      <a:r>
                        <a:rPr lang="en-US" sz="1600" b="0" i="0">
                          <a:effectLst/>
                          <a:latin typeface="Times New Roman" panose="02020603050405020304" pitchFamily="18" charset="0"/>
                        </a:rPr>
                        <a:t>Anointed with Holy Spirit (16:1-13) </a:t>
                      </a:r>
                      <a:endParaRPr lang="en-US" sz="1600" b="0" i="0">
                        <a:effectLst/>
                      </a:endParaRPr>
                    </a:p>
                  </a:txBody>
                  <a:tcPr marL="96504" marR="96504" marT="48252" marB="4825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768098059"/>
                  </a:ext>
                </a:extLst>
              </a:tr>
              <a:tr h="621328">
                <a:tc>
                  <a:txBody>
                    <a:bodyPr/>
                    <a:lstStyle/>
                    <a:p>
                      <a:pPr fontAlgn="t"/>
                      <a:endParaRPr lang="en-US" sz="1600">
                        <a:effectLst/>
                      </a:endParaRPr>
                    </a:p>
                    <a:p>
                      <a:pPr algn="l" rtl="0" fontAlgn="base"/>
                      <a:r>
                        <a:rPr lang="en-US" sz="1600" b="0" i="0">
                          <a:effectLst/>
                          <a:latin typeface="Times New Roman" panose="02020603050405020304" pitchFamily="18" charset="0"/>
                        </a:rPr>
                        <a:t>Jealous and treacherous (18) </a:t>
                      </a:r>
                      <a:endParaRPr lang="en-US" sz="1600" b="0" i="0">
                        <a:effectLst/>
                      </a:endParaRPr>
                    </a:p>
                  </a:txBody>
                  <a:tcPr marL="96504" marR="96504" marT="48252" marB="4825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tc>
                  <a:txBody>
                    <a:bodyPr/>
                    <a:lstStyle/>
                    <a:p>
                      <a:pPr fontAlgn="t"/>
                      <a:endParaRPr lang="en-US" sz="1600">
                        <a:effectLst/>
                      </a:endParaRPr>
                    </a:p>
                    <a:p>
                      <a:pPr algn="l" rtl="0" fontAlgn="base"/>
                      <a:r>
                        <a:rPr lang="en-US" sz="1600" b="0" i="0">
                          <a:effectLst/>
                          <a:latin typeface="Times New Roman" panose="02020603050405020304" pitchFamily="18" charset="0"/>
                        </a:rPr>
                        <a:t>Faithful friend (20) </a:t>
                      </a:r>
                      <a:endParaRPr lang="en-US" sz="1600" b="0" i="0">
                        <a:effectLst/>
                      </a:endParaRPr>
                    </a:p>
                  </a:txBody>
                  <a:tcPr marL="96504" marR="96504" marT="48252" marB="4825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740759351"/>
                  </a:ext>
                </a:extLst>
              </a:tr>
              <a:tr h="621328">
                <a:tc>
                  <a:txBody>
                    <a:bodyPr/>
                    <a:lstStyle/>
                    <a:p>
                      <a:pPr fontAlgn="t"/>
                      <a:endParaRPr lang="en-US" sz="1600">
                        <a:effectLst/>
                      </a:endParaRPr>
                    </a:p>
                    <a:p>
                      <a:pPr algn="l" rtl="0" fontAlgn="base"/>
                      <a:r>
                        <a:rPr lang="en-US" sz="1600" b="0" i="0">
                          <a:effectLst/>
                          <a:latin typeface="Times New Roman" panose="02020603050405020304" pitchFamily="18" charset="0"/>
                        </a:rPr>
                        <a:t>Attempts to kill David (19) </a:t>
                      </a:r>
                      <a:endParaRPr lang="en-US" sz="1600" b="0" i="0">
                        <a:effectLst/>
                      </a:endParaRPr>
                    </a:p>
                  </a:txBody>
                  <a:tcPr marL="96504" marR="96504" marT="48252" marB="4825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tc>
                  <a:txBody>
                    <a:bodyPr/>
                    <a:lstStyle/>
                    <a:p>
                      <a:pPr fontAlgn="t"/>
                      <a:endParaRPr lang="en-US" sz="1600">
                        <a:effectLst/>
                      </a:endParaRPr>
                    </a:p>
                    <a:p>
                      <a:pPr algn="l" rtl="0" fontAlgn="base"/>
                      <a:r>
                        <a:rPr lang="en-US" sz="1600" b="0" i="0">
                          <a:effectLst/>
                          <a:latin typeface="Times New Roman" panose="02020603050405020304" pitchFamily="18" charset="0"/>
                        </a:rPr>
                        <a:t>Protects Saul’s life (24; 26) </a:t>
                      </a:r>
                      <a:endParaRPr lang="en-US" sz="1600" b="0" i="0">
                        <a:effectLst/>
                      </a:endParaRPr>
                    </a:p>
                  </a:txBody>
                  <a:tcPr marL="96504" marR="96504" marT="48252" marB="4825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931428171"/>
                  </a:ext>
                </a:extLst>
              </a:tr>
              <a:tr h="621328">
                <a:tc>
                  <a:txBody>
                    <a:bodyPr/>
                    <a:lstStyle/>
                    <a:p>
                      <a:pPr fontAlgn="t"/>
                      <a:endParaRPr lang="en-US" sz="1600">
                        <a:effectLst/>
                      </a:endParaRPr>
                    </a:p>
                    <a:p>
                      <a:pPr algn="l" rtl="0" fontAlgn="base"/>
                      <a:r>
                        <a:rPr lang="en-US" sz="1600" b="0" i="0">
                          <a:effectLst/>
                          <a:latin typeface="Times New Roman" panose="02020603050405020304" pitchFamily="18" charset="0"/>
                        </a:rPr>
                        <a:t>Failed holy war (15) </a:t>
                      </a:r>
                      <a:endParaRPr lang="en-US" sz="1600" b="0" i="0">
                        <a:effectLst/>
                      </a:endParaRPr>
                    </a:p>
                  </a:txBody>
                  <a:tcPr marL="96504" marR="96504" marT="48252" marB="4825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tc>
                  <a:txBody>
                    <a:bodyPr/>
                    <a:lstStyle/>
                    <a:p>
                      <a:pPr fontAlgn="t"/>
                      <a:endParaRPr lang="en-US" sz="1600">
                        <a:effectLst/>
                      </a:endParaRPr>
                    </a:p>
                    <a:p>
                      <a:pPr algn="l" rtl="0" fontAlgn="base"/>
                      <a:r>
                        <a:rPr lang="en-US" sz="1600" b="0" i="0">
                          <a:effectLst/>
                          <a:latin typeface="Times New Roman" panose="02020603050405020304" pitchFamily="18" charset="0"/>
                        </a:rPr>
                        <a:t>Mighty holy warrior (17) </a:t>
                      </a:r>
                      <a:endParaRPr lang="en-US" sz="1600" b="0" i="0">
                        <a:effectLst/>
                      </a:endParaRPr>
                    </a:p>
                  </a:txBody>
                  <a:tcPr marL="96504" marR="96504" marT="48252" marB="4825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140708937"/>
                  </a:ext>
                </a:extLst>
              </a:tr>
              <a:tr h="621328">
                <a:tc>
                  <a:txBody>
                    <a:bodyPr/>
                    <a:lstStyle/>
                    <a:p>
                      <a:pPr fontAlgn="t"/>
                      <a:endParaRPr lang="en-US" sz="1600">
                        <a:effectLst/>
                      </a:endParaRPr>
                    </a:p>
                    <a:p>
                      <a:pPr algn="l" rtl="0" fontAlgn="base"/>
                      <a:r>
                        <a:rPr lang="en-US" sz="1600" b="0" i="0">
                          <a:effectLst/>
                          <a:latin typeface="Times New Roman" panose="02020603050405020304" pitchFamily="18" charset="0"/>
                        </a:rPr>
                        <a:t>Kingdom torn away (13:13-14; 15:11, 26) </a:t>
                      </a:r>
                      <a:endParaRPr lang="en-US" sz="1600" b="0" i="0">
                        <a:effectLst/>
                      </a:endParaRPr>
                    </a:p>
                  </a:txBody>
                  <a:tcPr marL="96504" marR="96504" marT="48252" marB="4825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tc>
                  <a:txBody>
                    <a:bodyPr/>
                    <a:lstStyle/>
                    <a:p>
                      <a:pPr fontAlgn="t"/>
                      <a:endParaRPr lang="en-US" sz="1600" dirty="0">
                        <a:effectLst/>
                      </a:endParaRPr>
                    </a:p>
                    <a:p>
                      <a:pPr algn="l" rtl="0" fontAlgn="base"/>
                      <a:r>
                        <a:rPr lang="en-US" sz="1600" b="0" i="0" dirty="0">
                          <a:effectLst/>
                          <a:latin typeface="Times New Roman" panose="02020603050405020304" pitchFamily="18" charset="0"/>
                        </a:rPr>
                        <a:t>Kingdom promised forever (2 Sam. 7:1-17)  </a:t>
                      </a:r>
                      <a:endParaRPr lang="en-US" sz="1600" b="0" i="0" dirty="0">
                        <a:effectLst/>
                      </a:endParaRPr>
                    </a:p>
                  </a:txBody>
                  <a:tcPr marL="96504" marR="96504" marT="48252" marB="48252">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987499659"/>
                  </a:ext>
                </a:extLst>
              </a:tr>
            </a:tbl>
          </a:graphicData>
        </a:graphic>
      </p:graphicFrame>
    </p:spTree>
    <p:extLst>
      <p:ext uri="{BB962C8B-B14F-4D97-AF65-F5344CB8AC3E}">
        <p14:creationId xmlns:p14="http://schemas.microsoft.com/office/powerpoint/2010/main" val="967581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useBgFill="1">
        <p:nvSpPr>
          <p:cNvPr id="15371" name="Rectangle 15370">
            <a:extLst>
              <a:ext uri="{FF2B5EF4-FFF2-40B4-BE49-F238E27FC236}">
                <a16:creationId xmlns:a16="http://schemas.microsoft.com/office/drawing/2014/main" id="{AB76F39C-DC92-43A2-AFAC-DF33A3F0EB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190AF88-7E0C-D89D-930A-BEF53BB36277}"/>
              </a:ext>
            </a:extLst>
          </p:cNvPr>
          <p:cNvSpPr>
            <a:spLocks noGrp="1"/>
          </p:cNvSpPr>
          <p:nvPr>
            <p:ph type="title"/>
          </p:nvPr>
        </p:nvSpPr>
        <p:spPr>
          <a:xfrm>
            <a:off x="913796" y="4223657"/>
            <a:ext cx="5021337" cy="1922107"/>
          </a:xfrm>
        </p:spPr>
        <p:txBody>
          <a:bodyPr>
            <a:normAutofit/>
          </a:bodyPr>
          <a:lstStyle/>
          <a:p>
            <a:r>
              <a:rPr lang="en-US" sz="4800" dirty="0"/>
              <a:t>1 Samuel 17</a:t>
            </a:r>
          </a:p>
        </p:txBody>
      </p:sp>
      <p:pic>
        <p:nvPicPr>
          <p:cNvPr id="15362" name="Picture 2" descr="Why You Got David and Goliath Wrong – Witkowski Blog">
            <a:extLst>
              <a:ext uri="{FF2B5EF4-FFF2-40B4-BE49-F238E27FC236}">
                <a16:creationId xmlns:a16="http://schemas.microsoft.com/office/drawing/2014/main" id="{AE330EDB-CB5B-8F80-44C0-5E989E9A78A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97632" y="780634"/>
            <a:ext cx="5437496" cy="2832393"/>
          </a:xfrm>
          <a:prstGeom prst="rect">
            <a:avLst/>
          </a:prstGeom>
          <a:noFill/>
          <a:extLst>
            <a:ext uri="{909E8E84-426E-40DD-AFC4-6F175D3DCCD1}">
              <a14:hiddenFill xmlns:a14="http://schemas.microsoft.com/office/drawing/2010/main">
                <a:solidFill>
                  <a:srgbClr val="FFFFFF"/>
                </a:solidFill>
              </a14:hiddenFill>
            </a:ext>
          </a:extLst>
        </p:spPr>
      </p:pic>
      <p:cxnSp>
        <p:nvCxnSpPr>
          <p:cNvPr id="15375" name="Straight Connector 15374">
            <a:extLst>
              <a:ext uri="{FF2B5EF4-FFF2-40B4-BE49-F238E27FC236}">
                <a16:creationId xmlns:a16="http://schemas.microsoft.com/office/drawing/2014/main" id="{966758FC-A415-4D42-862A-2C0765FF80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1154913"/>
            <a:ext cx="0" cy="20838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364" name="Picture 4" descr="Who Are David and Goliath? The Powerful Bible Story Explained - Bible Study">
            <a:extLst>
              <a:ext uri="{FF2B5EF4-FFF2-40B4-BE49-F238E27FC236}">
                <a16:creationId xmlns:a16="http://schemas.microsoft.com/office/drawing/2014/main" id="{4735126E-2CC2-6CE9-F652-78A7E0545BC0}"/>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256865" y="780634"/>
            <a:ext cx="5437499" cy="28323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35184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84318-D70D-9D38-9DA3-5B515DB31C61}"/>
              </a:ext>
            </a:extLst>
          </p:cNvPr>
          <p:cNvSpPr>
            <a:spLocks noGrp="1"/>
          </p:cNvSpPr>
          <p:nvPr>
            <p:ph type="title"/>
          </p:nvPr>
        </p:nvSpPr>
        <p:spPr>
          <a:xfrm>
            <a:off x="7908392" y="733425"/>
            <a:ext cx="3583953" cy="3500246"/>
          </a:xfrm>
        </p:spPr>
        <p:txBody>
          <a:bodyPr vert="horz" lIns="91440" tIns="45720" rIns="91440" bIns="45720" rtlCol="0" anchor="b">
            <a:normAutofit/>
          </a:bodyPr>
          <a:lstStyle/>
          <a:p>
            <a:r>
              <a:rPr lang="en-US" sz="3200" dirty="0"/>
              <a:t>David’s Flight from Saul </a:t>
            </a:r>
            <a:br>
              <a:rPr lang="en-US" sz="3200" dirty="0"/>
            </a:br>
            <a:br>
              <a:rPr lang="en-US" sz="3200" dirty="0"/>
            </a:br>
            <a:endParaRPr lang="en-US" sz="3200" dirty="0"/>
          </a:p>
        </p:txBody>
      </p:sp>
      <p:sp>
        <p:nvSpPr>
          <p:cNvPr id="16397" name="Rectangle 16396">
            <a:extLst>
              <a:ext uri="{FF2B5EF4-FFF2-40B4-BE49-F238E27FC236}">
                <a16:creationId xmlns:a16="http://schemas.microsoft.com/office/drawing/2014/main" id="{0A760627-7F98-49F3-99E6-ED04C739B2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bg2">
              <a:lumMod val="75000"/>
            </a:schemeClr>
          </a:solidFill>
          <a:ln w="190500" cap="sq">
            <a:solidFill>
              <a:schemeClr val="bg2">
                <a:lumMod val="75000"/>
              </a:schemeClr>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8" name="Rectangle 16407">
            <a:extLst>
              <a:ext uri="{FF2B5EF4-FFF2-40B4-BE49-F238E27FC236}">
                <a16:creationId xmlns:a16="http://schemas.microsoft.com/office/drawing/2014/main" id="{D1F88FD4-9011-4A6F-AB39-4DE7E445F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92" name="Picture 8">
            <a:extLst>
              <a:ext uri="{FF2B5EF4-FFF2-40B4-BE49-F238E27FC236}">
                <a16:creationId xmlns:a16="http://schemas.microsoft.com/office/drawing/2014/main" id="{2983EE1E-ED5E-30C0-8B5B-F285489CF7D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514767" y="1151910"/>
            <a:ext cx="5194948" cy="4584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6783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6D160-C505-D77B-7F7F-6F9EBB90BBB2}"/>
              </a:ext>
            </a:extLst>
          </p:cNvPr>
          <p:cNvSpPr>
            <a:spLocks noGrp="1"/>
          </p:cNvSpPr>
          <p:nvPr>
            <p:ph type="title"/>
          </p:nvPr>
        </p:nvSpPr>
        <p:spPr/>
        <p:txBody>
          <a:bodyPr/>
          <a:lstStyle/>
          <a:p>
            <a:r>
              <a:rPr lang="en-US" dirty="0" err="1"/>
              <a:t>Wifi</a:t>
            </a:r>
            <a:endParaRPr lang="en-US" dirty="0"/>
          </a:p>
        </p:txBody>
      </p:sp>
      <p:sp>
        <p:nvSpPr>
          <p:cNvPr id="3" name="Content Placeholder 2">
            <a:extLst>
              <a:ext uri="{FF2B5EF4-FFF2-40B4-BE49-F238E27FC236}">
                <a16:creationId xmlns:a16="http://schemas.microsoft.com/office/drawing/2014/main" id="{20ED002F-5D98-1DDE-F307-CFBC8FA476AD}"/>
              </a:ext>
            </a:extLst>
          </p:cNvPr>
          <p:cNvSpPr>
            <a:spLocks noGrp="1"/>
          </p:cNvSpPr>
          <p:nvPr>
            <p:ph idx="1"/>
          </p:nvPr>
        </p:nvSpPr>
        <p:spPr/>
        <p:txBody>
          <a:bodyPr>
            <a:normAutofit/>
          </a:bodyPr>
          <a:lstStyle/>
          <a:p>
            <a:pPr marL="0" indent="0">
              <a:buNone/>
            </a:pPr>
            <a:r>
              <a:rPr lang="en-US" sz="5400" dirty="0"/>
              <a:t>Username: visitor</a:t>
            </a:r>
          </a:p>
          <a:p>
            <a:pPr marL="0" indent="0">
              <a:buNone/>
            </a:pPr>
            <a:r>
              <a:rPr lang="en-US" sz="5400"/>
              <a:t>Password: </a:t>
            </a:r>
            <a:r>
              <a:rPr lang="en-US" sz="5400" dirty="0"/>
              <a:t>visitor@wcu0424</a:t>
            </a:r>
          </a:p>
        </p:txBody>
      </p:sp>
    </p:spTree>
    <p:extLst>
      <p:ext uri="{BB962C8B-B14F-4D97-AF65-F5344CB8AC3E}">
        <p14:creationId xmlns:p14="http://schemas.microsoft.com/office/powerpoint/2010/main" val="24835689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useBgFill="1">
        <p:nvSpPr>
          <p:cNvPr id="17421" name="Rectangle 17420">
            <a:extLst>
              <a:ext uri="{FF2B5EF4-FFF2-40B4-BE49-F238E27FC236}">
                <a16:creationId xmlns:a16="http://schemas.microsoft.com/office/drawing/2014/main" id="{AB76F39C-DC92-43A2-AFAC-DF33A3F0EB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FAC25F8-3706-8517-FAAE-80ACA1106F98}"/>
              </a:ext>
            </a:extLst>
          </p:cNvPr>
          <p:cNvSpPr>
            <a:spLocks noGrp="1"/>
          </p:cNvSpPr>
          <p:nvPr>
            <p:ph type="title"/>
          </p:nvPr>
        </p:nvSpPr>
        <p:spPr>
          <a:xfrm>
            <a:off x="913796" y="4223657"/>
            <a:ext cx="5021337" cy="1922107"/>
          </a:xfrm>
        </p:spPr>
        <p:txBody>
          <a:bodyPr>
            <a:normAutofit/>
          </a:bodyPr>
          <a:lstStyle/>
          <a:p>
            <a:pPr algn="l"/>
            <a:r>
              <a:rPr lang="en-US" sz="3600" dirty="0"/>
              <a:t>1 Samuel 21-23</a:t>
            </a:r>
          </a:p>
        </p:txBody>
      </p:sp>
      <p:pic>
        <p:nvPicPr>
          <p:cNvPr id="17410" name="Picture 2" descr="Bible Map: Nob">
            <a:extLst>
              <a:ext uri="{FF2B5EF4-FFF2-40B4-BE49-F238E27FC236}">
                <a16:creationId xmlns:a16="http://schemas.microsoft.com/office/drawing/2014/main" id="{12DCB6C0-764E-9D2F-AE5F-8F857CA593C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7577" y="930927"/>
            <a:ext cx="3101557" cy="2718532"/>
          </a:xfrm>
          <a:prstGeom prst="rect">
            <a:avLst/>
          </a:prstGeom>
          <a:noFill/>
          <a:extLst>
            <a:ext uri="{909E8E84-426E-40DD-AFC4-6F175D3DCCD1}">
              <a14:hiddenFill xmlns:a14="http://schemas.microsoft.com/office/drawing/2010/main">
                <a:solidFill>
                  <a:srgbClr val="FFFFFF"/>
                </a:solidFill>
              </a14:hiddenFill>
            </a:ext>
          </a:extLst>
        </p:spPr>
      </p:pic>
      <p:cxnSp>
        <p:nvCxnSpPr>
          <p:cNvPr id="17423" name="Straight Connector 17422">
            <a:extLst>
              <a:ext uri="{FF2B5EF4-FFF2-40B4-BE49-F238E27FC236}">
                <a16:creationId xmlns:a16="http://schemas.microsoft.com/office/drawing/2014/main" id="{966758FC-A415-4D42-862A-2C0765FF80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176250" y="1154913"/>
            <a:ext cx="0" cy="20838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414" name="Picture 6" descr="1 Samuel 26 - Holy Bible English - BibleWordings.com">
            <a:extLst>
              <a:ext uri="{FF2B5EF4-FFF2-40B4-BE49-F238E27FC236}">
                <a16:creationId xmlns:a16="http://schemas.microsoft.com/office/drawing/2014/main" id="{8054871B-C6B9-28A4-1D0F-456E970BD995}"/>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066670" y="879325"/>
            <a:ext cx="3517753" cy="2905350"/>
          </a:xfrm>
          <a:prstGeom prst="rect">
            <a:avLst/>
          </a:prstGeom>
          <a:noFill/>
          <a:extLst>
            <a:ext uri="{909E8E84-426E-40DD-AFC4-6F175D3DCCD1}">
              <a14:hiddenFill xmlns:a14="http://schemas.microsoft.com/office/drawing/2010/main">
                <a:solidFill>
                  <a:srgbClr val="FFFFFF"/>
                </a:solidFill>
              </a14:hiddenFill>
            </a:ext>
          </a:extLst>
        </p:spPr>
      </p:pic>
      <p:cxnSp>
        <p:nvCxnSpPr>
          <p:cNvPr id="17427" name="Straight Connector 17426">
            <a:extLst>
              <a:ext uri="{FF2B5EF4-FFF2-40B4-BE49-F238E27FC236}">
                <a16:creationId xmlns:a16="http://schemas.microsoft.com/office/drawing/2014/main" id="{D96EEC3D-4CA8-4D5D-A2B2-7EB24A71446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15741" y="1154913"/>
            <a:ext cx="0" cy="20838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412" name="Picture 4" descr="Reflection – Abiathar, Did You Ask God">
            <a:extLst>
              <a:ext uri="{FF2B5EF4-FFF2-40B4-BE49-F238E27FC236}">
                <a16:creationId xmlns:a16="http://schemas.microsoft.com/office/drawing/2014/main" id="{113F3B74-ABF0-AED0-CEF1-FD046DBED323}"/>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311655" y="1014540"/>
            <a:ext cx="3517753" cy="2634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23907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useBgFill="1">
        <p:nvSpPr>
          <p:cNvPr id="18443" name="Rectangle 18442">
            <a:extLst>
              <a:ext uri="{FF2B5EF4-FFF2-40B4-BE49-F238E27FC236}">
                <a16:creationId xmlns:a16="http://schemas.microsoft.com/office/drawing/2014/main" id="{137AAE58-B7D3-483F-829E-637C98F7FD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3F52B50-BE05-1DEE-928B-7D5722B170B3}"/>
              </a:ext>
            </a:extLst>
          </p:cNvPr>
          <p:cNvSpPr>
            <a:spLocks noGrp="1"/>
          </p:cNvSpPr>
          <p:nvPr>
            <p:ph type="title"/>
          </p:nvPr>
        </p:nvSpPr>
        <p:spPr>
          <a:xfrm>
            <a:off x="913794" y="4217161"/>
            <a:ext cx="10364412" cy="1264906"/>
          </a:xfrm>
        </p:spPr>
        <p:txBody>
          <a:bodyPr vert="horz" lIns="91440" tIns="45720" rIns="91440" bIns="45720" rtlCol="0" anchor="b">
            <a:normAutofit/>
          </a:bodyPr>
          <a:lstStyle/>
          <a:p>
            <a:r>
              <a:rPr lang="en-US" sz="4400"/>
              <a:t>1 Samuel 24-28</a:t>
            </a:r>
          </a:p>
        </p:txBody>
      </p:sp>
      <p:pic>
        <p:nvPicPr>
          <p:cNvPr id="18436" name="Picture 4" descr="Researchers in Israel said that they have pinpointed the site of Ziklag, an  ancient Philistine town mentioned in the biblical tale of David seeking  refuge from the Israelite king Saul.">
            <a:extLst>
              <a:ext uri="{FF2B5EF4-FFF2-40B4-BE49-F238E27FC236}">
                <a16:creationId xmlns:a16="http://schemas.microsoft.com/office/drawing/2014/main" id="{D87969DF-ACB8-636A-FF9D-442C09CFE98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48482" y="1171009"/>
            <a:ext cx="3744301" cy="2115529"/>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1 Samuel 27:8 Now David and his men went up and raided the Geshurites, the  Girzites, and the Amalekites. (From ancient times these people had  inhabited the land extending to Shur and Egypt.)">
            <a:extLst>
              <a:ext uri="{FF2B5EF4-FFF2-40B4-BE49-F238E27FC236}">
                <a16:creationId xmlns:a16="http://schemas.microsoft.com/office/drawing/2014/main" id="{998FC323-C19E-F173-A678-E467CD9863B9}"/>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768129" y="1171009"/>
            <a:ext cx="2948525" cy="2676822"/>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David Spares Saul's Life | This Sabbath we continue looking at the book of  1 Samuel. With special emphasis on chapter 24. Saul's relentless pursuit of  David coupled with his... | By">
            <a:extLst>
              <a:ext uri="{FF2B5EF4-FFF2-40B4-BE49-F238E27FC236}">
                <a16:creationId xmlns:a16="http://schemas.microsoft.com/office/drawing/2014/main" id="{853714ED-A7E9-11C1-190C-CAC0D2111F56}"/>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tretch>
            <a:fillRect/>
          </a:stretch>
        </p:blipFill>
        <p:spPr bwMode="auto">
          <a:xfrm>
            <a:off x="599462" y="1171009"/>
            <a:ext cx="3744302" cy="20968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78829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pic>
        <p:nvPicPr>
          <p:cNvPr id="19458" name="Picture 2" descr="Week 1 - The Medium of Endor - Women Journeying Through The Bible . . .">
            <a:extLst>
              <a:ext uri="{FF2B5EF4-FFF2-40B4-BE49-F238E27FC236}">
                <a16:creationId xmlns:a16="http://schemas.microsoft.com/office/drawing/2014/main" id="{E9CDD7D9-26DB-4730-5E48-331DE03B5610}"/>
              </a:ext>
            </a:extLst>
          </p:cNvPr>
          <p:cNvPicPr>
            <a:picLocks noChangeAspect="1" noChangeArrowheads="1"/>
          </p:cNvPicPr>
          <p:nvPr/>
        </p:nvPicPr>
        <p:blipFill rotWithShape="1">
          <a:blip r:embed="rId3">
            <a:alphaModFix amt="35000"/>
            <a:extLst>
              <a:ext uri="{28A0092B-C50C-407E-A947-70E740481C1C}">
                <a14:useLocalDpi xmlns:a14="http://schemas.microsoft.com/office/drawing/2010/main" val="0"/>
              </a:ext>
            </a:extLst>
          </a:blip>
          <a:srcRect t="39783" r="1" b="16496"/>
          <a:stretch/>
        </p:blipFill>
        <p:spPr bwMode="auto">
          <a:xfrm>
            <a:off x="20" y="2030"/>
            <a:ext cx="12191980" cy="6855970"/>
          </a:xfrm>
          <a:prstGeom prst="rect">
            <a:avLst/>
          </a:prstGeom>
          <a:noFill/>
          <a:extLst>
            <a:ext uri="{909E8E84-426E-40DD-AFC4-6F175D3DCCD1}">
              <a14:hiddenFill xmlns:a14="http://schemas.microsoft.com/office/drawing/2010/main">
                <a:solidFill>
                  <a:srgbClr val="FFFFFF"/>
                </a:solidFill>
              </a14:hiddenFill>
            </a:ext>
          </a:extLst>
        </p:spPr>
      </p:pic>
      <p:sp>
        <p:nvSpPr>
          <p:cNvPr id="19470" name="Rectangle 19469">
            <a:extLst>
              <a:ext uri="{FF2B5EF4-FFF2-40B4-BE49-F238E27FC236}">
                <a16:creationId xmlns:a16="http://schemas.microsoft.com/office/drawing/2014/main" id="{4DE0D6BE-330A-422D-9BD9-1E18F73C6E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32000">
                <a:schemeClr val="bg2">
                  <a:lumMod val="75000"/>
                  <a:alpha val="3000"/>
                </a:schemeClr>
              </a:gs>
              <a:gs pos="100000">
                <a:sysClr val="windowText" lastClr="000000">
                  <a:alpha val="70000"/>
                </a:sysClr>
              </a:gs>
            </a:gsLst>
            <a:path path="circle">
              <a:fillToRect l="50000" t="5000" r="50000" b="95000"/>
            </a:path>
            <a:tileRect/>
          </a:gra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1D9DD061-E057-9C02-144F-2C5F03637404}"/>
              </a:ext>
            </a:extLst>
          </p:cNvPr>
          <p:cNvSpPr>
            <a:spLocks noGrp="1"/>
          </p:cNvSpPr>
          <p:nvPr>
            <p:ph type="title"/>
          </p:nvPr>
        </p:nvSpPr>
        <p:spPr>
          <a:xfrm>
            <a:off x="913795" y="609600"/>
            <a:ext cx="10353761" cy="1326321"/>
          </a:xfrm>
        </p:spPr>
        <p:txBody>
          <a:bodyPr>
            <a:normAutofit/>
          </a:bodyPr>
          <a:lstStyle/>
          <a:p>
            <a:r>
              <a:rPr lang="en-US" dirty="0"/>
              <a:t>1 Samuel 28</a:t>
            </a:r>
          </a:p>
        </p:txBody>
      </p:sp>
      <p:sp>
        <p:nvSpPr>
          <p:cNvPr id="19462" name="Content Placeholder 19461">
            <a:extLst>
              <a:ext uri="{FF2B5EF4-FFF2-40B4-BE49-F238E27FC236}">
                <a16:creationId xmlns:a16="http://schemas.microsoft.com/office/drawing/2014/main" id="{02EFCEAE-64AF-D65E-2883-D0711374D0B7}"/>
              </a:ext>
            </a:extLst>
          </p:cNvPr>
          <p:cNvSpPr>
            <a:spLocks noGrp="1"/>
          </p:cNvSpPr>
          <p:nvPr>
            <p:ph idx="1"/>
          </p:nvPr>
        </p:nvSpPr>
        <p:spPr>
          <a:xfrm>
            <a:off x="913795" y="2096064"/>
            <a:ext cx="10353762" cy="3695136"/>
          </a:xfrm>
        </p:spPr>
        <p:txBody>
          <a:bodyPr>
            <a:normAutofit/>
          </a:bodyPr>
          <a:lstStyle/>
          <a:p>
            <a:pPr rtl="0" fontAlgn="base">
              <a:lnSpc>
                <a:spcPct val="110000"/>
              </a:lnSpc>
              <a:buFont typeface="+mj-lt"/>
              <a:buAutoNum type="arabicPeriod"/>
            </a:pPr>
            <a:r>
              <a:rPr lang="en-US" sz="1900" b="0" i="0" dirty="0">
                <a:effectLst/>
                <a:latin typeface="Times New Roman" panose="02020603050405020304" pitchFamily="18" charset="0"/>
              </a:rPr>
              <a:t>The plain statement of the Hebrew text is that she did in fact see Samuel. </a:t>
            </a:r>
          </a:p>
          <a:p>
            <a:pPr rtl="0" fontAlgn="base">
              <a:lnSpc>
                <a:spcPct val="110000"/>
              </a:lnSpc>
              <a:buFont typeface="+mj-lt"/>
              <a:buAutoNum type="arabicPeriod" startAt="2"/>
            </a:pPr>
            <a:r>
              <a:rPr lang="en-US" sz="1900" b="0" i="0" dirty="0">
                <a:effectLst/>
                <a:latin typeface="Times New Roman" panose="02020603050405020304" pitchFamily="18" charset="0"/>
              </a:rPr>
              <a:t>The medium reacted to Samuel’s appearance as though it was genuine…. Her strong reaction also suggests that Samuel’s appearance was unexpected; perhaps this was the first time she had ever actually succeeded in contacting the dead. </a:t>
            </a:r>
          </a:p>
          <a:p>
            <a:pPr rtl="0" fontAlgn="base">
              <a:lnSpc>
                <a:spcPct val="110000"/>
              </a:lnSpc>
              <a:buFont typeface="+mj-lt"/>
              <a:buAutoNum type="arabicPeriod" startAt="3"/>
            </a:pPr>
            <a:r>
              <a:rPr lang="en-US" sz="1900" b="0" i="0" dirty="0">
                <a:effectLst/>
                <a:latin typeface="Times New Roman" panose="02020603050405020304" pitchFamily="18" charset="0"/>
              </a:rPr>
              <a:t>The speeches attributed to Samuel contained allusion to a prior interchange between the two. </a:t>
            </a:r>
          </a:p>
          <a:p>
            <a:pPr rtl="0" fontAlgn="base">
              <a:lnSpc>
                <a:spcPct val="110000"/>
              </a:lnSpc>
              <a:buFont typeface="+mj-lt"/>
              <a:buAutoNum type="arabicPeriod" startAt="4"/>
            </a:pPr>
            <a:r>
              <a:rPr lang="en-US" sz="1900" b="0" i="0" dirty="0">
                <a:effectLst/>
                <a:latin typeface="Times New Roman" panose="02020603050405020304" pitchFamily="18" charset="0"/>
              </a:rPr>
              <a:t>Samuel’s role and message as a prophet…was unchanged in his encounter with Saul here.</a:t>
            </a:r>
          </a:p>
          <a:p>
            <a:pPr marL="0" indent="0" rtl="0" fontAlgn="base">
              <a:lnSpc>
                <a:spcPct val="110000"/>
              </a:lnSpc>
              <a:buNone/>
            </a:pPr>
            <a:r>
              <a:rPr lang="en-US" sz="1900" b="0" i="0" dirty="0">
                <a:effectLst/>
                <a:latin typeface="Times New Roman" panose="02020603050405020304" pitchFamily="18" charset="0"/>
              </a:rPr>
              <a:t>At least two views could be argued from the text. </a:t>
            </a:r>
            <a:r>
              <a:rPr lang="en-US" sz="1900" b="0" i="0" dirty="0">
                <a:solidFill>
                  <a:srgbClr val="FFC000"/>
                </a:solidFill>
                <a:effectLst/>
                <a:latin typeface="Times New Roman" panose="02020603050405020304" pitchFamily="18" charset="0"/>
              </a:rPr>
              <a:t>First</a:t>
            </a:r>
            <a:r>
              <a:rPr lang="en-US" sz="1900" b="0" i="0" dirty="0">
                <a:effectLst/>
                <a:latin typeface="Times New Roman" panose="02020603050405020304" pitchFamily="18" charset="0"/>
              </a:rPr>
              <a:t>, it may be possible for mediums to contact dead people and establish lines of communication between the living and the dead. </a:t>
            </a:r>
            <a:r>
              <a:rPr lang="en-US" sz="1900" b="0" i="0" dirty="0">
                <a:solidFill>
                  <a:srgbClr val="FFC000"/>
                </a:solidFill>
                <a:effectLst/>
                <a:latin typeface="Times New Roman" panose="02020603050405020304" pitchFamily="18" charset="0"/>
              </a:rPr>
              <a:t>Second</a:t>
            </a:r>
            <a:r>
              <a:rPr lang="en-US" sz="1900" b="0" i="0" dirty="0">
                <a:effectLst/>
                <a:latin typeface="Times New Roman" panose="02020603050405020304" pitchFamily="18" charset="0"/>
              </a:rPr>
              <a:t>, the situation in this text could be seen as a unique act of God that brought Samuel into contact with Saul.</a:t>
            </a:r>
          </a:p>
          <a:p>
            <a:pPr>
              <a:lnSpc>
                <a:spcPct val="110000"/>
              </a:lnSpc>
            </a:pPr>
            <a:endParaRPr lang="en-US" sz="1900" dirty="0"/>
          </a:p>
        </p:txBody>
      </p:sp>
    </p:spTree>
    <p:extLst>
      <p:ext uri="{BB962C8B-B14F-4D97-AF65-F5344CB8AC3E}">
        <p14:creationId xmlns:p14="http://schemas.microsoft.com/office/powerpoint/2010/main" val="24901499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7A62D-CFB1-E2F6-C219-898EDB8181DE}"/>
              </a:ext>
            </a:extLst>
          </p:cNvPr>
          <p:cNvSpPr>
            <a:spLocks noGrp="1"/>
          </p:cNvSpPr>
          <p:nvPr>
            <p:ph type="title"/>
          </p:nvPr>
        </p:nvSpPr>
        <p:spPr>
          <a:xfrm>
            <a:off x="6027089" y="609600"/>
            <a:ext cx="5240467" cy="1326321"/>
          </a:xfrm>
        </p:spPr>
        <p:txBody>
          <a:bodyPr vert="horz" lIns="91440" tIns="45720" rIns="91440" bIns="45720" rtlCol="0">
            <a:normAutofit/>
          </a:bodyPr>
          <a:lstStyle/>
          <a:p>
            <a:r>
              <a:rPr lang="en-US"/>
              <a:t>1 Samuel 29-31</a:t>
            </a:r>
          </a:p>
        </p:txBody>
      </p:sp>
      <p:sp>
        <p:nvSpPr>
          <p:cNvPr id="20519" name="Rectangle 20518">
            <a:extLst>
              <a:ext uri="{FF2B5EF4-FFF2-40B4-BE49-F238E27FC236}">
                <a16:creationId xmlns:a16="http://schemas.microsoft.com/office/drawing/2014/main" id="{A972A6A6-5791-4206-8FC4-FDF4BCD32C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0005" y="488844"/>
            <a:ext cx="2687741" cy="350683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486" name="Picture 6" descr="More Cities Not Taken, cont'd.: Beth-shean | Leon's Message Board">
            <a:extLst>
              <a:ext uri="{FF2B5EF4-FFF2-40B4-BE49-F238E27FC236}">
                <a16:creationId xmlns:a16="http://schemas.microsoft.com/office/drawing/2014/main" id="{33EB09FC-F5D0-A460-2833-D57C1391D49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3484" y="1361416"/>
            <a:ext cx="2348914" cy="1761685"/>
          </a:xfrm>
          <a:prstGeom prst="rect">
            <a:avLst/>
          </a:prstGeom>
          <a:noFill/>
          <a:extLst>
            <a:ext uri="{909E8E84-426E-40DD-AFC4-6F175D3DCCD1}">
              <a14:hiddenFill xmlns:a14="http://schemas.microsoft.com/office/drawing/2010/main">
                <a:solidFill>
                  <a:srgbClr val="FFFFFF"/>
                </a:solidFill>
              </a14:hiddenFill>
            </a:ext>
          </a:extLst>
        </p:spPr>
      </p:pic>
      <p:sp>
        <p:nvSpPr>
          <p:cNvPr id="20521" name="Rectangle 20520">
            <a:extLst>
              <a:ext uri="{FF2B5EF4-FFF2-40B4-BE49-F238E27FC236}">
                <a16:creationId xmlns:a16="http://schemas.microsoft.com/office/drawing/2014/main" id="{51E026DD-3C04-4BD8-A904-90C1D6FE13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14966" y="488843"/>
            <a:ext cx="2220800" cy="25823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01" name="Content Placeholder 20500">
            <a:extLst>
              <a:ext uri="{FF2B5EF4-FFF2-40B4-BE49-F238E27FC236}">
                <a16:creationId xmlns:a16="http://schemas.microsoft.com/office/drawing/2014/main" id="{4A40937D-4570-C533-9D26-88839D655E0B}"/>
              </a:ext>
            </a:extLst>
          </p:cNvPr>
          <p:cNvSpPr>
            <a:spLocks noGrp="1"/>
          </p:cNvSpPr>
          <p:nvPr>
            <p:ph idx="1"/>
          </p:nvPr>
        </p:nvSpPr>
        <p:spPr>
          <a:xfrm>
            <a:off x="6027089" y="2096063"/>
            <a:ext cx="5240467" cy="3914211"/>
          </a:xfrm>
        </p:spPr>
        <p:txBody>
          <a:bodyPr>
            <a:normAutofit/>
          </a:bodyPr>
          <a:lstStyle/>
          <a:p>
            <a:r>
              <a:rPr lang="en-US" sz="3600" dirty="0"/>
              <a:t>Beth-</a:t>
            </a:r>
            <a:r>
              <a:rPr lang="en-US" sz="3600" dirty="0" err="1"/>
              <a:t>Shean</a:t>
            </a:r>
            <a:endParaRPr lang="en-US" sz="3600" dirty="0"/>
          </a:p>
          <a:p>
            <a:pPr marL="0" indent="0">
              <a:buNone/>
            </a:pPr>
            <a:endParaRPr lang="en-US" sz="3600" dirty="0"/>
          </a:p>
          <a:p>
            <a:r>
              <a:rPr lang="en-US" sz="3600" dirty="0"/>
              <a:t>Ashtaroth </a:t>
            </a:r>
          </a:p>
        </p:txBody>
      </p:sp>
      <p:sp>
        <p:nvSpPr>
          <p:cNvPr id="20523" name="Rectangle 20522">
            <a:extLst>
              <a:ext uri="{FF2B5EF4-FFF2-40B4-BE49-F238E27FC236}">
                <a16:creationId xmlns:a16="http://schemas.microsoft.com/office/drawing/2014/main" id="{6E6616CB-20DE-4981-A28A-5DE46F6F3C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876" y="4164748"/>
            <a:ext cx="2684871" cy="2172123"/>
          </a:xfrm>
          <a:prstGeom prst="rect">
            <a:avLst/>
          </a:prstGeom>
          <a:solidFill>
            <a:schemeClr val="bg2">
              <a:lumMod val="7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25" name="Rectangle 20524">
            <a:extLst>
              <a:ext uri="{FF2B5EF4-FFF2-40B4-BE49-F238E27FC236}">
                <a16:creationId xmlns:a16="http://schemas.microsoft.com/office/drawing/2014/main" id="{C816DE69-F3C5-477A-8A89-C672A2A573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14966" y="3260035"/>
            <a:ext cx="2220800" cy="3068628"/>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484" name="Picture 4" descr="Ashtaroth | Left Behind Wiki | Fandom">
            <a:extLst>
              <a:ext uri="{FF2B5EF4-FFF2-40B4-BE49-F238E27FC236}">
                <a16:creationId xmlns:a16="http://schemas.microsoft.com/office/drawing/2014/main" id="{D803AD21-0244-6456-EE3D-BFFD6F0BB156}"/>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588571" y="3438939"/>
            <a:ext cx="1661888" cy="2735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86105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useBgFill="1">
        <p:nvSpPr>
          <p:cNvPr id="21536" name="Rectangle 21535">
            <a:extLst>
              <a:ext uri="{FF2B5EF4-FFF2-40B4-BE49-F238E27FC236}">
                <a16:creationId xmlns:a16="http://schemas.microsoft.com/office/drawing/2014/main" id="{3ACFC76B-CC67-4BF7-AC5E-44D4D84CE7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5BA282-BFAB-8AA5-37F1-2F63197B36E9}"/>
              </a:ext>
            </a:extLst>
          </p:cNvPr>
          <p:cNvSpPr>
            <a:spLocks noGrp="1"/>
          </p:cNvSpPr>
          <p:nvPr>
            <p:ph type="title"/>
          </p:nvPr>
        </p:nvSpPr>
        <p:spPr>
          <a:xfrm>
            <a:off x="7086600" y="609600"/>
            <a:ext cx="4180956" cy="1326321"/>
          </a:xfrm>
        </p:spPr>
        <p:txBody>
          <a:bodyPr vert="horz" lIns="91440" tIns="45720" rIns="91440" bIns="45720" rtlCol="0" anchor="ctr">
            <a:normAutofit/>
          </a:bodyPr>
          <a:lstStyle/>
          <a:p>
            <a:pPr algn="l"/>
            <a:r>
              <a:rPr lang="en-US"/>
              <a:t>2 Samuel 1-3</a:t>
            </a:r>
            <a:br>
              <a:rPr lang="en-US"/>
            </a:br>
            <a:endParaRPr lang="en-US"/>
          </a:p>
        </p:txBody>
      </p:sp>
      <p:pic>
        <p:nvPicPr>
          <p:cNvPr id="21506" name="Picture 2" descr="Unam Sanctam Catholicam: Two Accounts of Saul's Death">
            <a:extLst>
              <a:ext uri="{FF2B5EF4-FFF2-40B4-BE49-F238E27FC236}">
                <a16:creationId xmlns:a16="http://schemas.microsoft.com/office/drawing/2014/main" id="{E99DA4CA-571B-9DA1-FDF6-498567C3416F}"/>
              </a:ext>
            </a:extLst>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7255" r="1" b="1"/>
          <a:stretch/>
        </p:blipFill>
        <p:spPr bwMode="auto">
          <a:xfrm>
            <a:off x="458468" y="488844"/>
            <a:ext cx="6257806" cy="3526040"/>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2 Samuel 3 | Bible Teaching Notes">
            <a:extLst>
              <a:ext uri="{FF2B5EF4-FFF2-40B4-BE49-F238E27FC236}">
                <a16:creationId xmlns:a16="http://schemas.microsoft.com/office/drawing/2014/main" id="{3A014B1B-1694-8E59-37C8-FE44695A581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0460" r="-2" b="15770"/>
          <a:stretch/>
        </p:blipFill>
        <p:spPr bwMode="auto">
          <a:xfrm>
            <a:off x="479804" y="4110491"/>
            <a:ext cx="3061851" cy="2258666"/>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Bible Map: Hebron">
            <a:extLst>
              <a:ext uri="{FF2B5EF4-FFF2-40B4-BE49-F238E27FC236}">
                <a16:creationId xmlns:a16="http://schemas.microsoft.com/office/drawing/2014/main" id="{A31031B3-5BFF-04EF-A29D-2435DD7EB03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897" r="-1" b="20667"/>
          <a:stretch/>
        </p:blipFill>
        <p:spPr bwMode="auto">
          <a:xfrm>
            <a:off x="3653459" y="4119951"/>
            <a:ext cx="3062817" cy="224920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B06FF61-EA45-C26C-AC33-8643C64FD357}"/>
              </a:ext>
            </a:extLst>
          </p:cNvPr>
          <p:cNvSpPr txBox="1"/>
          <p:nvPr/>
        </p:nvSpPr>
        <p:spPr>
          <a:xfrm>
            <a:off x="7086600" y="2096064"/>
            <a:ext cx="4180956" cy="4095186"/>
          </a:xfrm>
          <a:prstGeom prst="rect">
            <a:avLst/>
          </a:prstGeom>
        </p:spPr>
        <p:txBody>
          <a:bodyPr vert="horz" lIns="91440" tIns="45720" rIns="91440" bIns="45720" rtlCol="0">
            <a:normAutofit/>
          </a:bodyPr>
          <a:lstStyle/>
          <a:p>
            <a:pPr marL="457200" indent="-228600">
              <a:lnSpc>
                <a:spcPct val="120000"/>
              </a:lnSpc>
              <a:spcAft>
                <a:spcPts val="600"/>
              </a:spcAft>
              <a:buFont typeface="Arial" panose="020B0604020202020204" pitchFamily="34" charset="0"/>
              <a:buChar char="•"/>
            </a:pPr>
            <a:r>
              <a:rPr lang="en-US" sz="3600" dirty="0">
                <a:effectLst>
                  <a:outerShdw blurRad="50800" dist="38100" dir="2700000" algn="tl" rotWithShape="0">
                    <a:srgbClr val="000000">
                      <a:alpha val="48000"/>
                    </a:srgbClr>
                  </a:outerShdw>
                </a:effectLst>
              </a:rPr>
              <a:t>Saul’s death</a:t>
            </a:r>
          </a:p>
          <a:p>
            <a:pPr marL="457200" indent="-228600">
              <a:lnSpc>
                <a:spcPct val="120000"/>
              </a:lnSpc>
              <a:spcAft>
                <a:spcPts val="600"/>
              </a:spcAft>
              <a:buFont typeface="Arial" panose="020B0604020202020204" pitchFamily="34" charset="0"/>
              <a:buChar char="•"/>
            </a:pPr>
            <a:r>
              <a:rPr lang="en-US" sz="3600" dirty="0">
                <a:effectLst>
                  <a:outerShdw blurRad="50800" dist="38100" dir="2700000" algn="tl" rotWithShape="0">
                    <a:srgbClr val="000000">
                      <a:alpha val="48000"/>
                    </a:srgbClr>
                  </a:outerShdw>
                </a:effectLst>
              </a:rPr>
              <a:t>Abner and Joab</a:t>
            </a:r>
          </a:p>
          <a:p>
            <a:pPr marL="457200" indent="-228600">
              <a:lnSpc>
                <a:spcPct val="120000"/>
              </a:lnSpc>
              <a:spcAft>
                <a:spcPts val="600"/>
              </a:spcAft>
              <a:buFont typeface="Arial" panose="020B0604020202020204" pitchFamily="34" charset="0"/>
              <a:buChar char="•"/>
            </a:pPr>
            <a:r>
              <a:rPr lang="en-US" sz="3600" dirty="0">
                <a:effectLst>
                  <a:outerShdw blurRad="50800" dist="38100" dir="2700000" algn="tl" rotWithShape="0">
                    <a:srgbClr val="000000">
                      <a:alpha val="48000"/>
                    </a:srgbClr>
                  </a:outerShdw>
                </a:effectLst>
              </a:rPr>
              <a:t>Hebron </a:t>
            </a:r>
          </a:p>
        </p:txBody>
      </p:sp>
    </p:spTree>
    <p:extLst>
      <p:ext uri="{BB962C8B-B14F-4D97-AF65-F5344CB8AC3E}">
        <p14:creationId xmlns:p14="http://schemas.microsoft.com/office/powerpoint/2010/main" val="9272528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useBgFill="1">
        <p:nvSpPr>
          <p:cNvPr id="22552" name="Rectangle 22551">
            <a:extLst>
              <a:ext uri="{FF2B5EF4-FFF2-40B4-BE49-F238E27FC236}">
                <a16:creationId xmlns:a16="http://schemas.microsoft.com/office/drawing/2014/main" id="{11BC6F7F-1397-4F39-A85A-B3D6441FAB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E0FA94A-EAB2-AF1E-0DB3-29777CE40BB7}"/>
              </a:ext>
            </a:extLst>
          </p:cNvPr>
          <p:cNvSpPr>
            <a:spLocks noGrp="1"/>
          </p:cNvSpPr>
          <p:nvPr>
            <p:ph type="title"/>
          </p:nvPr>
        </p:nvSpPr>
        <p:spPr>
          <a:xfrm>
            <a:off x="6096000" y="609599"/>
            <a:ext cx="5435760" cy="2009775"/>
          </a:xfrm>
        </p:spPr>
        <p:txBody>
          <a:bodyPr>
            <a:normAutofit/>
          </a:bodyPr>
          <a:lstStyle/>
          <a:p>
            <a:r>
              <a:rPr lang="en-US" dirty="0"/>
              <a:t>2 Samuel 4-6</a:t>
            </a:r>
          </a:p>
        </p:txBody>
      </p:sp>
      <p:pic>
        <p:nvPicPr>
          <p:cNvPr id="22530" name="Picture 2" descr="Mephibosheth - Wikipedia">
            <a:extLst>
              <a:ext uri="{FF2B5EF4-FFF2-40B4-BE49-F238E27FC236}">
                <a16:creationId xmlns:a16="http://schemas.microsoft.com/office/drawing/2014/main" id="{ABFB8918-3084-E330-FDC8-CFA21077A3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27" r="7" b="4008"/>
          <a:stretch/>
        </p:blipFill>
        <p:spPr bwMode="auto">
          <a:xfrm>
            <a:off x="688499" y="647472"/>
            <a:ext cx="2364940" cy="2632224"/>
          </a:xfrm>
          <a:custGeom>
            <a:avLst/>
            <a:gdLst/>
            <a:ahLst/>
            <a:cxnLst/>
            <a:rect l="l" t="t" r="r" b="b"/>
            <a:pathLst>
              <a:path w="2364940" h="2632224">
                <a:moveTo>
                  <a:pt x="129605" y="0"/>
                </a:moveTo>
                <a:lnTo>
                  <a:pt x="2364940" y="0"/>
                </a:lnTo>
                <a:lnTo>
                  <a:pt x="2364940" y="2632224"/>
                </a:lnTo>
                <a:lnTo>
                  <a:pt x="0" y="2632224"/>
                </a:lnTo>
                <a:lnTo>
                  <a:pt x="0" y="129605"/>
                </a:lnTo>
                <a:cubicBezTo>
                  <a:pt x="0" y="58026"/>
                  <a:pt x="58026" y="0"/>
                  <a:pt x="129605" y="0"/>
                </a:cubicBezTo>
                <a:close/>
              </a:path>
            </a:pathLst>
          </a:custGeom>
          <a:noFill/>
          <a:ln w="38100">
            <a:solidFill>
              <a:schemeClr val="tx1"/>
            </a:solidFill>
          </a:ln>
          <a:effectLst>
            <a:innerShdw blurRad="57150" dist="38100" dir="14460000">
              <a:prstClr val="black">
                <a:alpha val="70000"/>
              </a:prstClr>
            </a:innerShdw>
          </a:effectLst>
          <a:extLst>
            <a:ext uri="{909E8E84-426E-40DD-AFC4-6F175D3DCCD1}">
              <a14:hiddenFill xmlns:a14="http://schemas.microsoft.com/office/drawing/2010/main">
                <a:solidFill>
                  <a:srgbClr val="FFFFFF"/>
                </a:solidFill>
              </a14:hiddenFill>
            </a:ext>
          </a:extLst>
        </p:spPr>
      </p:pic>
      <p:pic>
        <p:nvPicPr>
          <p:cNvPr id="22536" name="Picture 8" descr="The Anchor United Methodist Church - This coming Sunday we will be  gathering for worship at 9am on &quot;The Barge&quot;. We will be focusing our time  on II Samuel 6.1-23. In this">
            <a:extLst>
              <a:ext uri="{FF2B5EF4-FFF2-40B4-BE49-F238E27FC236}">
                <a16:creationId xmlns:a16="http://schemas.microsoft.com/office/drawing/2014/main" id="{0B246A63-2690-5B43-1F52-B2016D1C1F4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489" r="7667" b="2"/>
          <a:stretch/>
        </p:blipFill>
        <p:spPr bwMode="auto">
          <a:xfrm>
            <a:off x="3302008" y="3429000"/>
            <a:ext cx="2364940" cy="2632224"/>
          </a:xfrm>
          <a:custGeom>
            <a:avLst/>
            <a:gdLst/>
            <a:ahLst/>
            <a:cxnLst/>
            <a:rect l="l" t="t" r="r" b="b"/>
            <a:pathLst>
              <a:path w="2364940" h="2632224">
                <a:moveTo>
                  <a:pt x="0" y="0"/>
                </a:moveTo>
                <a:lnTo>
                  <a:pt x="2235335" y="0"/>
                </a:lnTo>
                <a:cubicBezTo>
                  <a:pt x="2306914" y="0"/>
                  <a:pt x="2364940" y="58026"/>
                  <a:pt x="2364940" y="129605"/>
                </a:cubicBezTo>
                <a:lnTo>
                  <a:pt x="2364940" y="2632224"/>
                </a:lnTo>
                <a:lnTo>
                  <a:pt x="0" y="2632224"/>
                </a:lnTo>
                <a:close/>
              </a:path>
            </a:pathLst>
          </a:custGeom>
          <a:noFill/>
          <a:ln w="38100">
            <a:solidFill>
              <a:schemeClr val="tx1"/>
            </a:solidFill>
          </a:ln>
          <a:effectLst>
            <a:innerShdw blurRad="57150" dist="38100" dir="14460000">
              <a:prstClr val="black">
                <a:alpha val="70000"/>
              </a:prstClr>
            </a:innerShdw>
          </a:effectLst>
          <a:extLst>
            <a:ext uri="{909E8E84-426E-40DD-AFC4-6F175D3DCCD1}">
              <a14:hiddenFill xmlns:a14="http://schemas.microsoft.com/office/drawing/2010/main">
                <a:solidFill>
                  <a:srgbClr val="FFFFFF"/>
                </a:solidFill>
              </a14:hiddenFill>
            </a:ext>
          </a:extLst>
        </p:spPr>
      </p:pic>
      <p:pic>
        <p:nvPicPr>
          <p:cNvPr id="22534" name="Picture 6" descr="King David's Palace and the Millo - Biblical Archaeology Society">
            <a:extLst>
              <a:ext uri="{FF2B5EF4-FFF2-40B4-BE49-F238E27FC236}">
                <a16:creationId xmlns:a16="http://schemas.microsoft.com/office/drawing/2014/main" id="{E1624128-A294-2112-54BA-44A848749DB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1056" r="26835" b="2"/>
          <a:stretch/>
        </p:blipFill>
        <p:spPr bwMode="auto">
          <a:xfrm>
            <a:off x="688499" y="3440562"/>
            <a:ext cx="2364940" cy="2632224"/>
          </a:xfrm>
          <a:custGeom>
            <a:avLst/>
            <a:gdLst/>
            <a:ahLst/>
            <a:cxnLst/>
            <a:rect l="l" t="t" r="r" b="b"/>
            <a:pathLst>
              <a:path w="2364940" h="2632224">
                <a:moveTo>
                  <a:pt x="0" y="0"/>
                </a:moveTo>
                <a:lnTo>
                  <a:pt x="2364940" y="0"/>
                </a:lnTo>
                <a:lnTo>
                  <a:pt x="2364940" y="2632224"/>
                </a:lnTo>
                <a:lnTo>
                  <a:pt x="129605" y="2632224"/>
                </a:lnTo>
                <a:cubicBezTo>
                  <a:pt x="58026" y="2632224"/>
                  <a:pt x="0" y="2574198"/>
                  <a:pt x="0" y="2502619"/>
                </a:cubicBezTo>
                <a:close/>
              </a:path>
            </a:pathLst>
          </a:custGeom>
          <a:noFill/>
          <a:ln w="38100">
            <a:solidFill>
              <a:schemeClr val="tx1"/>
            </a:solidFill>
          </a:ln>
          <a:effectLst>
            <a:innerShdw blurRad="57150" dist="38100" dir="14460000">
              <a:prstClr val="black">
                <a:alpha val="70000"/>
              </a:prstClr>
            </a:innerShdw>
          </a:effectLst>
          <a:extLst>
            <a:ext uri="{909E8E84-426E-40DD-AFC4-6F175D3DCCD1}">
              <a14:hiddenFill xmlns:a14="http://schemas.microsoft.com/office/drawing/2010/main">
                <a:solidFill>
                  <a:srgbClr val="FFFFFF"/>
                </a:solidFill>
              </a14:hiddenFill>
            </a:ext>
          </a:extLst>
        </p:spPr>
      </p:pic>
      <p:pic>
        <p:nvPicPr>
          <p:cNvPr id="22532" name="Picture 4" descr="Why is Jerusalem known as the City of David? | GotQuestions.org">
            <a:extLst>
              <a:ext uri="{FF2B5EF4-FFF2-40B4-BE49-F238E27FC236}">
                <a16:creationId xmlns:a16="http://schemas.microsoft.com/office/drawing/2014/main" id="{0CF4CDD7-172E-0829-035B-3326DCED6BC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3530" r="29299" b="-3"/>
          <a:stretch/>
        </p:blipFill>
        <p:spPr bwMode="auto">
          <a:xfrm>
            <a:off x="3258157" y="634203"/>
            <a:ext cx="2364940" cy="2632224"/>
          </a:xfrm>
          <a:custGeom>
            <a:avLst/>
            <a:gdLst/>
            <a:ahLst/>
            <a:cxnLst/>
            <a:rect l="l" t="t" r="r" b="b"/>
            <a:pathLst>
              <a:path w="2364940" h="2632224">
                <a:moveTo>
                  <a:pt x="0" y="0"/>
                </a:moveTo>
                <a:lnTo>
                  <a:pt x="2364940" y="0"/>
                </a:lnTo>
                <a:lnTo>
                  <a:pt x="2364940" y="2502619"/>
                </a:lnTo>
                <a:cubicBezTo>
                  <a:pt x="2364940" y="2574198"/>
                  <a:pt x="2306914" y="2632224"/>
                  <a:pt x="2235335" y="2632224"/>
                </a:cubicBezTo>
                <a:lnTo>
                  <a:pt x="0" y="2632224"/>
                </a:lnTo>
                <a:close/>
              </a:path>
            </a:pathLst>
          </a:custGeom>
          <a:noFill/>
          <a:ln w="38100">
            <a:solidFill>
              <a:schemeClr val="tx1"/>
            </a:solidFill>
          </a:ln>
          <a:effectLst>
            <a:innerShdw blurRad="57150" dist="38100" dir="14460000">
              <a:prstClr val="black">
                <a:alpha val="70000"/>
              </a:prstClr>
            </a:innerShdw>
          </a:effectLst>
          <a:extLst>
            <a:ext uri="{909E8E84-426E-40DD-AFC4-6F175D3DCCD1}">
              <a14:hiddenFill xmlns:a14="http://schemas.microsoft.com/office/drawing/2010/main">
                <a:solidFill>
                  <a:srgbClr val="FFFFFF"/>
                </a:solidFill>
              </a14:hiddenFill>
            </a:ext>
          </a:extLst>
        </p:spPr>
      </p:pic>
      <p:sp>
        <p:nvSpPr>
          <p:cNvPr id="22540" name="Content Placeholder 22539">
            <a:extLst>
              <a:ext uri="{FF2B5EF4-FFF2-40B4-BE49-F238E27FC236}">
                <a16:creationId xmlns:a16="http://schemas.microsoft.com/office/drawing/2014/main" id="{0283B96E-87FC-FA67-D99D-14D618BC8097}"/>
              </a:ext>
            </a:extLst>
          </p:cNvPr>
          <p:cNvSpPr>
            <a:spLocks noGrp="1"/>
          </p:cNvSpPr>
          <p:nvPr>
            <p:ph idx="1"/>
          </p:nvPr>
        </p:nvSpPr>
        <p:spPr>
          <a:xfrm>
            <a:off x="6096000" y="2774425"/>
            <a:ext cx="5435760" cy="3288445"/>
          </a:xfrm>
        </p:spPr>
        <p:txBody>
          <a:bodyPr>
            <a:normAutofit/>
          </a:bodyPr>
          <a:lstStyle/>
          <a:p>
            <a:r>
              <a:rPr lang="en-US" sz="3200" dirty="0"/>
              <a:t>Mephibosheth</a:t>
            </a:r>
          </a:p>
          <a:p>
            <a:r>
              <a:rPr lang="en-US" sz="3200" dirty="0"/>
              <a:t>City of David</a:t>
            </a:r>
          </a:p>
          <a:p>
            <a:r>
              <a:rPr lang="en-US" sz="3200" dirty="0"/>
              <a:t>The </a:t>
            </a:r>
            <a:r>
              <a:rPr lang="en-US" sz="3200" dirty="0" err="1"/>
              <a:t>Millo</a:t>
            </a:r>
            <a:endParaRPr lang="en-US" sz="3200" dirty="0"/>
          </a:p>
          <a:p>
            <a:r>
              <a:rPr lang="en-US" sz="3200" dirty="0"/>
              <a:t>Uzzah </a:t>
            </a:r>
          </a:p>
        </p:txBody>
      </p:sp>
    </p:spTree>
    <p:extLst>
      <p:ext uri="{BB962C8B-B14F-4D97-AF65-F5344CB8AC3E}">
        <p14:creationId xmlns:p14="http://schemas.microsoft.com/office/powerpoint/2010/main" val="13686664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pic>
        <p:nvPicPr>
          <p:cNvPr id="5" name="Picture 4" descr="Birds flying">
            <a:extLst>
              <a:ext uri="{FF2B5EF4-FFF2-40B4-BE49-F238E27FC236}">
                <a16:creationId xmlns:a16="http://schemas.microsoft.com/office/drawing/2014/main" id="{269D598D-1254-509B-CBFC-DDF9A894E121}"/>
              </a:ext>
            </a:extLst>
          </p:cNvPr>
          <p:cNvPicPr>
            <a:picLocks noChangeAspect="1"/>
          </p:cNvPicPr>
          <p:nvPr/>
        </p:nvPicPr>
        <p:blipFill rotWithShape="1">
          <a:blip r:embed="rId3">
            <a:alphaModFix amt="35000"/>
          </a:blip>
          <a:srcRect t="7435"/>
          <a:stretch/>
        </p:blipFill>
        <p:spPr>
          <a:xfrm>
            <a:off x="20" y="2030"/>
            <a:ext cx="12191980" cy="6855970"/>
          </a:xfrm>
          <a:prstGeom prst="rect">
            <a:avLst/>
          </a:prstGeom>
        </p:spPr>
      </p:pic>
      <p:sp>
        <p:nvSpPr>
          <p:cNvPr id="9" name="Rectangle 8">
            <a:extLst>
              <a:ext uri="{FF2B5EF4-FFF2-40B4-BE49-F238E27FC236}">
                <a16:creationId xmlns:a16="http://schemas.microsoft.com/office/drawing/2014/main" id="{4DE0D6BE-330A-422D-9BD9-1E18F73C6E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32000">
                <a:schemeClr val="bg2">
                  <a:lumMod val="75000"/>
                  <a:alpha val="3000"/>
                </a:schemeClr>
              </a:gs>
              <a:gs pos="100000">
                <a:sysClr val="windowText" lastClr="000000">
                  <a:alpha val="70000"/>
                </a:sysClr>
              </a:gs>
            </a:gsLst>
            <a:path path="circle">
              <a:fillToRect l="50000" t="5000" r="50000" b="95000"/>
            </a:path>
            <a:tileRect/>
          </a:gra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 name="Title 1">
            <a:extLst>
              <a:ext uri="{FF2B5EF4-FFF2-40B4-BE49-F238E27FC236}">
                <a16:creationId xmlns:a16="http://schemas.microsoft.com/office/drawing/2014/main" id="{D1106793-44F5-EC46-1AEE-0AB60E466C04}"/>
              </a:ext>
            </a:extLst>
          </p:cNvPr>
          <p:cNvSpPr>
            <a:spLocks noGrp="1"/>
          </p:cNvSpPr>
          <p:nvPr>
            <p:ph type="title"/>
          </p:nvPr>
        </p:nvSpPr>
        <p:spPr>
          <a:xfrm>
            <a:off x="913795" y="609600"/>
            <a:ext cx="10353761" cy="1326321"/>
          </a:xfrm>
        </p:spPr>
        <p:txBody>
          <a:bodyPr>
            <a:normAutofit/>
          </a:bodyPr>
          <a:lstStyle/>
          <a:p>
            <a:r>
              <a:rPr lang="en-US" dirty="0"/>
              <a:t>2 Samuel 7: The Davidic Covenant </a:t>
            </a:r>
          </a:p>
        </p:txBody>
      </p:sp>
      <p:sp>
        <p:nvSpPr>
          <p:cNvPr id="3" name="Content Placeholder 2">
            <a:extLst>
              <a:ext uri="{FF2B5EF4-FFF2-40B4-BE49-F238E27FC236}">
                <a16:creationId xmlns:a16="http://schemas.microsoft.com/office/drawing/2014/main" id="{2EF0CD95-C632-5026-6CB7-FB07B2AA83AD}"/>
              </a:ext>
            </a:extLst>
          </p:cNvPr>
          <p:cNvSpPr>
            <a:spLocks noGrp="1"/>
          </p:cNvSpPr>
          <p:nvPr>
            <p:ph idx="1"/>
          </p:nvPr>
        </p:nvSpPr>
        <p:spPr>
          <a:xfrm>
            <a:off x="913795" y="1657350"/>
            <a:ext cx="10353762" cy="4705350"/>
          </a:xfrm>
        </p:spPr>
        <p:txBody>
          <a:bodyPr>
            <a:normAutofit fontScale="92500"/>
          </a:bodyPr>
          <a:lstStyle/>
          <a:p>
            <a:pPr marL="0" indent="0" rtl="0" fontAlgn="base">
              <a:lnSpc>
                <a:spcPct val="110000"/>
              </a:lnSpc>
              <a:buNone/>
            </a:pPr>
            <a:r>
              <a:rPr lang="en-US" b="1" i="0" dirty="0">
                <a:effectLst/>
                <a:latin typeface="Times New Roman" panose="02020603050405020304" pitchFamily="18" charset="0"/>
              </a:rPr>
              <a:t>This covenant became the foundation for the hope that the later prophets would declare. Through Assyrian and Babylonian devastation, the people clung to the promise that David’s line would endure forever.  </a:t>
            </a:r>
          </a:p>
          <a:p>
            <a:pPr marL="0" indent="0" rtl="0" fontAlgn="base">
              <a:lnSpc>
                <a:spcPct val="110000"/>
              </a:lnSpc>
              <a:buNone/>
            </a:pPr>
            <a:r>
              <a:rPr lang="en-US" b="1" i="0" dirty="0">
                <a:effectLst/>
                <a:latin typeface="Times New Roman" panose="02020603050405020304" pitchFamily="18" charset="0"/>
              </a:rPr>
              <a:t>The New Testament writers understood Jesus as the ultimate fulfillment of the Davidic Covenant.  </a:t>
            </a:r>
          </a:p>
          <a:p>
            <a:pPr rtl="0" fontAlgn="base">
              <a:lnSpc>
                <a:spcPct val="110000"/>
              </a:lnSpc>
              <a:buFont typeface="Wingdings" panose="05000000000000000000" pitchFamily="2" charset="2"/>
              <a:buChar char="Ø"/>
            </a:pPr>
            <a:r>
              <a:rPr lang="en-US" b="1" i="0" dirty="0">
                <a:effectLst/>
                <a:latin typeface="Times New Roman" panose="02020603050405020304" pitchFamily="18" charset="0"/>
              </a:rPr>
              <a:t>Jesus is the Son of David. (Matt. 1:1; Acts 13:22-23; Rom. 1:3)  </a:t>
            </a:r>
          </a:p>
          <a:p>
            <a:pPr rtl="0" fontAlgn="base">
              <a:lnSpc>
                <a:spcPct val="110000"/>
              </a:lnSpc>
              <a:buFont typeface="Wingdings" panose="05000000000000000000" pitchFamily="2" charset="2"/>
              <a:buChar char="Ø"/>
            </a:pPr>
            <a:r>
              <a:rPr lang="en-US" b="1" i="0" dirty="0">
                <a:effectLst/>
                <a:latin typeface="Times New Roman" panose="02020603050405020304" pitchFamily="18" charset="0"/>
              </a:rPr>
              <a:t>Jesus is the one who would rise from the dead. (Acts 2:30; 13:23) </a:t>
            </a:r>
          </a:p>
          <a:p>
            <a:pPr rtl="0" fontAlgn="base">
              <a:lnSpc>
                <a:spcPct val="110000"/>
              </a:lnSpc>
              <a:buFont typeface="Wingdings" panose="05000000000000000000" pitchFamily="2" charset="2"/>
              <a:buChar char="Ø"/>
            </a:pPr>
            <a:r>
              <a:rPr lang="en-US" b="1" i="0" dirty="0">
                <a:effectLst/>
                <a:latin typeface="Times New Roman" panose="02020603050405020304" pitchFamily="18" charset="0"/>
              </a:rPr>
              <a:t>Jesus is the builder of the house of God. (John 2:19-22; Heb. 3:3-4) </a:t>
            </a:r>
          </a:p>
          <a:p>
            <a:pPr rtl="0" fontAlgn="base">
              <a:lnSpc>
                <a:spcPct val="110000"/>
              </a:lnSpc>
              <a:buFont typeface="Wingdings" panose="05000000000000000000" pitchFamily="2" charset="2"/>
              <a:buChar char="Ø"/>
            </a:pPr>
            <a:r>
              <a:rPr lang="en-US" b="1" i="0" dirty="0">
                <a:effectLst/>
                <a:latin typeface="Times New Roman" panose="02020603050405020304" pitchFamily="18" charset="0"/>
              </a:rPr>
              <a:t>Jesus is the possessor of a throne. (Heb. 1:8; Rev. 3:21) </a:t>
            </a:r>
          </a:p>
          <a:p>
            <a:pPr rtl="0" fontAlgn="base">
              <a:lnSpc>
                <a:spcPct val="110000"/>
              </a:lnSpc>
              <a:buFont typeface="Wingdings" panose="05000000000000000000" pitchFamily="2" charset="2"/>
              <a:buChar char="Ø"/>
            </a:pPr>
            <a:r>
              <a:rPr lang="en-US" b="1" i="0" dirty="0">
                <a:effectLst/>
                <a:latin typeface="Times New Roman" panose="02020603050405020304" pitchFamily="18" charset="0"/>
              </a:rPr>
              <a:t>Jesus is the possessor of an eternal kingdom. (1 Cor. 15:24-25; Eph. 5:5; Heb. 1:8) </a:t>
            </a:r>
          </a:p>
          <a:p>
            <a:pPr rtl="0" fontAlgn="base">
              <a:lnSpc>
                <a:spcPct val="110000"/>
              </a:lnSpc>
              <a:buFont typeface="Wingdings" panose="05000000000000000000" pitchFamily="2" charset="2"/>
              <a:buChar char="Ø"/>
            </a:pPr>
            <a:r>
              <a:rPr lang="en-US" b="1" i="0" dirty="0">
                <a:effectLst/>
                <a:latin typeface="Times New Roman" panose="02020603050405020304" pitchFamily="18" charset="0"/>
              </a:rPr>
              <a:t>Jesus is the Son of God. (Mark 1:1; John 20:31; Acts 9:20) </a:t>
            </a:r>
          </a:p>
          <a:p>
            <a:pPr rtl="0" fontAlgn="base">
              <a:lnSpc>
                <a:spcPct val="110000"/>
              </a:lnSpc>
              <a:buFont typeface="Wingdings" panose="05000000000000000000" pitchFamily="2" charset="2"/>
              <a:buChar char="Ø"/>
            </a:pPr>
            <a:r>
              <a:rPr lang="en-US" b="1" i="0" dirty="0">
                <a:effectLst/>
                <a:latin typeface="Times New Roman" panose="02020603050405020304" pitchFamily="18" charset="0"/>
              </a:rPr>
              <a:t>Jesus is the product of an immaculate conception, since he had God as his father. (Luke 1:32-35)</a:t>
            </a:r>
          </a:p>
          <a:p>
            <a:pPr>
              <a:lnSpc>
                <a:spcPct val="110000"/>
              </a:lnSpc>
            </a:pPr>
            <a:endParaRPr lang="en-US" sz="1400" dirty="0"/>
          </a:p>
        </p:txBody>
      </p:sp>
    </p:spTree>
    <p:extLst>
      <p:ext uri="{BB962C8B-B14F-4D97-AF65-F5344CB8AC3E}">
        <p14:creationId xmlns:p14="http://schemas.microsoft.com/office/powerpoint/2010/main" val="10335765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useBgFill="1">
        <p:nvSpPr>
          <p:cNvPr id="23563" name="Rectangle 23562">
            <a:extLst>
              <a:ext uri="{FF2B5EF4-FFF2-40B4-BE49-F238E27FC236}">
                <a16:creationId xmlns:a16="http://schemas.microsoft.com/office/drawing/2014/main" id="{AB76F39C-DC92-43A2-AFAC-DF33A3F0EB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5FB07E4-484A-9685-57BB-5542F2FCCE93}"/>
              </a:ext>
            </a:extLst>
          </p:cNvPr>
          <p:cNvSpPr>
            <a:spLocks noGrp="1"/>
          </p:cNvSpPr>
          <p:nvPr>
            <p:ph type="title"/>
          </p:nvPr>
        </p:nvSpPr>
        <p:spPr>
          <a:xfrm>
            <a:off x="913796" y="4223657"/>
            <a:ext cx="5021337" cy="1922107"/>
          </a:xfrm>
        </p:spPr>
        <p:txBody>
          <a:bodyPr>
            <a:normAutofit/>
          </a:bodyPr>
          <a:lstStyle/>
          <a:p>
            <a:pPr algn="l"/>
            <a:r>
              <a:rPr lang="en-US" sz="2800" dirty="0"/>
              <a:t>2 Samuel 11-12</a:t>
            </a:r>
          </a:p>
        </p:txBody>
      </p:sp>
      <p:pic>
        <p:nvPicPr>
          <p:cNvPr id="23554" name="Picture 2" descr="Tweet sent evangelicals into a lather over David and Bathsheba">
            <a:extLst>
              <a:ext uri="{FF2B5EF4-FFF2-40B4-BE49-F238E27FC236}">
                <a16:creationId xmlns:a16="http://schemas.microsoft.com/office/drawing/2014/main" id="{1DC16943-8C2C-9D67-0464-5A17457BDF2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87486" y="497632"/>
            <a:ext cx="4057788" cy="3398398"/>
          </a:xfrm>
          <a:prstGeom prst="rect">
            <a:avLst/>
          </a:prstGeom>
          <a:noFill/>
          <a:extLst>
            <a:ext uri="{909E8E84-426E-40DD-AFC4-6F175D3DCCD1}">
              <a14:hiddenFill xmlns:a14="http://schemas.microsoft.com/office/drawing/2010/main">
                <a:solidFill>
                  <a:srgbClr val="FFFFFF"/>
                </a:solidFill>
              </a14:hiddenFill>
            </a:ext>
          </a:extLst>
        </p:spPr>
      </p:pic>
      <p:cxnSp>
        <p:nvCxnSpPr>
          <p:cNvPr id="23565" name="Straight Connector 23564">
            <a:extLst>
              <a:ext uri="{FF2B5EF4-FFF2-40B4-BE49-F238E27FC236}">
                <a16:creationId xmlns:a16="http://schemas.microsoft.com/office/drawing/2014/main" id="{966758FC-A415-4D42-862A-2C0765FF80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1154913"/>
            <a:ext cx="0" cy="20838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3556" name="Picture 4" descr="The Nathan Syndrome | Dr. Richard Blackaby">
            <a:extLst>
              <a:ext uri="{FF2B5EF4-FFF2-40B4-BE49-F238E27FC236}">
                <a16:creationId xmlns:a16="http://schemas.microsoft.com/office/drawing/2014/main" id="{8E2A57BD-3FA6-FCCC-11A3-D3B57AE1A609}"/>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310240" y="497655"/>
            <a:ext cx="5330748" cy="3398352"/>
          </a:xfrm>
          <a:prstGeom prst="rect">
            <a:avLst/>
          </a:prstGeom>
          <a:noFill/>
          <a:extLst>
            <a:ext uri="{909E8E84-426E-40DD-AFC4-6F175D3DCCD1}">
              <a14:hiddenFill xmlns:a14="http://schemas.microsoft.com/office/drawing/2010/main">
                <a:solidFill>
                  <a:srgbClr val="FFFFFF"/>
                </a:solidFill>
              </a14:hiddenFill>
            </a:ext>
          </a:extLst>
        </p:spPr>
      </p:pic>
      <p:sp>
        <p:nvSpPr>
          <p:cNvPr id="23560" name="Content Placeholder 23559">
            <a:extLst>
              <a:ext uri="{FF2B5EF4-FFF2-40B4-BE49-F238E27FC236}">
                <a16:creationId xmlns:a16="http://schemas.microsoft.com/office/drawing/2014/main" id="{F7C191FF-5A99-CEE2-1B71-3AE1614F2317}"/>
              </a:ext>
            </a:extLst>
          </p:cNvPr>
          <p:cNvSpPr>
            <a:spLocks noGrp="1"/>
          </p:cNvSpPr>
          <p:nvPr>
            <p:ph idx="1"/>
          </p:nvPr>
        </p:nvSpPr>
        <p:spPr>
          <a:xfrm>
            <a:off x="6256865" y="4223657"/>
            <a:ext cx="5010691" cy="1922107"/>
          </a:xfrm>
        </p:spPr>
        <p:txBody>
          <a:bodyPr anchor="ctr">
            <a:normAutofit/>
          </a:bodyPr>
          <a:lstStyle/>
          <a:p>
            <a:r>
              <a:rPr lang="en-US" sz="2800" dirty="0"/>
              <a:t>David</a:t>
            </a:r>
          </a:p>
          <a:p>
            <a:r>
              <a:rPr lang="en-US" sz="2800" dirty="0"/>
              <a:t>Bathsheba</a:t>
            </a:r>
          </a:p>
          <a:p>
            <a:r>
              <a:rPr lang="en-US" sz="2800" dirty="0"/>
              <a:t>Nathan </a:t>
            </a:r>
          </a:p>
        </p:txBody>
      </p:sp>
    </p:spTree>
    <p:extLst>
      <p:ext uri="{BB962C8B-B14F-4D97-AF65-F5344CB8AC3E}">
        <p14:creationId xmlns:p14="http://schemas.microsoft.com/office/powerpoint/2010/main" val="537616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useBgFill="1">
        <p:nvSpPr>
          <p:cNvPr id="24587" name="Rectangle 24586">
            <a:extLst>
              <a:ext uri="{FF2B5EF4-FFF2-40B4-BE49-F238E27FC236}">
                <a16:creationId xmlns:a16="http://schemas.microsoft.com/office/drawing/2014/main" id="{AB76F39C-DC92-43A2-AFAC-DF33A3F0EB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4727C9B-233B-CCC1-72EB-A7AA215C49D3}"/>
              </a:ext>
            </a:extLst>
          </p:cNvPr>
          <p:cNvSpPr>
            <a:spLocks noGrp="1"/>
          </p:cNvSpPr>
          <p:nvPr>
            <p:ph type="title"/>
          </p:nvPr>
        </p:nvSpPr>
        <p:spPr>
          <a:xfrm>
            <a:off x="913796" y="4223657"/>
            <a:ext cx="5021337" cy="1922107"/>
          </a:xfrm>
        </p:spPr>
        <p:txBody>
          <a:bodyPr>
            <a:normAutofit/>
          </a:bodyPr>
          <a:lstStyle/>
          <a:p>
            <a:r>
              <a:rPr lang="en-US" sz="2800" dirty="0"/>
              <a:t>Absalom</a:t>
            </a:r>
          </a:p>
        </p:txBody>
      </p:sp>
      <p:pic>
        <p:nvPicPr>
          <p:cNvPr id="24578" name="Picture 2" descr="The Death of Absalom – The Bible History Books">
            <a:extLst>
              <a:ext uri="{FF2B5EF4-FFF2-40B4-BE49-F238E27FC236}">
                <a16:creationId xmlns:a16="http://schemas.microsoft.com/office/drawing/2014/main" id="{478F1A12-24CD-57B9-510C-8C521DFCFA3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2134" y="497632"/>
            <a:ext cx="5248491" cy="3398398"/>
          </a:xfrm>
          <a:prstGeom prst="rect">
            <a:avLst/>
          </a:prstGeom>
          <a:noFill/>
          <a:extLst>
            <a:ext uri="{909E8E84-426E-40DD-AFC4-6F175D3DCCD1}">
              <a14:hiddenFill xmlns:a14="http://schemas.microsoft.com/office/drawing/2010/main">
                <a:solidFill>
                  <a:srgbClr val="FFFFFF"/>
                </a:solidFill>
              </a14:hiddenFill>
            </a:ext>
          </a:extLst>
        </p:spPr>
      </p:pic>
      <p:cxnSp>
        <p:nvCxnSpPr>
          <p:cNvPr id="24589" name="Straight Connector 24588">
            <a:extLst>
              <a:ext uri="{FF2B5EF4-FFF2-40B4-BE49-F238E27FC236}">
                <a16:creationId xmlns:a16="http://schemas.microsoft.com/office/drawing/2014/main" id="{966758FC-A415-4D42-862A-2C0765FF80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6000" y="1154913"/>
            <a:ext cx="0" cy="20838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4580" name="Picture 4" descr="2 Samuel 20:1-26 Rebellion | If I Walked With Jesus">
            <a:extLst>
              <a:ext uri="{FF2B5EF4-FFF2-40B4-BE49-F238E27FC236}">
                <a16:creationId xmlns:a16="http://schemas.microsoft.com/office/drawing/2014/main" id="{2C69EA98-A0BF-ECCE-C79E-D6BAC8CAFF62}"/>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256865" y="640347"/>
            <a:ext cx="5437499" cy="3112968"/>
          </a:xfrm>
          <a:prstGeom prst="rect">
            <a:avLst/>
          </a:prstGeom>
          <a:noFill/>
          <a:extLst>
            <a:ext uri="{909E8E84-426E-40DD-AFC4-6F175D3DCCD1}">
              <a14:hiddenFill xmlns:a14="http://schemas.microsoft.com/office/drawing/2010/main">
                <a:solidFill>
                  <a:srgbClr val="FFFFFF"/>
                </a:solidFill>
              </a14:hiddenFill>
            </a:ext>
          </a:extLst>
        </p:spPr>
      </p:pic>
      <p:sp>
        <p:nvSpPr>
          <p:cNvPr id="24584" name="Content Placeholder 24583">
            <a:extLst>
              <a:ext uri="{FF2B5EF4-FFF2-40B4-BE49-F238E27FC236}">
                <a16:creationId xmlns:a16="http://schemas.microsoft.com/office/drawing/2014/main" id="{04B21882-D0AA-C2EA-76B9-BBF045C14B70}"/>
              </a:ext>
            </a:extLst>
          </p:cNvPr>
          <p:cNvSpPr>
            <a:spLocks noGrp="1"/>
          </p:cNvSpPr>
          <p:nvPr>
            <p:ph idx="1"/>
          </p:nvPr>
        </p:nvSpPr>
        <p:spPr>
          <a:xfrm>
            <a:off x="6256865" y="4223657"/>
            <a:ext cx="5010691" cy="1922107"/>
          </a:xfrm>
        </p:spPr>
        <p:txBody>
          <a:bodyPr anchor="ctr">
            <a:normAutofit/>
          </a:bodyPr>
          <a:lstStyle/>
          <a:p>
            <a:pPr marL="0" indent="0" algn="ctr">
              <a:buNone/>
            </a:pPr>
            <a:r>
              <a:rPr lang="en-US" sz="3200" b="1" dirty="0">
                <a:latin typeface="Bookman Old Style" panose="02050604050505020204" pitchFamily="18" charset="0"/>
              </a:rPr>
              <a:t>Sheba</a:t>
            </a:r>
          </a:p>
        </p:txBody>
      </p:sp>
    </p:spTree>
    <p:extLst>
      <p:ext uri="{BB962C8B-B14F-4D97-AF65-F5344CB8AC3E}">
        <p14:creationId xmlns:p14="http://schemas.microsoft.com/office/powerpoint/2010/main" val="22425267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6EE5A-B8F6-18A4-0BA4-8D3C80223596}"/>
              </a:ext>
            </a:extLst>
          </p:cNvPr>
          <p:cNvSpPr>
            <a:spLocks noGrp="1"/>
          </p:cNvSpPr>
          <p:nvPr>
            <p:ph type="title"/>
          </p:nvPr>
        </p:nvSpPr>
        <p:spPr/>
        <p:txBody>
          <a:bodyPr/>
          <a:lstStyle/>
          <a:p>
            <a:r>
              <a:rPr lang="en-US" dirty="0"/>
              <a:t>2 Samuel 21-24</a:t>
            </a:r>
          </a:p>
        </p:txBody>
      </p:sp>
      <p:pic>
        <p:nvPicPr>
          <p:cNvPr id="25602" name="Picture 2" descr="Epilogue Coffee Roasters">
            <a:extLst>
              <a:ext uri="{FF2B5EF4-FFF2-40B4-BE49-F238E27FC236}">
                <a16:creationId xmlns:a16="http://schemas.microsoft.com/office/drawing/2014/main" id="{2BEDBFF2-7854-A489-DC9B-1B44BAD80B8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2317823"/>
            <a:ext cx="10353675" cy="3251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2268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2" name="Rectangle 1041">
            <a:extLst>
              <a:ext uri="{FF2B5EF4-FFF2-40B4-BE49-F238E27FC236}">
                <a16:creationId xmlns:a16="http://schemas.microsoft.com/office/drawing/2014/main" id="{094E213D-3FA7-4D59-80B5-015897DCAF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2C1AD0-A7BE-2CDD-46FE-D3989E3504DC}"/>
              </a:ext>
            </a:extLst>
          </p:cNvPr>
          <p:cNvSpPr>
            <a:spLocks noGrp="1"/>
          </p:cNvSpPr>
          <p:nvPr>
            <p:ph type="title"/>
          </p:nvPr>
        </p:nvSpPr>
        <p:spPr>
          <a:xfrm>
            <a:off x="6435091" y="609600"/>
            <a:ext cx="4832465" cy="1326321"/>
          </a:xfrm>
        </p:spPr>
        <p:txBody>
          <a:bodyPr vert="horz" lIns="91440" tIns="45720" rIns="91440" bIns="45720" rtlCol="0">
            <a:normAutofit/>
          </a:bodyPr>
          <a:lstStyle/>
          <a:p>
            <a:r>
              <a:rPr lang="en-US" sz="3100">
                <a:solidFill>
                  <a:srgbClr val="FFFFFF"/>
                </a:solidFill>
              </a:rPr>
              <a:t>Preaching First and Second Samuel</a:t>
            </a:r>
          </a:p>
        </p:txBody>
      </p:sp>
      <p:sp>
        <p:nvSpPr>
          <p:cNvPr id="1044" name="Rectangle 1043">
            <a:extLst>
              <a:ext uri="{FF2B5EF4-FFF2-40B4-BE49-F238E27FC236}">
                <a16:creationId xmlns:a16="http://schemas.microsoft.com/office/drawing/2014/main" id="{0D63BE23-20C0-4F37-860E-0892A4DE08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5229225" cy="5391150"/>
          </a:xfrm>
          <a:prstGeom prst="rect">
            <a:avLst/>
          </a:prstGeom>
          <a:solidFill>
            <a:schemeClr val="bg1"/>
          </a:solidFill>
          <a:ln w="190500" cap="sq">
            <a:solidFill>
              <a:schemeClr val="bg1"/>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a:extLst>
              <a:ext uri="{FF2B5EF4-FFF2-40B4-BE49-F238E27FC236}">
                <a16:creationId xmlns:a16="http://schemas.microsoft.com/office/drawing/2014/main" id="{FB8BDABF-7DB8-930D-4502-DF165515FBC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45520" y="1114868"/>
            <a:ext cx="4443134" cy="4628265"/>
          </a:xfrm>
          <a:prstGeom prst="rect">
            <a:avLst/>
          </a:prstGeom>
          <a:noFill/>
          <a:extLst>
            <a:ext uri="{909E8E84-426E-40DD-AFC4-6F175D3DCCD1}">
              <a14:hiddenFill xmlns:a14="http://schemas.microsoft.com/office/drawing/2010/main">
                <a:solidFill>
                  <a:srgbClr val="FFFFFF"/>
                </a:solidFill>
              </a14:hiddenFill>
            </a:ext>
          </a:extLst>
        </p:spPr>
      </p:pic>
      <p:sp>
        <p:nvSpPr>
          <p:cNvPr id="1046" name="Rectangle 1045">
            <a:extLst>
              <a:ext uri="{FF2B5EF4-FFF2-40B4-BE49-F238E27FC236}">
                <a16:creationId xmlns:a16="http://schemas.microsoft.com/office/drawing/2014/main" id="{D49AB149-D0D3-42EA-8B4C-F39E213AE2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2496" y="799817"/>
            <a:ext cx="5109182" cy="5258367"/>
          </a:xfrm>
          <a:prstGeom prst="rect">
            <a:avLst/>
          </a:prstGeom>
          <a:noFill/>
          <a:ln w="12700">
            <a:solidFill>
              <a:srgbClr val="2A5B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9" name="Content Placeholder 1038">
            <a:extLst>
              <a:ext uri="{FF2B5EF4-FFF2-40B4-BE49-F238E27FC236}">
                <a16:creationId xmlns:a16="http://schemas.microsoft.com/office/drawing/2014/main" id="{32D13827-81C5-7FFC-5825-59735A2D1914}"/>
              </a:ext>
            </a:extLst>
          </p:cNvPr>
          <p:cNvSpPr>
            <a:spLocks noGrp="1"/>
          </p:cNvSpPr>
          <p:nvPr>
            <p:ph idx="1"/>
          </p:nvPr>
        </p:nvSpPr>
        <p:spPr>
          <a:xfrm>
            <a:off x="6435091" y="2096064"/>
            <a:ext cx="4832465" cy="3962120"/>
          </a:xfrm>
        </p:spPr>
        <p:txBody>
          <a:bodyPr>
            <a:normAutofit/>
          </a:bodyPr>
          <a:lstStyle/>
          <a:p>
            <a:pPr>
              <a:buFont typeface="Wingdings" panose="05000000000000000000" pitchFamily="2" charset="2"/>
              <a:buChar char="Ø"/>
            </a:pPr>
            <a:r>
              <a:rPr lang="en-US" dirty="0">
                <a:solidFill>
                  <a:srgbClr val="FFFFFF"/>
                </a:solidFill>
              </a:rPr>
              <a:t>Only 61% of Christian sermons mention the Old Testament </a:t>
            </a:r>
          </a:p>
          <a:p>
            <a:pPr>
              <a:buFont typeface="Wingdings" panose="05000000000000000000" pitchFamily="2" charset="2"/>
              <a:buChar char="Ø"/>
            </a:pPr>
            <a:r>
              <a:rPr lang="en-US" dirty="0">
                <a:solidFill>
                  <a:srgbClr val="FFFFFF"/>
                </a:solidFill>
              </a:rPr>
              <a:t>The whole counsel of God </a:t>
            </a:r>
          </a:p>
          <a:p>
            <a:pPr>
              <a:buFont typeface="Wingdings" panose="05000000000000000000" pitchFamily="2" charset="2"/>
              <a:buChar char="Ø"/>
            </a:pPr>
            <a:r>
              <a:rPr lang="en-US" dirty="0">
                <a:solidFill>
                  <a:srgbClr val="FFFFFF"/>
                </a:solidFill>
              </a:rPr>
              <a:t>First Samuel=Almost 21,000 words, 31 chapters, and 810 verses.</a:t>
            </a:r>
          </a:p>
          <a:p>
            <a:pPr>
              <a:buFont typeface="Wingdings" panose="05000000000000000000" pitchFamily="2" charset="2"/>
              <a:buChar char="Ø"/>
            </a:pPr>
            <a:r>
              <a:rPr lang="en-US" dirty="0">
                <a:solidFill>
                  <a:srgbClr val="FFFFFF"/>
                </a:solidFill>
              </a:rPr>
              <a:t>Second Samuel= Over 17,000 words, 24 chapters, and 695 verses. </a:t>
            </a:r>
          </a:p>
        </p:txBody>
      </p:sp>
    </p:spTree>
    <p:extLst>
      <p:ext uri="{BB962C8B-B14F-4D97-AF65-F5344CB8AC3E}">
        <p14:creationId xmlns:p14="http://schemas.microsoft.com/office/powerpoint/2010/main" val="1432162997"/>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BE29B-04B9-CDCB-6EB3-5C34FA96838A}"/>
              </a:ext>
            </a:extLst>
          </p:cNvPr>
          <p:cNvSpPr>
            <a:spLocks noGrp="1"/>
          </p:cNvSpPr>
          <p:nvPr>
            <p:ph type="title"/>
          </p:nvPr>
        </p:nvSpPr>
        <p:spPr/>
        <p:txBody>
          <a:bodyPr/>
          <a:lstStyle/>
          <a:p>
            <a:r>
              <a:rPr lang="en-US"/>
              <a:t>Resources </a:t>
            </a:r>
            <a:endParaRPr lang="en-US" dirty="0"/>
          </a:p>
        </p:txBody>
      </p:sp>
      <p:graphicFrame>
        <p:nvGraphicFramePr>
          <p:cNvPr id="7" name="Content Placeholder 2">
            <a:extLst>
              <a:ext uri="{FF2B5EF4-FFF2-40B4-BE49-F238E27FC236}">
                <a16:creationId xmlns:a16="http://schemas.microsoft.com/office/drawing/2014/main" id="{27CF6B27-207D-813C-67B2-5F7E28906A1E}"/>
              </a:ext>
            </a:extLst>
          </p:cNvPr>
          <p:cNvGraphicFramePr>
            <a:graphicFrameLocks noGrp="1"/>
          </p:cNvGraphicFramePr>
          <p:nvPr>
            <p:ph idx="1"/>
            <p:extLst>
              <p:ext uri="{D42A27DB-BD31-4B8C-83A1-F6EECF244321}">
                <p14:modId xmlns:p14="http://schemas.microsoft.com/office/powerpoint/2010/main" val="383492590"/>
              </p:ext>
            </p:extLst>
          </p:nvPr>
        </p:nvGraphicFramePr>
        <p:xfrm>
          <a:off x="913795" y="2096064"/>
          <a:ext cx="10353762" cy="36951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89100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DCC0B-3BD1-63C3-624A-F9200D9F3A2D}"/>
              </a:ext>
            </a:extLst>
          </p:cNvPr>
          <p:cNvSpPr>
            <a:spLocks noGrp="1"/>
          </p:cNvSpPr>
          <p:nvPr>
            <p:ph type="title"/>
          </p:nvPr>
        </p:nvSpPr>
        <p:spPr>
          <a:xfrm>
            <a:off x="7908392" y="733425"/>
            <a:ext cx="3583953" cy="3500246"/>
          </a:xfrm>
        </p:spPr>
        <p:txBody>
          <a:bodyPr vert="horz" lIns="91440" tIns="45720" rIns="91440" bIns="45720" rtlCol="0" anchor="b">
            <a:normAutofit/>
          </a:bodyPr>
          <a:lstStyle/>
          <a:p>
            <a:pPr algn="l"/>
            <a:r>
              <a:rPr lang="en-US" sz="3200"/>
              <a:t>First and Second Samuel in the Historical Books </a:t>
            </a:r>
          </a:p>
        </p:txBody>
      </p:sp>
      <p:sp>
        <p:nvSpPr>
          <p:cNvPr id="2055" name="Rectangle 2054">
            <a:extLst>
              <a:ext uri="{FF2B5EF4-FFF2-40B4-BE49-F238E27FC236}">
                <a16:creationId xmlns:a16="http://schemas.microsoft.com/office/drawing/2014/main" id="{0A760627-7F98-49F3-99E6-ED04C739B2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bg2">
              <a:lumMod val="75000"/>
            </a:schemeClr>
          </a:solidFill>
          <a:ln w="190500" cap="sq">
            <a:solidFill>
              <a:schemeClr val="bg2">
                <a:lumMod val="75000"/>
              </a:schemeClr>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7" name="Rectangle 2056">
            <a:extLst>
              <a:ext uri="{FF2B5EF4-FFF2-40B4-BE49-F238E27FC236}">
                <a16:creationId xmlns:a16="http://schemas.microsoft.com/office/drawing/2014/main" id="{D1F88FD4-9011-4A6F-AB39-4DE7E445F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Historical, Wisdom &amp; Prophetic Books. HISTORICAL BOOKS Spans Israelite  history from 1250 BC to 100 BC. - ppt download">
            <a:extLst>
              <a:ext uri="{FF2B5EF4-FFF2-40B4-BE49-F238E27FC236}">
                <a16:creationId xmlns:a16="http://schemas.microsoft.com/office/drawing/2014/main" id="{126FC381-EF99-80BB-251C-D85C85216CE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164613" y="1236305"/>
            <a:ext cx="5895257" cy="4415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7702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11801-9D4E-8A57-7E71-2973B1B06266}"/>
              </a:ext>
            </a:extLst>
          </p:cNvPr>
          <p:cNvSpPr>
            <a:spLocks noGrp="1"/>
          </p:cNvSpPr>
          <p:nvPr>
            <p:ph type="title"/>
          </p:nvPr>
        </p:nvSpPr>
        <p:spPr>
          <a:xfrm>
            <a:off x="7908392" y="733425"/>
            <a:ext cx="3583953" cy="3500246"/>
          </a:xfrm>
        </p:spPr>
        <p:txBody>
          <a:bodyPr vert="horz" lIns="91440" tIns="45720" rIns="91440" bIns="45720" rtlCol="0" anchor="b">
            <a:normAutofit/>
          </a:bodyPr>
          <a:lstStyle/>
          <a:p>
            <a:pPr algn="l"/>
            <a:r>
              <a:rPr lang="en-US" sz="3200" dirty="0"/>
              <a:t>Overview of Judges </a:t>
            </a:r>
            <a:br>
              <a:rPr lang="en-US" sz="3200" dirty="0"/>
            </a:br>
            <a:br>
              <a:rPr lang="en-US" sz="3200" dirty="0"/>
            </a:br>
            <a:endParaRPr lang="en-US" sz="3200" dirty="0"/>
          </a:p>
        </p:txBody>
      </p:sp>
      <p:sp>
        <p:nvSpPr>
          <p:cNvPr id="3081" name="Rectangle 3080">
            <a:extLst>
              <a:ext uri="{FF2B5EF4-FFF2-40B4-BE49-F238E27FC236}">
                <a16:creationId xmlns:a16="http://schemas.microsoft.com/office/drawing/2014/main" id="{0A760627-7F98-49F3-99E6-ED04C739B2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6696075" cy="5391150"/>
          </a:xfrm>
          <a:prstGeom prst="rect">
            <a:avLst/>
          </a:prstGeom>
          <a:solidFill>
            <a:schemeClr val="bg2">
              <a:lumMod val="75000"/>
            </a:schemeClr>
          </a:solidFill>
          <a:ln w="190500" cap="sq">
            <a:solidFill>
              <a:schemeClr val="bg2">
                <a:lumMod val="75000"/>
              </a:schemeClr>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5" name="Rectangle 3084">
            <a:extLst>
              <a:ext uri="{FF2B5EF4-FFF2-40B4-BE49-F238E27FC236}">
                <a16:creationId xmlns:a16="http://schemas.microsoft.com/office/drawing/2014/main" id="{D1F88FD4-9011-4A6F-AB39-4DE7E445F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7654" y="799817"/>
            <a:ext cx="6565717" cy="5258367"/>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descr="Samson and the Origins of Monasticism - The Whole Counsel Blog">
            <a:extLst>
              <a:ext uri="{FF2B5EF4-FFF2-40B4-BE49-F238E27FC236}">
                <a16:creationId xmlns:a16="http://schemas.microsoft.com/office/drawing/2014/main" id="{FD9E9533-9F80-1E60-A02A-54ED92C2C79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1266395" y="1151910"/>
            <a:ext cx="5691693" cy="4584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2520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CEF0A-AE8C-0B36-2F9B-E447E89A2495}"/>
              </a:ext>
            </a:extLst>
          </p:cNvPr>
          <p:cNvSpPr>
            <a:spLocks noGrp="1"/>
          </p:cNvSpPr>
          <p:nvPr>
            <p:ph type="title"/>
          </p:nvPr>
        </p:nvSpPr>
        <p:spPr>
          <a:xfrm>
            <a:off x="913795" y="609600"/>
            <a:ext cx="10353761" cy="1326321"/>
          </a:xfrm>
        </p:spPr>
        <p:txBody>
          <a:bodyPr>
            <a:normAutofit/>
          </a:bodyPr>
          <a:lstStyle/>
          <a:p>
            <a:r>
              <a:rPr lang="en-US" dirty="0"/>
              <a:t>Background Information </a:t>
            </a:r>
            <a:br>
              <a:rPr lang="en-US" dirty="0"/>
            </a:br>
            <a:r>
              <a:rPr lang="en-US" dirty="0"/>
              <a:t>for 1 and 2 Samuel </a:t>
            </a:r>
          </a:p>
        </p:txBody>
      </p:sp>
      <p:sp>
        <p:nvSpPr>
          <p:cNvPr id="9" name="Rectangle 8">
            <a:extLst>
              <a:ext uri="{FF2B5EF4-FFF2-40B4-BE49-F238E27FC236}">
                <a16:creationId xmlns:a16="http://schemas.microsoft.com/office/drawing/2014/main" id="{EFA2AC96-1E47-421C-A03F-F98E354EB4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95500"/>
            <a:ext cx="12192000" cy="4762500"/>
          </a:xfrm>
          <a:prstGeom prst="rect">
            <a:avLst/>
          </a:prstGeom>
          <a:solidFill>
            <a:schemeClr val="bg1">
              <a:alpha val="50000"/>
            </a:schemeClr>
          </a:solidFill>
          <a:ln>
            <a:noFill/>
          </a:ln>
        </p:spPr>
        <p:style>
          <a:lnRef idx="2">
            <a:schemeClr val="accent1">
              <a:shade val="50000"/>
            </a:schemeClr>
          </a:lnRef>
          <a:fillRef idx="1001">
            <a:schemeClr val="dk1"/>
          </a:fillRef>
          <a:effectRef idx="0">
            <a:schemeClr val="accent1"/>
          </a:effectRef>
          <a:fontRef idx="minor">
            <a:schemeClr val="lt1"/>
          </a:fontRef>
        </p:style>
        <p:txBody>
          <a:bodyPr rtlCol="0" anchor="ctr"/>
          <a:lstStyle/>
          <a:p>
            <a:pPr algn="ctr"/>
            <a:endParaRPr lang="en-US"/>
          </a:p>
        </p:txBody>
      </p:sp>
      <p:graphicFrame>
        <p:nvGraphicFramePr>
          <p:cNvPr id="4" name="Content Placeholder 3">
            <a:extLst>
              <a:ext uri="{FF2B5EF4-FFF2-40B4-BE49-F238E27FC236}">
                <a16:creationId xmlns:a16="http://schemas.microsoft.com/office/drawing/2014/main" id="{7A022614-53C1-9EA8-66A1-C0D5A11B17E2}"/>
              </a:ext>
            </a:extLst>
          </p:cNvPr>
          <p:cNvGraphicFramePr>
            <a:graphicFrameLocks noGrp="1"/>
          </p:cNvGraphicFramePr>
          <p:nvPr>
            <p:ph idx="1"/>
            <p:extLst>
              <p:ext uri="{D42A27DB-BD31-4B8C-83A1-F6EECF244321}">
                <p14:modId xmlns:p14="http://schemas.microsoft.com/office/powerpoint/2010/main" val="1665917158"/>
              </p:ext>
            </p:extLst>
          </p:nvPr>
        </p:nvGraphicFramePr>
        <p:xfrm>
          <a:off x="1753552" y="2460799"/>
          <a:ext cx="8675370" cy="3218688"/>
        </p:xfrm>
        <a:graphic>
          <a:graphicData uri="http://schemas.openxmlformats.org/drawingml/2006/table">
            <a:tbl>
              <a:tblPr/>
              <a:tblGrid>
                <a:gridCol w="2891790">
                  <a:extLst>
                    <a:ext uri="{9D8B030D-6E8A-4147-A177-3AD203B41FA5}">
                      <a16:colId xmlns:a16="http://schemas.microsoft.com/office/drawing/2014/main" val="38901223"/>
                    </a:ext>
                  </a:extLst>
                </a:gridCol>
                <a:gridCol w="2891790">
                  <a:extLst>
                    <a:ext uri="{9D8B030D-6E8A-4147-A177-3AD203B41FA5}">
                      <a16:colId xmlns:a16="http://schemas.microsoft.com/office/drawing/2014/main" val="1764473567"/>
                    </a:ext>
                  </a:extLst>
                </a:gridCol>
                <a:gridCol w="2891790">
                  <a:extLst>
                    <a:ext uri="{9D8B030D-6E8A-4147-A177-3AD203B41FA5}">
                      <a16:colId xmlns:a16="http://schemas.microsoft.com/office/drawing/2014/main" val="1209234888"/>
                    </a:ext>
                  </a:extLst>
                </a:gridCol>
              </a:tblGrid>
              <a:tr h="1072896">
                <a:tc>
                  <a:txBody>
                    <a:bodyPr/>
                    <a:lstStyle/>
                    <a:p>
                      <a:pPr fontAlgn="t"/>
                      <a:endParaRPr lang="en-US" sz="3300">
                        <a:effectLst/>
                      </a:endParaRPr>
                    </a:p>
                    <a:p>
                      <a:pPr algn="l" rtl="0" fontAlgn="base"/>
                      <a:r>
                        <a:rPr lang="en-US" sz="2200" b="0" i="0">
                          <a:effectLst/>
                          <a:latin typeface="Times New Roman" panose="02020603050405020304" pitchFamily="18" charset="0"/>
                        </a:rPr>
                        <a:t>Protestant Canon </a:t>
                      </a:r>
                      <a:endParaRPr lang="en-US" sz="3300" b="0" i="0">
                        <a:effectLst/>
                      </a:endParaRPr>
                    </a:p>
                  </a:txBody>
                  <a:tcPr marL="167640" marR="167640" marT="83820" marB="83820">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tc>
                  <a:txBody>
                    <a:bodyPr/>
                    <a:lstStyle/>
                    <a:p>
                      <a:pPr algn="ctr" fontAlgn="t"/>
                      <a:endParaRPr lang="en-US" sz="3300">
                        <a:effectLst/>
                      </a:endParaRPr>
                    </a:p>
                    <a:p>
                      <a:pPr algn="l" rtl="0" fontAlgn="base"/>
                      <a:r>
                        <a:rPr lang="en-US" sz="2200" b="0" i="0">
                          <a:effectLst/>
                          <a:latin typeface="Times New Roman" panose="02020603050405020304" pitchFamily="18" charset="0"/>
                        </a:rPr>
                        <a:t>Orthodox Canon  </a:t>
                      </a:r>
                      <a:endParaRPr lang="en-US" sz="3300" b="0" i="0">
                        <a:effectLst/>
                      </a:endParaRPr>
                    </a:p>
                  </a:txBody>
                  <a:tcPr marL="167640" marR="167640" marT="83820" marB="83820">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tc>
                  <a:txBody>
                    <a:bodyPr/>
                    <a:lstStyle/>
                    <a:p>
                      <a:pPr algn="ctr" fontAlgn="t"/>
                      <a:endParaRPr lang="en-US" sz="3300">
                        <a:effectLst/>
                      </a:endParaRPr>
                    </a:p>
                    <a:p>
                      <a:pPr algn="l" rtl="0" fontAlgn="base"/>
                      <a:r>
                        <a:rPr lang="en-US" sz="2200" b="0" i="0">
                          <a:effectLst/>
                          <a:latin typeface="Times New Roman" panose="02020603050405020304" pitchFamily="18" charset="0"/>
                        </a:rPr>
                        <a:t>Catholic Canon </a:t>
                      </a:r>
                      <a:endParaRPr lang="en-US" sz="3300" b="0" i="0">
                        <a:effectLst/>
                      </a:endParaRPr>
                    </a:p>
                  </a:txBody>
                  <a:tcPr marL="167640" marR="167640" marT="83820" marB="83820">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687469286"/>
                  </a:ext>
                </a:extLst>
              </a:tr>
              <a:tr h="1072896">
                <a:tc>
                  <a:txBody>
                    <a:bodyPr/>
                    <a:lstStyle/>
                    <a:p>
                      <a:pPr fontAlgn="t"/>
                      <a:endParaRPr lang="en-US" sz="3300">
                        <a:effectLst/>
                      </a:endParaRPr>
                    </a:p>
                    <a:p>
                      <a:pPr algn="l" rtl="0" fontAlgn="base"/>
                      <a:r>
                        <a:rPr lang="en-US" sz="2200" b="0" i="0">
                          <a:effectLst/>
                          <a:latin typeface="Times New Roman" panose="02020603050405020304" pitchFamily="18" charset="0"/>
                        </a:rPr>
                        <a:t>1-2 Samuel </a:t>
                      </a:r>
                      <a:endParaRPr lang="en-US" sz="3300" b="0" i="0">
                        <a:effectLst/>
                      </a:endParaRPr>
                    </a:p>
                  </a:txBody>
                  <a:tcPr marL="167640" marR="167640" marT="83820" marB="83820">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tc>
                  <a:txBody>
                    <a:bodyPr/>
                    <a:lstStyle/>
                    <a:p>
                      <a:pPr fontAlgn="t"/>
                      <a:endParaRPr lang="en-US" sz="3300">
                        <a:effectLst/>
                      </a:endParaRPr>
                    </a:p>
                    <a:p>
                      <a:pPr algn="l" rtl="0" fontAlgn="base"/>
                      <a:r>
                        <a:rPr lang="en-US" sz="2200" b="0" i="0">
                          <a:effectLst/>
                          <a:latin typeface="Times New Roman" panose="02020603050405020304" pitchFamily="18" charset="0"/>
                        </a:rPr>
                        <a:t>1-2 Kingdoms </a:t>
                      </a:r>
                      <a:endParaRPr lang="en-US" sz="3300" b="0" i="0">
                        <a:effectLst/>
                      </a:endParaRPr>
                    </a:p>
                  </a:txBody>
                  <a:tcPr marL="167640" marR="167640" marT="83820" marB="83820">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tc>
                  <a:txBody>
                    <a:bodyPr/>
                    <a:lstStyle/>
                    <a:p>
                      <a:pPr fontAlgn="t"/>
                      <a:endParaRPr lang="en-US" sz="3300">
                        <a:effectLst/>
                      </a:endParaRPr>
                    </a:p>
                    <a:p>
                      <a:pPr algn="l" rtl="0" fontAlgn="base"/>
                      <a:r>
                        <a:rPr lang="en-US" sz="2200" b="0" i="0">
                          <a:effectLst/>
                          <a:latin typeface="Times New Roman" panose="02020603050405020304" pitchFamily="18" charset="0"/>
                        </a:rPr>
                        <a:t>1-2 Kings  </a:t>
                      </a:r>
                      <a:endParaRPr lang="en-US" sz="3300" b="0" i="0">
                        <a:effectLst/>
                      </a:endParaRPr>
                    </a:p>
                  </a:txBody>
                  <a:tcPr marL="167640" marR="167640" marT="83820" marB="83820">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128682127"/>
                  </a:ext>
                </a:extLst>
              </a:tr>
              <a:tr h="1072896">
                <a:tc>
                  <a:txBody>
                    <a:bodyPr/>
                    <a:lstStyle/>
                    <a:p>
                      <a:pPr fontAlgn="t"/>
                      <a:endParaRPr lang="en-US" sz="3300">
                        <a:effectLst/>
                      </a:endParaRPr>
                    </a:p>
                    <a:p>
                      <a:pPr algn="l" rtl="0" fontAlgn="base"/>
                      <a:r>
                        <a:rPr lang="en-US" sz="2200" b="0" i="0">
                          <a:effectLst/>
                          <a:latin typeface="Times New Roman" panose="02020603050405020304" pitchFamily="18" charset="0"/>
                        </a:rPr>
                        <a:t>1-2 Kings  </a:t>
                      </a:r>
                      <a:endParaRPr lang="en-US" sz="3300" b="0" i="0">
                        <a:effectLst/>
                      </a:endParaRPr>
                    </a:p>
                  </a:txBody>
                  <a:tcPr marL="167640" marR="167640" marT="83820" marB="83820">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tc>
                  <a:txBody>
                    <a:bodyPr/>
                    <a:lstStyle/>
                    <a:p>
                      <a:pPr fontAlgn="t"/>
                      <a:endParaRPr lang="en-US" sz="3300">
                        <a:effectLst/>
                      </a:endParaRPr>
                    </a:p>
                    <a:p>
                      <a:pPr algn="l" rtl="0" fontAlgn="base"/>
                      <a:r>
                        <a:rPr lang="en-US" sz="2200" b="0" i="0">
                          <a:effectLst/>
                          <a:latin typeface="Times New Roman" panose="02020603050405020304" pitchFamily="18" charset="0"/>
                        </a:rPr>
                        <a:t>3-4 Kingdoms </a:t>
                      </a:r>
                      <a:endParaRPr lang="en-US" sz="3300" b="0" i="0">
                        <a:effectLst/>
                      </a:endParaRPr>
                    </a:p>
                  </a:txBody>
                  <a:tcPr marL="167640" marR="167640" marT="83820" marB="83820">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tc>
                  <a:txBody>
                    <a:bodyPr/>
                    <a:lstStyle/>
                    <a:p>
                      <a:pPr fontAlgn="t"/>
                      <a:endParaRPr lang="en-US" sz="3300">
                        <a:effectLst/>
                      </a:endParaRPr>
                    </a:p>
                    <a:p>
                      <a:pPr algn="l" rtl="0" fontAlgn="base"/>
                      <a:r>
                        <a:rPr lang="en-US" sz="2200" b="0" i="0">
                          <a:effectLst/>
                          <a:latin typeface="Times New Roman" panose="02020603050405020304" pitchFamily="18" charset="0"/>
                        </a:rPr>
                        <a:t>3-4 Kings  </a:t>
                      </a:r>
                      <a:endParaRPr lang="en-US" sz="3300" b="0" i="0">
                        <a:effectLst/>
                      </a:endParaRPr>
                    </a:p>
                  </a:txBody>
                  <a:tcPr marL="167640" marR="167640" marT="83820" marB="83820">
                    <a:lnL w="7620" cap="flat" cmpd="sng" algn="ctr">
                      <a:solidFill>
                        <a:schemeClr val="bg1"/>
                      </a:solidFill>
                      <a:prstDash val="solid"/>
                      <a:round/>
                      <a:headEnd type="none" w="med" len="med"/>
                      <a:tailEnd type="none" w="med" len="med"/>
                    </a:lnL>
                    <a:lnR w="7620" cap="flat" cmpd="sng" algn="ctr">
                      <a:solidFill>
                        <a:schemeClr val="bg1"/>
                      </a:solidFill>
                      <a:prstDash val="solid"/>
                      <a:round/>
                      <a:headEnd type="none" w="med" len="med"/>
                      <a:tailEnd type="none" w="med" len="med"/>
                    </a:lnR>
                    <a:lnT w="7620" cap="flat" cmpd="sng" algn="ctr">
                      <a:solidFill>
                        <a:schemeClr val="bg1"/>
                      </a:solidFill>
                      <a:prstDash val="solid"/>
                      <a:round/>
                      <a:headEnd type="none" w="med" len="med"/>
                      <a:tailEnd type="none" w="med" len="med"/>
                    </a:lnT>
                    <a:lnB w="762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04827141"/>
                  </a:ext>
                </a:extLst>
              </a:tr>
            </a:tbl>
          </a:graphicData>
        </a:graphic>
      </p:graphicFrame>
    </p:spTree>
    <p:extLst>
      <p:ext uri="{BB962C8B-B14F-4D97-AF65-F5344CB8AC3E}">
        <p14:creationId xmlns:p14="http://schemas.microsoft.com/office/powerpoint/2010/main" val="1550303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2F458-27E7-7A70-0176-E93C2127B4F5}"/>
              </a:ext>
            </a:extLst>
          </p:cNvPr>
          <p:cNvSpPr>
            <a:spLocks noGrp="1"/>
          </p:cNvSpPr>
          <p:nvPr>
            <p:ph type="title"/>
          </p:nvPr>
        </p:nvSpPr>
        <p:spPr>
          <a:xfrm>
            <a:off x="4927472" y="609600"/>
            <a:ext cx="6340084" cy="1326321"/>
          </a:xfrm>
        </p:spPr>
        <p:txBody>
          <a:bodyPr>
            <a:normAutofit/>
          </a:bodyPr>
          <a:lstStyle/>
          <a:p>
            <a:r>
              <a:rPr lang="en-US" sz="3100" dirty="0"/>
              <a:t>Background Information </a:t>
            </a:r>
            <a:br>
              <a:rPr lang="en-US" sz="3100" dirty="0"/>
            </a:br>
            <a:r>
              <a:rPr lang="en-US" sz="3100" dirty="0"/>
              <a:t>for 1 and 2 Samuel </a:t>
            </a:r>
          </a:p>
        </p:txBody>
      </p:sp>
      <p:pic>
        <p:nvPicPr>
          <p:cNvPr id="5124" name="Picture 4" descr="Orthodox icon of Samuel the Prophet (2) – orthodoxmonasteryicons.com">
            <a:extLst>
              <a:ext uri="{FF2B5EF4-FFF2-40B4-BE49-F238E27FC236}">
                <a16:creationId xmlns:a16="http://schemas.microsoft.com/office/drawing/2014/main" id="{B2DCCB3C-E1CB-9224-F740-1399C7701B7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241" r="3342" b="1"/>
          <a:stretch/>
        </p:blipFill>
        <p:spPr bwMode="auto">
          <a:xfrm>
            <a:off x="20" y="10"/>
            <a:ext cx="4635987"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17FB5F44-F180-B655-A539-ACF66119799C}"/>
              </a:ext>
            </a:extLst>
          </p:cNvPr>
          <p:cNvSpPr>
            <a:spLocks noGrp="1"/>
          </p:cNvSpPr>
          <p:nvPr>
            <p:ph idx="1"/>
          </p:nvPr>
        </p:nvSpPr>
        <p:spPr>
          <a:xfrm>
            <a:off x="4927471" y="2096064"/>
            <a:ext cx="6340085" cy="3695136"/>
          </a:xfrm>
        </p:spPr>
        <p:txBody>
          <a:bodyPr>
            <a:normAutofit/>
          </a:bodyPr>
          <a:lstStyle/>
          <a:p>
            <a:pPr>
              <a:buFont typeface="Wingdings" panose="05000000000000000000" pitchFamily="2" charset="2"/>
              <a:buChar char="Ø"/>
            </a:pPr>
            <a:r>
              <a:rPr lang="en-US" sz="4000" dirty="0"/>
              <a:t>Authorship</a:t>
            </a:r>
          </a:p>
          <a:p>
            <a:pPr>
              <a:buFont typeface="Wingdings" panose="05000000000000000000" pitchFamily="2" charset="2"/>
              <a:buChar char="Ø"/>
            </a:pPr>
            <a:r>
              <a:rPr lang="en-US" sz="4000" dirty="0"/>
              <a:t>Composition</a:t>
            </a:r>
          </a:p>
          <a:p>
            <a:pPr>
              <a:buFont typeface="Wingdings" panose="05000000000000000000" pitchFamily="2" charset="2"/>
              <a:buChar char="Ø"/>
            </a:pPr>
            <a:r>
              <a:rPr lang="en-US" sz="4000" dirty="0"/>
              <a:t>Purpose </a:t>
            </a:r>
          </a:p>
          <a:p>
            <a:pPr marL="0" indent="0">
              <a:buNone/>
            </a:pPr>
            <a:endParaRPr lang="en-US" dirty="0"/>
          </a:p>
          <a:p>
            <a:pPr marL="0" indent="0">
              <a:buNone/>
            </a:pPr>
            <a:endParaRPr lang="en-US" dirty="0"/>
          </a:p>
        </p:txBody>
      </p:sp>
      <p:cxnSp>
        <p:nvCxnSpPr>
          <p:cNvPr id="5131" name="Straight Connector 5130">
            <a:extLst>
              <a:ext uri="{FF2B5EF4-FFF2-40B4-BE49-F238E27FC236}">
                <a16:creationId xmlns:a16="http://schemas.microsoft.com/office/drawing/2014/main" id="{E2A31A05-19BB-4F84-9402-E8569CBDBDB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36007" y="45720"/>
            <a:ext cx="0" cy="6766560"/>
          </a:xfrm>
          <a:prstGeom prst="line">
            <a:avLst/>
          </a:prstGeom>
          <a:ln w="190500" cap="sq">
            <a:solidFill>
              <a:srgbClr val="FFFFFF"/>
            </a:solidFill>
            <a:miter lim="800000"/>
          </a:ln>
          <a:scene3d>
            <a:camera prst="orthographicFront"/>
            <a:lightRig rig="twoPt" dir="t">
              <a:rot lat="0" lon="0" rev="7200000"/>
            </a:lightRig>
          </a:scene3d>
          <a:sp3d>
            <a:bevelT w="25400" h="19050"/>
          </a:sp3d>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9403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8" name="Rectangle 6157">
            <a:extLst>
              <a:ext uri="{FF2B5EF4-FFF2-40B4-BE49-F238E27FC236}">
                <a16:creationId xmlns:a16="http://schemas.microsoft.com/office/drawing/2014/main" id="{B2ADCE7A-5E56-4C8E-B245-E2EEDA79C7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0270987-D102-DEC3-6033-C74D47C281E6}"/>
              </a:ext>
            </a:extLst>
          </p:cNvPr>
          <p:cNvSpPr>
            <a:spLocks noGrp="1"/>
          </p:cNvSpPr>
          <p:nvPr>
            <p:ph type="title"/>
          </p:nvPr>
        </p:nvSpPr>
        <p:spPr>
          <a:xfrm>
            <a:off x="657225" y="4537711"/>
            <a:ext cx="10844965" cy="1062990"/>
          </a:xfrm>
        </p:spPr>
        <p:txBody>
          <a:bodyPr vert="horz" lIns="91440" tIns="45720" rIns="91440" bIns="45720" rtlCol="0" anchor="b">
            <a:normAutofit/>
          </a:bodyPr>
          <a:lstStyle/>
          <a:p>
            <a:r>
              <a:rPr lang="en-US" dirty="0">
                <a:solidFill>
                  <a:srgbClr val="FFFFFF"/>
                </a:solidFill>
              </a:rPr>
              <a:t>Background Information </a:t>
            </a:r>
            <a:br>
              <a:rPr lang="en-US" dirty="0">
                <a:solidFill>
                  <a:srgbClr val="FFFFFF"/>
                </a:solidFill>
              </a:rPr>
            </a:br>
            <a:r>
              <a:rPr lang="en-US" dirty="0">
                <a:solidFill>
                  <a:srgbClr val="FFFFFF"/>
                </a:solidFill>
              </a:rPr>
              <a:t>for 1 and 2 Samuel </a:t>
            </a:r>
          </a:p>
        </p:txBody>
      </p:sp>
      <p:sp>
        <p:nvSpPr>
          <p:cNvPr id="6160" name="Rectangle 6159">
            <a:extLst>
              <a:ext uri="{FF2B5EF4-FFF2-40B4-BE49-F238E27FC236}">
                <a16:creationId xmlns:a16="http://schemas.microsoft.com/office/drawing/2014/main" id="{027A2F77-6BCE-423F-9C06-5D6A1FFE4E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475" y="733425"/>
            <a:ext cx="10668000" cy="3390900"/>
          </a:xfrm>
          <a:prstGeom prst="rect">
            <a:avLst/>
          </a:prstGeom>
          <a:solidFill>
            <a:schemeClr val="bg1"/>
          </a:solidFill>
          <a:ln w="190500" cap="sq">
            <a:solidFill>
              <a:schemeClr val="bg1"/>
            </a:solidFill>
            <a:miter lim="800000"/>
          </a:ln>
          <a:effectLst>
            <a:outerShdw blurRad="54991" dist="17780" dir="5400000" algn="ctr" rotWithShape="0">
              <a:schemeClr val="bg1">
                <a:alpha val="40000"/>
              </a:schemeClr>
            </a:outerShdw>
          </a:effectLst>
          <a:scene3d>
            <a:camera prst="orthographicFront"/>
            <a:lightRig rig="twoPt" dir="t">
              <a:rot lat="0" lon="0" rev="7200000"/>
            </a:lightRig>
          </a:scene3d>
          <a:sp3d>
            <a:bevelT w="25400" h="19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a:extLst>
              <a:ext uri="{FF2B5EF4-FFF2-40B4-BE49-F238E27FC236}">
                <a16:creationId xmlns:a16="http://schemas.microsoft.com/office/drawing/2014/main" id="{919929BF-B6BA-D601-6377-F8373ECE152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138210" y="1958791"/>
            <a:ext cx="9896531" cy="940168"/>
          </a:xfrm>
          <a:prstGeom prst="rect">
            <a:avLst/>
          </a:prstGeom>
          <a:noFill/>
          <a:extLst>
            <a:ext uri="{909E8E84-426E-40DD-AFC4-6F175D3DCCD1}">
              <a14:hiddenFill xmlns:a14="http://schemas.microsoft.com/office/drawing/2010/main">
                <a:solidFill>
                  <a:srgbClr val="FFFFFF"/>
                </a:solidFill>
              </a14:hiddenFill>
            </a:ext>
          </a:extLst>
        </p:spPr>
      </p:pic>
      <p:sp>
        <p:nvSpPr>
          <p:cNvPr id="6162" name="Rectangle 6161">
            <a:extLst>
              <a:ext uri="{FF2B5EF4-FFF2-40B4-BE49-F238E27FC236}">
                <a16:creationId xmlns:a16="http://schemas.microsoft.com/office/drawing/2014/main" id="{20CB201F-BC0A-4D22-B7C7-230F82F61B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2021" y="797778"/>
            <a:ext cx="10528908" cy="3262195"/>
          </a:xfrm>
          <a:prstGeom prst="rect">
            <a:avLst/>
          </a:prstGeom>
          <a:noFill/>
          <a:ln w="12700">
            <a:solidFill>
              <a:srgbClr val="2A5B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6838542"/>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18000"/>
                <a:satMod val="160000"/>
                <a:lumMod val="28000"/>
              </a:schemeClr>
              <a:schemeClr val="bg2">
                <a:tint val="95000"/>
                <a:satMod val="160000"/>
                <a:lumMod val="116000"/>
              </a:schemeClr>
            </a:duotone>
          </a:blip>
          <a:stretch/>
        </a:blipFill>
        <a:effectLst/>
      </p:bgPr>
    </p:bg>
    <p:spTree>
      <p:nvGrpSpPr>
        <p:cNvPr id="1" name=""/>
        <p:cNvGrpSpPr/>
        <p:nvPr/>
      </p:nvGrpSpPr>
      <p:grpSpPr>
        <a:xfrm>
          <a:off x="0" y="0"/>
          <a:ext cx="0" cy="0"/>
          <a:chOff x="0" y="0"/>
          <a:chExt cx="0" cy="0"/>
        </a:xfrm>
      </p:grpSpPr>
      <p:sp useBgFill="1">
        <p:nvSpPr>
          <p:cNvPr id="7177" name="Rectangle 7176">
            <a:extLst>
              <a:ext uri="{FF2B5EF4-FFF2-40B4-BE49-F238E27FC236}">
                <a16:creationId xmlns:a16="http://schemas.microsoft.com/office/drawing/2014/main" id="{137AAE58-B7D3-483F-829E-637C98F7FD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F2CA38C-6F03-B5B9-E535-BF441642FF57}"/>
              </a:ext>
            </a:extLst>
          </p:cNvPr>
          <p:cNvSpPr>
            <a:spLocks noGrp="1"/>
          </p:cNvSpPr>
          <p:nvPr>
            <p:ph type="title"/>
          </p:nvPr>
        </p:nvSpPr>
        <p:spPr>
          <a:xfrm>
            <a:off x="913794" y="4217161"/>
            <a:ext cx="10364412" cy="1264906"/>
          </a:xfrm>
        </p:spPr>
        <p:txBody>
          <a:bodyPr vert="horz" lIns="91440" tIns="45720" rIns="91440" bIns="45720" rtlCol="0" anchor="b">
            <a:normAutofit/>
          </a:bodyPr>
          <a:lstStyle/>
          <a:p>
            <a:r>
              <a:rPr lang="en-US" sz="4400"/>
              <a:t>1 Samuel 1</a:t>
            </a:r>
          </a:p>
        </p:txBody>
      </p:sp>
      <p:pic>
        <p:nvPicPr>
          <p:cNvPr id="7170" name="Picture 2" descr="Central On The Square - #womenofthebiblewednesday Peninnah: The  less-favored wife of Elkanah. Because of Peninnah's jealousy of Hannah, she  bullied her and was known as a malicious woman. After Samuel was born">
            <a:extLst>
              <a:ext uri="{FF2B5EF4-FFF2-40B4-BE49-F238E27FC236}">
                <a16:creationId xmlns:a16="http://schemas.microsoft.com/office/drawing/2014/main" id="{58CA5938-AEAE-D528-DB04-9D409FF9E62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917762" y="943560"/>
            <a:ext cx="5017372" cy="301042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Barend Fabritius - Elkanah asks his wife Hannah, who is harrassed by  Peninnah, why she is crying">
            <a:extLst>
              <a:ext uri="{FF2B5EF4-FFF2-40B4-BE49-F238E27FC236}">
                <a16:creationId xmlns:a16="http://schemas.microsoft.com/office/drawing/2014/main" id="{6668E0D5-90EA-6AAA-2152-6C70F91E0D92}"/>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486982" y="839047"/>
            <a:ext cx="4550459" cy="3219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442909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panose="02050604050505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otalTime>469</TotalTime>
  <Words>1098</Words>
  <Application>Microsoft Office PowerPoint</Application>
  <PresentationFormat>Widescreen</PresentationFormat>
  <Paragraphs>124</Paragraphs>
  <Slides>30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Arial</vt:lpstr>
      <vt:lpstr>Bookman Old Style</vt:lpstr>
      <vt:lpstr>Calibri</vt:lpstr>
      <vt:lpstr>Rockwell</vt:lpstr>
      <vt:lpstr>Segoe UI</vt:lpstr>
      <vt:lpstr>Times New Roman</vt:lpstr>
      <vt:lpstr>Wingdings</vt:lpstr>
      <vt:lpstr>Damask</vt:lpstr>
      <vt:lpstr>2024 Preaching Conference  First and Second Samuel Background and Contextual Issues </vt:lpstr>
      <vt:lpstr>Wifi</vt:lpstr>
      <vt:lpstr>Preaching First and Second Samuel</vt:lpstr>
      <vt:lpstr>First and Second Samuel in the Historical Books </vt:lpstr>
      <vt:lpstr>Overview of Judges   </vt:lpstr>
      <vt:lpstr>Background Information  for 1 and 2 Samuel </vt:lpstr>
      <vt:lpstr>Background Information  for 1 and 2 Samuel </vt:lpstr>
      <vt:lpstr>Background Information  for 1 and 2 Samuel </vt:lpstr>
      <vt:lpstr>1 Samuel 1</vt:lpstr>
      <vt:lpstr>1 Samuel 2</vt:lpstr>
      <vt:lpstr>        1 Samuel 3 </vt:lpstr>
      <vt:lpstr>1 Samuel 4-6</vt:lpstr>
      <vt:lpstr>1 Samuel 7-8</vt:lpstr>
      <vt:lpstr>King Saul</vt:lpstr>
      <vt:lpstr>King Saul</vt:lpstr>
      <vt:lpstr>1 Samuel  10-15</vt:lpstr>
      <vt:lpstr>1 Samuel 16</vt:lpstr>
      <vt:lpstr>1 Samuel 17</vt:lpstr>
      <vt:lpstr>David’s Flight from Saul   </vt:lpstr>
      <vt:lpstr>1 Samuel 21-23</vt:lpstr>
      <vt:lpstr>1 Samuel 24-28</vt:lpstr>
      <vt:lpstr>1 Samuel 28</vt:lpstr>
      <vt:lpstr>1 Samuel 29-31</vt:lpstr>
      <vt:lpstr>2 Samuel 1-3 </vt:lpstr>
      <vt:lpstr>2 Samuel 4-6</vt:lpstr>
      <vt:lpstr>2 Samuel 7: The Davidic Covenant </vt:lpstr>
      <vt:lpstr>2 Samuel 11-12</vt:lpstr>
      <vt:lpstr>Absalom</vt:lpstr>
      <vt:lpstr>2 Samuel 21-24</vt:lpstr>
      <vt:lpstr>Resources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2024 Preaching Conference  First and Second Samuel Background and Contextual Issues</dc:title>
  <dc:creator>Joseph Bird</dc:creator>
  <cp:lastModifiedBy>Joseph Bird</cp:lastModifiedBy>
  <cp:revision>3</cp:revision>
  <dcterms:created xsi:type="dcterms:W3CDTF">2024-03-17T16:46:06Z</dcterms:created>
  <dcterms:modified xsi:type="dcterms:W3CDTF">2024-04-17T13:34:43Z</dcterms:modified>
</cp:coreProperties>
</file>