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Lst>
  <p:sldSz cx="18288000" cy="10287000"/>
  <p:notesSz cx="6858000" cy="9144000"/>
  <p:embeddedFontLst>
    <p:embeddedFont>
      <p:font typeface="CMG Sans Bold" panose="020B0604020202020204" charset="0"/>
      <p:regular r:id="rId53"/>
    </p:embeddedFont>
    <p:embeddedFont>
      <p:font typeface="Josefin Sans" pitchFamily="2" charset="0"/>
      <p:regular r:id="rId54"/>
    </p:embeddedFont>
    <p:embeddedFont>
      <p:font typeface="Josefin Sans Bold" pitchFamily="2" charset="0"/>
      <p:regular r:id="rId55"/>
      <p:boldItalic r:id="rId5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52" d="100"/>
          <a:sy n="52" d="100"/>
        </p:scale>
        <p:origin x="850" y="6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font" Target="fonts/font3.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1.fntdata"/><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4.fntdata"/><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2/5/2025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2/5/2025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2/5/2025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2/5/2025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2/5/2025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2/5/2025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9.svg"/></Relationships>
</file>

<file path=ppt/slides/_rels/slide4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6212936" y="2857364"/>
            <a:ext cx="5862128" cy="4161849"/>
            <a:chOff x="0" y="0"/>
            <a:chExt cx="7816171" cy="5549132"/>
          </a:xfrm>
        </p:grpSpPr>
        <p:pic>
          <p:nvPicPr>
            <p:cNvPr id="3" name="Picture 3"/>
            <p:cNvPicPr>
              <a:picLocks noChangeAspect="1"/>
            </p:cNvPicPr>
            <p:nvPr/>
          </p:nvPicPr>
          <p:blipFill>
            <a:blip r:embed="rId2"/>
            <a:srcRect t="26349" b="26349"/>
            <a:stretch>
              <a:fillRect/>
            </a:stretch>
          </p:blipFill>
          <p:spPr>
            <a:xfrm>
              <a:off x="0" y="0"/>
              <a:ext cx="7816171" cy="5549132"/>
            </a:xfrm>
            <a:prstGeom prst="rect">
              <a:avLst/>
            </a:prstGeom>
          </p:spPr>
        </p:pic>
      </p:grpSp>
      <p:sp>
        <p:nvSpPr>
          <p:cNvPr id="4" name="Freeform 4"/>
          <p:cNvSpPr/>
          <p:nvPr/>
        </p:nvSpPr>
        <p:spPr>
          <a:xfrm>
            <a:off x="8155164" y="1028700"/>
            <a:ext cx="1977673" cy="1485764"/>
          </a:xfrm>
          <a:custGeom>
            <a:avLst/>
            <a:gdLst/>
            <a:ahLst/>
            <a:cxnLst/>
            <a:rect l="l" t="t" r="r" b="b"/>
            <a:pathLst>
              <a:path w="1977673" h="1485764">
                <a:moveTo>
                  <a:pt x="0" y="0"/>
                </a:moveTo>
                <a:lnTo>
                  <a:pt x="1977672" y="0"/>
                </a:lnTo>
                <a:lnTo>
                  <a:pt x="1977672" y="1485764"/>
                </a:lnTo>
                <a:lnTo>
                  <a:pt x="0" y="1485764"/>
                </a:lnTo>
                <a:lnTo>
                  <a:pt x="0" y="0"/>
                </a:lnTo>
                <a:close/>
              </a:path>
            </a:pathLst>
          </a:custGeom>
          <a:blipFill>
            <a:blip r:embed="rId3"/>
            <a:stretch>
              <a:fillRect/>
            </a:stretch>
          </a:blipFill>
        </p:spPr>
        <p:txBody>
          <a:bodyPr/>
          <a:lstStyle/>
          <a:p>
            <a:endParaRPr lang="en-US"/>
          </a:p>
        </p:txBody>
      </p:sp>
      <p:sp>
        <p:nvSpPr>
          <p:cNvPr id="5" name="Freeform 5"/>
          <p:cNvSpPr/>
          <p:nvPr/>
        </p:nvSpPr>
        <p:spPr>
          <a:xfrm>
            <a:off x="11162150" y="0"/>
            <a:ext cx="7125850" cy="4008290"/>
          </a:xfrm>
          <a:custGeom>
            <a:avLst/>
            <a:gdLst/>
            <a:ahLst/>
            <a:cxnLst/>
            <a:rect l="l" t="t" r="r" b="b"/>
            <a:pathLst>
              <a:path w="7125850" h="4008290">
                <a:moveTo>
                  <a:pt x="0" y="0"/>
                </a:moveTo>
                <a:lnTo>
                  <a:pt x="7125850" y="0"/>
                </a:lnTo>
                <a:lnTo>
                  <a:pt x="7125850" y="4008290"/>
                </a:lnTo>
                <a:lnTo>
                  <a:pt x="0" y="4008290"/>
                </a:lnTo>
                <a:lnTo>
                  <a:pt x="0" y="0"/>
                </a:lnTo>
                <a:close/>
              </a:path>
            </a:pathLst>
          </a:custGeom>
          <a:blipFill>
            <a:blip r:embed="rId4"/>
            <a:stretch>
              <a:fillRect/>
            </a:stretch>
          </a:blipFill>
        </p:spPr>
        <p:txBody>
          <a:bodyPr/>
          <a:lstStyle/>
          <a:p>
            <a:endParaRPr lang="en-US"/>
          </a:p>
        </p:txBody>
      </p:sp>
      <p:sp>
        <p:nvSpPr>
          <p:cNvPr id="6" name="Freeform 6"/>
          <p:cNvSpPr/>
          <p:nvPr/>
        </p:nvSpPr>
        <p:spPr>
          <a:xfrm rot="-10800000">
            <a:off x="0" y="6332614"/>
            <a:ext cx="7030019" cy="3954386"/>
          </a:xfrm>
          <a:custGeom>
            <a:avLst/>
            <a:gdLst/>
            <a:ahLst/>
            <a:cxnLst/>
            <a:rect l="l" t="t" r="r" b="b"/>
            <a:pathLst>
              <a:path w="7030019" h="3954386">
                <a:moveTo>
                  <a:pt x="0" y="0"/>
                </a:moveTo>
                <a:lnTo>
                  <a:pt x="7030019" y="0"/>
                </a:lnTo>
                <a:lnTo>
                  <a:pt x="7030019" y="3954386"/>
                </a:lnTo>
                <a:lnTo>
                  <a:pt x="0" y="3954386"/>
                </a:lnTo>
                <a:lnTo>
                  <a:pt x="0" y="0"/>
                </a:lnTo>
                <a:close/>
              </a:path>
            </a:pathLst>
          </a:custGeom>
          <a:blipFill>
            <a:blip r:embed="rId5"/>
            <a:stretch>
              <a:fillRect/>
            </a:stretch>
          </a:blipFill>
        </p:spPr>
        <p:txBody>
          <a:bodyPr/>
          <a:lstStyle/>
          <a:p>
            <a:endParaRPr lang="en-US"/>
          </a:p>
        </p:txBody>
      </p:sp>
      <p:sp>
        <p:nvSpPr>
          <p:cNvPr id="7" name="TextBox 7"/>
          <p:cNvSpPr txBox="1"/>
          <p:nvPr/>
        </p:nvSpPr>
        <p:spPr>
          <a:xfrm>
            <a:off x="2654187" y="7266929"/>
            <a:ext cx="12979627" cy="949325"/>
          </a:xfrm>
          <a:prstGeom prst="rect">
            <a:avLst/>
          </a:prstGeom>
        </p:spPr>
        <p:txBody>
          <a:bodyPr lIns="0" tIns="0" rIns="0" bIns="0" rtlCol="0" anchor="t">
            <a:spAutoFit/>
          </a:bodyPr>
          <a:lstStyle/>
          <a:p>
            <a:pPr algn="ctr">
              <a:lnSpc>
                <a:spcPts val="7716"/>
              </a:lnSpc>
            </a:pPr>
            <a:r>
              <a:rPr lang="en-US" sz="5511" b="1" spc="1102">
                <a:solidFill>
                  <a:srgbClr val="4D98B5"/>
                </a:solidFill>
                <a:latin typeface="CMG Sans Bold"/>
                <a:ea typeface="CMG Sans Bold"/>
                <a:cs typeface="CMG Sans Bold"/>
                <a:sym typeface="CMG Sans Bold"/>
              </a:rPr>
              <a:t>STEWARDING REVIVAL</a:t>
            </a:r>
          </a:p>
        </p:txBody>
      </p:sp>
      <p:sp>
        <p:nvSpPr>
          <p:cNvPr id="8" name="TextBox 8"/>
          <p:cNvSpPr txBox="1"/>
          <p:nvPr/>
        </p:nvSpPr>
        <p:spPr>
          <a:xfrm>
            <a:off x="3218054" y="8233607"/>
            <a:ext cx="11851891" cy="880745"/>
          </a:xfrm>
          <a:prstGeom prst="rect">
            <a:avLst/>
          </a:prstGeom>
        </p:spPr>
        <p:txBody>
          <a:bodyPr lIns="0" tIns="0" rIns="0" bIns="0" rtlCol="0" anchor="t">
            <a:spAutoFit/>
          </a:bodyPr>
          <a:lstStyle/>
          <a:p>
            <a:pPr algn="ctr">
              <a:lnSpc>
                <a:spcPts val="3919"/>
              </a:lnSpc>
            </a:pPr>
            <a:r>
              <a:rPr lang="en-US" sz="2799">
                <a:solidFill>
                  <a:srgbClr val="112F45"/>
                </a:solidFill>
                <a:latin typeface="Josefin Sans"/>
                <a:ea typeface="Josefin Sans"/>
                <a:cs typeface="Josefin Sans"/>
                <a:sym typeface="Josefin Sans"/>
              </a:rPr>
              <a:t>Content provided by Dr. Russell Mord</a:t>
            </a:r>
          </a:p>
          <a:p>
            <a:pPr algn="ctr">
              <a:lnSpc>
                <a:spcPts val="2940"/>
              </a:lnSpc>
            </a:pPr>
            <a:r>
              <a:rPr lang="en-US" sz="2100">
                <a:solidFill>
                  <a:srgbClr val="112F45"/>
                </a:solidFill>
                <a:latin typeface="Josefin Sans"/>
                <a:ea typeface="Josefin Sans"/>
                <a:cs typeface="Josefin Sans"/>
                <a:sym typeface="Josefin Sans"/>
              </a:rPr>
              <a:t>Associational Missions Strategist: Golden Triangle Baptist Association, Columbus, Mississippi</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4D98B5"/>
        </a:solidFill>
        <a:effectLst/>
      </p:bgPr>
    </p:bg>
    <p:spTree>
      <p:nvGrpSpPr>
        <p:cNvPr id="1" name=""/>
        <p:cNvGrpSpPr/>
        <p:nvPr/>
      </p:nvGrpSpPr>
      <p:grpSpPr>
        <a:xfrm>
          <a:off x="0" y="0"/>
          <a:ext cx="0" cy="0"/>
          <a:chOff x="0" y="0"/>
          <a:chExt cx="0" cy="0"/>
        </a:xfrm>
      </p:grpSpPr>
      <p:sp>
        <p:nvSpPr>
          <p:cNvPr id="2" name="Freeform 2"/>
          <p:cNvSpPr/>
          <p:nvPr/>
        </p:nvSpPr>
        <p:spPr>
          <a:xfrm>
            <a:off x="15914147" y="8429993"/>
            <a:ext cx="1650263" cy="1201254"/>
          </a:xfrm>
          <a:custGeom>
            <a:avLst/>
            <a:gdLst/>
            <a:ahLst/>
            <a:cxnLst/>
            <a:rect l="l" t="t" r="r" b="b"/>
            <a:pathLst>
              <a:path w="1650263" h="1201254">
                <a:moveTo>
                  <a:pt x="0" y="0"/>
                </a:moveTo>
                <a:lnTo>
                  <a:pt x="1650263" y="0"/>
                </a:lnTo>
                <a:lnTo>
                  <a:pt x="1650263" y="1201254"/>
                </a:lnTo>
                <a:lnTo>
                  <a:pt x="0" y="120125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TextBox 3"/>
          <p:cNvSpPr txBox="1"/>
          <p:nvPr/>
        </p:nvSpPr>
        <p:spPr>
          <a:xfrm>
            <a:off x="2933812" y="3847147"/>
            <a:ext cx="12420376" cy="2506980"/>
          </a:xfrm>
          <a:prstGeom prst="rect">
            <a:avLst/>
          </a:prstGeom>
        </p:spPr>
        <p:txBody>
          <a:bodyPr lIns="0" tIns="0" rIns="0" bIns="0" rtlCol="0" anchor="t">
            <a:spAutoFit/>
          </a:bodyPr>
          <a:lstStyle/>
          <a:p>
            <a:pPr algn="ctr">
              <a:lnSpc>
                <a:spcPts val="6719"/>
              </a:lnSpc>
            </a:pPr>
            <a:r>
              <a:rPr lang="en-US" sz="4800" b="1" spc="960">
                <a:solidFill>
                  <a:srgbClr val="FFFFFF"/>
                </a:solidFill>
                <a:latin typeface="CMG Sans Bold"/>
                <a:ea typeface="CMG Sans Bold"/>
                <a:cs typeface="CMG Sans Bold"/>
                <a:sym typeface="CMG Sans Bold"/>
              </a:rPr>
              <a:t>WHAT WOULD REVIVAL LOOK LIKE IN YOUR CHURCH? IN OUR STATE?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V="1">
            <a:off x="8138968" y="4578169"/>
            <a:ext cx="10149032" cy="5708831"/>
          </a:xfrm>
          <a:custGeom>
            <a:avLst/>
            <a:gdLst/>
            <a:ahLst/>
            <a:cxnLst/>
            <a:rect l="l" t="t" r="r" b="b"/>
            <a:pathLst>
              <a:path w="10149032" h="5708831">
                <a:moveTo>
                  <a:pt x="0" y="5708831"/>
                </a:moveTo>
                <a:lnTo>
                  <a:pt x="10149032" y="5708831"/>
                </a:lnTo>
                <a:lnTo>
                  <a:pt x="10149032" y="0"/>
                </a:lnTo>
                <a:lnTo>
                  <a:pt x="0" y="0"/>
                </a:lnTo>
                <a:lnTo>
                  <a:pt x="0" y="5708831"/>
                </a:lnTo>
                <a:close/>
              </a:path>
            </a:pathLst>
          </a:custGeom>
          <a:blipFill>
            <a:blip r:embed="rId2"/>
            <a:stretch>
              <a:fillRect/>
            </a:stretch>
          </a:blipFill>
        </p:spPr>
        <p:txBody>
          <a:bodyPr/>
          <a:lstStyle/>
          <a:p>
            <a:endParaRPr lang="en-US"/>
          </a:p>
        </p:txBody>
      </p:sp>
      <p:grpSp>
        <p:nvGrpSpPr>
          <p:cNvPr id="3" name="Group 3"/>
          <p:cNvGrpSpPr/>
          <p:nvPr/>
        </p:nvGrpSpPr>
        <p:grpSpPr>
          <a:xfrm>
            <a:off x="2688152" y="-389846"/>
            <a:ext cx="12911695" cy="2688546"/>
            <a:chOff x="0" y="0"/>
            <a:chExt cx="3400611" cy="708094"/>
          </a:xfrm>
        </p:grpSpPr>
        <p:sp>
          <p:nvSpPr>
            <p:cNvPr id="4" name="Freeform 4"/>
            <p:cNvSpPr/>
            <p:nvPr/>
          </p:nvSpPr>
          <p:spPr>
            <a:xfrm>
              <a:off x="0" y="0"/>
              <a:ext cx="3400611" cy="708094"/>
            </a:xfrm>
            <a:custGeom>
              <a:avLst/>
              <a:gdLst/>
              <a:ahLst/>
              <a:cxnLst/>
              <a:rect l="l" t="t" r="r" b="b"/>
              <a:pathLst>
                <a:path w="3400611" h="708094">
                  <a:moveTo>
                    <a:pt x="30580" y="0"/>
                  </a:moveTo>
                  <a:lnTo>
                    <a:pt x="3370031" y="0"/>
                  </a:lnTo>
                  <a:cubicBezTo>
                    <a:pt x="3378141" y="0"/>
                    <a:pt x="3385920" y="3222"/>
                    <a:pt x="3391654" y="8957"/>
                  </a:cubicBezTo>
                  <a:cubicBezTo>
                    <a:pt x="3397389" y="14691"/>
                    <a:pt x="3400611" y="22470"/>
                    <a:pt x="3400611" y="30580"/>
                  </a:cubicBezTo>
                  <a:lnTo>
                    <a:pt x="3400611" y="677515"/>
                  </a:lnTo>
                  <a:cubicBezTo>
                    <a:pt x="3400611" y="685625"/>
                    <a:pt x="3397389" y="693403"/>
                    <a:pt x="3391654" y="699138"/>
                  </a:cubicBezTo>
                  <a:cubicBezTo>
                    <a:pt x="3385920" y="704873"/>
                    <a:pt x="3378141" y="708094"/>
                    <a:pt x="3370031" y="708094"/>
                  </a:cubicBezTo>
                  <a:lnTo>
                    <a:pt x="30580" y="708094"/>
                  </a:lnTo>
                  <a:cubicBezTo>
                    <a:pt x="22470" y="708094"/>
                    <a:pt x="14691" y="704873"/>
                    <a:pt x="8957" y="699138"/>
                  </a:cubicBezTo>
                  <a:cubicBezTo>
                    <a:pt x="3222" y="693403"/>
                    <a:pt x="0" y="685625"/>
                    <a:pt x="0" y="677515"/>
                  </a:cubicBezTo>
                  <a:lnTo>
                    <a:pt x="0" y="30580"/>
                  </a:lnTo>
                  <a:cubicBezTo>
                    <a:pt x="0" y="22470"/>
                    <a:pt x="3222" y="14691"/>
                    <a:pt x="8957" y="8957"/>
                  </a:cubicBezTo>
                  <a:cubicBezTo>
                    <a:pt x="14691" y="3222"/>
                    <a:pt x="22470" y="0"/>
                    <a:pt x="30580" y="0"/>
                  </a:cubicBezTo>
                  <a:close/>
                </a:path>
              </a:pathLst>
            </a:custGeom>
            <a:solidFill>
              <a:srgbClr val="9AC6E1"/>
            </a:solidFill>
          </p:spPr>
          <p:txBody>
            <a:bodyPr/>
            <a:lstStyle/>
            <a:p>
              <a:endParaRPr lang="en-US"/>
            </a:p>
          </p:txBody>
        </p:sp>
        <p:sp>
          <p:nvSpPr>
            <p:cNvPr id="5" name="TextBox 5"/>
            <p:cNvSpPr txBox="1"/>
            <p:nvPr/>
          </p:nvSpPr>
          <p:spPr>
            <a:xfrm>
              <a:off x="0" y="-66675"/>
              <a:ext cx="3400611" cy="774769"/>
            </a:xfrm>
            <a:prstGeom prst="rect">
              <a:avLst/>
            </a:prstGeom>
          </p:spPr>
          <p:txBody>
            <a:bodyPr lIns="50800" tIns="50800" rIns="50800" bIns="50800" rtlCol="0" anchor="ctr"/>
            <a:lstStyle/>
            <a:p>
              <a:pPr algn="ctr">
                <a:lnSpc>
                  <a:spcPts val="3359"/>
                </a:lnSpc>
              </a:pPr>
              <a:endParaRPr/>
            </a:p>
          </p:txBody>
        </p:sp>
      </p:grpSp>
      <p:sp>
        <p:nvSpPr>
          <p:cNvPr id="6" name="TextBox 6"/>
          <p:cNvSpPr txBox="1"/>
          <p:nvPr/>
        </p:nvSpPr>
        <p:spPr>
          <a:xfrm>
            <a:off x="2991891" y="3212481"/>
            <a:ext cx="5827114" cy="424815"/>
          </a:xfrm>
          <a:prstGeom prst="rect">
            <a:avLst/>
          </a:prstGeom>
        </p:spPr>
        <p:txBody>
          <a:bodyPr lIns="0" tIns="0" rIns="0" bIns="0" rtlCol="0" anchor="t">
            <a:spAutoFit/>
          </a:bodyPr>
          <a:lstStyle/>
          <a:p>
            <a:pPr algn="l">
              <a:lnSpc>
                <a:spcPts val="3359"/>
              </a:lnSpc>
            </a:pPr>
            <a:r>
              <a:rPr lang="en-US" sz="2400" b="1">
                <a:solidFill>
                  <a:srgbClr val="112F45"/>
                </a:solidFill>
                <a:latin typeface="Josefin Sans Bold"/>
                <a:ea typeface="Josefin Sans Bold"/>
                <a:cs typeface="Josefin Sans Bold"/>
                <a:sym typeface="Josefin Sans Bold"/>
              </a:rPr>
              <a:t>STEWARDING REVIVAL</a:t>
            </a:r>
          </a:p>
        </p:txBody>
      </p:sp>
      <p:sp>
        <p:nvSpPr>
          <p:cNvPr id="7" name="TextBox 7"/>
          <p:cNvSpPr txBox="1"/>
          <p:nvPr/>
        </p:nvSpPr>
        <p:spPr>
          <a:xfrm>
            <a:off x="1656007" y="3079750"/>
            <a:ext cx="1135110" cy="938562"/>
          </a:xfrm>
          <a:prstGeom prst="rect">
            <a:avLst/>
          </a:prstGeom>
        </p:spPr>
        <p:txBody>
          <a:bodyPr lIns="0" tIns="0" rIns="0" bIns="0" rtlCol="0" anchor="t">
            <a:spAutoFit/>
          </a:bodyPr>
          <a:lstStyle/>
          <a:p>
            <a:pPr algn="ctr">
              <a:lnSpc>
                <a:spcPts val="7593"/>
              </a:lnSpc>
            </a:pPr>
            <a:r>
              <a:rPr lang="en-US" sz="5423">
                <a:solidFill>
                  <a:srgbClr val="E4883D"/>
                </a:solidFill>
                <a:latin typeface="Josefin Sans"/>
                <a:ea typeface="Josefin Sans"/>
                <a:cs typeface="Josefin Sans"/>
                <a:sym typeface="Josefin Sans"/>
              </a:rPr>
              <a:t>01</a:t>
            </a:r>
          </a:p>
        </p:txBody>
      </p:sp>
      <p:sp>
        <p:nvSpPr>
          <p:cNvPr id="8" name="TextBox 8"/>
          <p:cNvSpPr txBox="1"/>
          <p:nvPr/>
        </p:nvSpPr>
        <p:spPr>
          <a:xfrm>
            <a:off x="2991891" y="4422414"/>
            <a:ext cx="5827114" cy="1263015"/>
          </a:xfrm>
          <a:prstGeom prst="rect">
            <a:avLst/>
          </a:prstGeom>
        </p:spPr>
        <p:txBody>
          <a:bodyPr lIns="0" tIns="0" rIns="0" bIns="0" rtlCol="0" anchor="t">
            <a:spAutoFit/>
          </a:bodyPr>
          <a:lstStyle/>
          <a:p>
            <a:pPr algn="l">
              <a:lnSpc>
                <a:spcPts val="3359"/>
              </a:lnSpc>
            </a:pPr>
            <a:r>
              <a:rPr lang="en-US" sz="2400" b="1">
                <a:solidFill>
                  <a:srgbClr val="112F45"/>
                </a:solidFill>
                <a:latin typeface="Josefin Sans Bold"/>
                <a:ea typeface="Josefin Sans Bold"/>
                <a:cs typeface="Josefin Sans Bold"/>
                <a:sym typeface="Josefin Sans Bold"/>
              </a:rPr>
              <a:t>PRAYER AS THE FIRST PRINCIPLE OF REVIVAL (PART 1)</a:t>
            </a:r>
          </a:p>
          <a:p>
            <a:pPr algn="l">
              <a:lnSpc>
                <a:spcPts val="3359"/>
              </a:lnSpc>
            </a:pPr>
            <a:endParaRPr lang="en-US" sz="2400" b="1">
              <a:solidFill>
                <a:srgbClr val="112F45"/>
              </a:solidFill>
              <a:latin typeface="Josefin Sans Bold"/>
              <a:ea typeface="Josefin Sans Bold"/>
              <a:cs typeface="Josefin Sans Bold"/>
              <a:sym typeface="Josefin Sans Bold"/>
            </a:endParaRPr>
          </a:p>
        </p:txBody>
      </p:sp>
      <p:sp>
        <p:nvSpPr>
          <p:cNvPr id="9" name="TextBox 9"/>
          <p:cNvSpPr txBox="1"/>
          <p:nvPr/>
        </p:nvSpPr>
        <p:spPr>
          <a:xfrm>
            <a:off x="1656007" y="4289682"/>
            <a:ext cx="1135110" cy="938562"/>
          </a:xfrm>
          <a:prstGeom prst="rect">
            <a:avLst/>
          </a:prstGeom>
        </p:spPr>
        <p:txBody>
          <a:bodyPr lIns="0" tIns="0" rIns="0" bIns="0" rtlCol="0" anchor="t">
            <a:spAutoFit/>
          </a:bodyPr>
          <a:lstStyle/>
          <a:p>
            <a:pPr algn="ctr">
              <a:lnSpc>
                <a:spcPts val="7593"/>
              </a:lnSpc>
            </a:pPr>
            <a:r>
              <a:rPr lang="en-US" sz="5423">
                <a:solidFill>
                  <a:srgbClr val="E4883D"/>
                </a:solidFill>
                <a:latin typeface="Josefin Sans"/>
                <a:ea typeface="Josefin Sans"/>
                <a:cs typeface="Josefin Sans"/>
                <a:sym typeface="Josefin Sans"/>
              </a:rPr>
              <a:t>02</a:t>
            </a:r>
          </a:p>
        </p:txBody>
      </p:sp>
      <p:sp>
        <p:nvSpPr>
          <p:cNvPr id="10" name="TextBox 10"/>
          <p:cNvSpPr txBox="1"/>
          <p:nvPr/>
        </p:nvSpPr>
        <p:spPr>
          <a:xfrm>
            <a:off x="2991891" y="5635264"/>
            <a:ext cx="5827114" cy="843915"/>
          </a:xfrm>
          <a:prstGeom prst="rect">
            <a:avLst/>
          </a:prstGeom>
        </p:spPr>
        <p:txBody>
          <a:bodyPr lIns="0" tIns="0" rIns="0" bIns="0" rtlCol="0" anchor="t">
            <a:spAutoFit/>
          </a:bodyPr>
          <a:lstStyle/>
          <a:p>
            <a:pPr algn="l">
              <a:lnSpc>
                <a:spcPts val="3359"/>
              </a:lnSpc>
            </a:pPr>
            <a:r>
              <a:rPr lang="en-US" sz="2400" b="1">
                <a:solidFill>
                  <a:srgbClr val="112F45"/>
                </a:solidFill>
                <a:latin typeface="Josefin Sans Bold"/>
                <a:ea typeface="Josefin Sans Bold"/>
                <a:cs typeface="Josefin Sans Bold"/>
                <a:sym typeface="Josefin Sans Bold"/>
              </a:rPr>
              <a:t>PRAYER AS THE FIRST PRINCIPLE OF REVIVAL (PART 2)</a:t>
            </a:r>
          </a:p>
        </p:txBody>
      </p:sp>
      <p:sp>
        <p:nvSpPr>
          <p:cNvPr id="11" name="TextBox 11"/>
          <p:cNvSpPr txBox="1"/>
          <p:nvPr/>
        </p:nvSpPr>
        <p:spPr>
          <a:xfrm>
            <a:off x="1656007" y="5502532"/>
            <a:ext cx="1135110" cy="938562"/>
          </a:xfrm>
          <a:prstGeom prst="rect">
            <a:avLst/>
          </a:prstGeom>
        </p:spPr>
        <p:txBody>
          <a:bodyPr lIns="0" tIns="0" rIns="0" bIns="0" rtlCol="0" anchor="t">
            <a:spAutoFit/>
          </a:bodyPr>
          <a:lstStyle/>
          <a:p>
            <a:pPr algn="ctr">
              <a:lnSpc>
                <a:spcPts val="7593"/>
              </a:lnSpc>
            </a:pPr>
            <a:r>
              <a:rPr lang="en-US" sz="5423">
                <a:solidFill>
                  <a:srgbClr val="E4883D"/>
                </a:solidFill>
                <a:latin typeface="Josefin Sans"/>
                <a:ea typeface="Josefin Sans"/>
                <a:cs typeface="Josefin Sans"/>
                <a:sym typeface="Josefin Sans"/>
              </a:rPr>
              <a:t>03</a:t>
            </a:r>
          </a:p>
        </p:txBody>
      </p:sp>
      <p:sp>
        <p:nvSpPr>
          <p:cNvPr id="12" name="TextBox 12"/>
          <p:cNvSpPr txBox="1"/>
          <p:nvPr/>
        </p:nvSpPr>
        <p:spPr>
          <a:xfrm>
            <a:off x="10967869" y="3127375"/>
            <a:ext cx="5827114" cy="1263015"/>
          </a:xfrm>
          <a:prstGeom prst="rect">
            <a:avLst/>
          </a:prstGeom>
        </p:spPr>
        <p:txBody>
          <a:bodyPr lIns="0" tIns="0" rIns="0" bIns="0" rtlCol="0" anchor="t">
            <a:spAutoFit/>
          </a:bodyPr>
          <a:lstStyle/>
          <a:p>
            <a:pPr algn="l">
              <a:lnSpc>
                <a:spcPts val="3359"/>
              </a:lnSpc>
            </a:pPr>
            <a:r>
              <a:rPr lang="en-US" sz="2400" b="1">
                <a:solidFill>
                  <a:srgbClr val="112F45"/>
                </a:solidFill>
                <a:latin typeface="Josefin Sans Bold"/>
                <a:ea typeface="Josefin Sans Bold"/>
                <a:cs typeface="Josefin Sans Bold"/>
                <a:sym typeface="Josefin Sans Bold"/>
              </a:rPr>
              <a:t>MISSIONS AS THE SECOND PRINCIPLE OF REVIVAL</a:t>
            </a:r>
          </a:p>
          <a:p>
            <a:pPr algn="l">
              <a:lnSpc>
                <a:spcPts val="3359"/>
              </a:lnSpc>
            </a:pPr>
            <a:endParaRPr lang="en-US" sz="2400" b="1">
              <a:solidFill>
                <a:srgbClr val="112F45"/>
              </a:solidFill>
              <a:latin typeface="Josefin Sans Bold"/>
              <a:ea typeface="Josefin Sans Bold"/>
              <a:cs typeface="Josefin Sans Bold"/>
              <a:sym typeface="Josefin Sans Bold"/>
            </a:endParaRPr>
          </a:p>
        </p:txBody>
      </p:sp>
      <p:sp>
        <p:nvSpPr>
          <p:cNvPr id="13" name="TextBox 13"/>
          <p:cNvSpPr txBox="1"/>
          <p:nvPr/>
        </p:nvSpPr>
        <p:spPr>
          <a:xfrm>
            <a:off x="9631985" y="3079750"/>
            <a:ext cx="1135110" cy="938562"/>
          </a:xfrm>
          <a:prstGeom prst="rect">
            <a:avLst/>
          </a:prstGeom>
        </p:spPr>
        <p:txBody>
          <a:bodyPr lIns="0" tIns="0" rIns="0" bIns="0" rtlCol="0" anchor="t">
            <a:spAutoFit/>
          </a:bodyPr>
          <a:lstStyle/>
          <a:p>
            <a:pPr algn="ctr">
              <a:lnSpc>
                <a:spcPts val="7593"/>
              </a:lnSpc>
            </a:pPr>
            <a:r>
              <a:rPr lang="en-US" sz="5423">
                <a:solidFill>
                  <a:srgbClr val="E4883D"/>
                </a:solidFill>
                <a:latin typeface="Josefin Sans"/>
                <a:ea typeface="Josefin Sans"/>
                <a:cs typeface="Josefin Sans"/>
                <a:sym typeface="Josefin Sans"/>
              </a:rPr>
              <a:t>04</a:t>
            </a:r>
          </a:p>
        </p:txBody>
      </p:sp>
      <p:sp>
        <p:nvSpPr>
          <p:cNvPr id="14" name="TextBox 14"/>
          <p:cNvSpPr txBox="1"/>
          <p:nvPr/>
        </p:nvSpPr>
        <p:spPr>
          <a:xfrm>
            <a:off x="3365167" y="959790"/>
            <a:ext cx="11557667" cy="890770"/>
          </a:xfrm>
          <a:prstGeom prst="rect">
            <a:avLst/>
          </a:prstGeom>
        </p:spPr>
        <p:txBody>
          <a:bodyPr lIns="0" tIns="0" rIns="0" bIns="0" rtlCol="0" anchor="t">
            <a:spAutoFit/>
          </a:bodyPr>
          <a:lstStyle/>
          <a:p>
            <a:pPr algn="ctr">
              <a:lnSpc>
                <a:spcPts val="7351"/>
              </a:lnSpc>
            </a:pPr>
            <a:r>
              <a:rPr lang="en-US" sz="5251" b="1" spc="1050">
                <a:solidFill>
                  <a:srgbClr val="FFFFFF"/>
                </a:solidFill>
                <a:latin typeface="CMG Sans Bold"/>
                <a:ea typeface="CMG Sans Bold"/>
                <a:cs typeface="CMG Sans Bold"/>
                <a:sym typeface="CMG Sans Bold"/>
              </a:rPr>
              <a:t>COURSE OVERVIEW</a:t>
            </a:r>
          </a:p>
        </p:txBody>
      </p:sp>
      <p:sp>
        <p:nvSpPr>
          <p:cNvPr id="15" name="TextBox 15"/>
          <p:cNvSpPr txBox="1"/>
          <p:nvPr/>
        </p:nvSpPr>
        <p:spPr>
          <a:xfrm>
            <a:off x="10967869" y="4337307"/>
            <a:ext cx="5827114" cy="843915"/>
          </a:xfrm>
          <a:prstGeom prst="rect">
            <a:avLst/>
          </a:prstGeom>
        </p:spPr>
        <p:txBody>
          <a:bodyPr lIns="0" tIns="0" rIns="0" bIns="0" rtlCol="0" anchor="t">
            <a:spAutoFit/>
          </a:bodyPr>
          <a:lstStyle/>
          <a:p>
            <a:pPr algn="l">
              <a:lnSpc>
                <a:spcPts val="3359"/>
              </a:lnSpc>
            </a:pPr>
            <a:r>
              <a:rPr lang="en-US" sz="2400" b="1" dirty="0">
                <a:solidFill>
                  <a:srgbClr val="112F45"/>
                </a:solidFill>
                <a:latin typeface="Josefin Sans Bold"/>
                <a:ea typeface="Josefin Sans Bold"/>
                <a:cs typeface="Josefin Sans Bold"/>
                <a:sym typeface="Josefin Sans Bold"/>
              </a:rPr>
              <a:t>CHRISTIAN UNITY AS THE THIRD PRINCIPLE OF REVIVAL</a:t>
            </a:r>
          </a:p>
        </p:txBody>
      </p:sp>
      <p:sp>
        <p:nvSpPr>
          <p:cNvPr id="16" name="TextBox 16"/>
          <p:cNvSpPr txBox="1"/>
          <p:nvPr/>
        </p:nvSpPr>
        <p:spPr>
          <a:xfrm>
            <a:off x="9631985" y="4289682"/>
            <a:ext cx="1135110" cy="938562"/>
          </a:xfrm>
          <a:prstGeom prst="rect">
            <a:avLst/>
          </a:prstGeom>
        </p:spPr>
        <p:txBody>
          <a:bodyPr lIns="0" tIns="0" rIns="0" bIns="0" rtlCol="0" anchor="t">
            <a:spAutoFit/>
          </a:bodyPr>
          <a:lstStyle/>
          <a:p>
            <a:pPr algn="ctr">
              <a:lnSpc>
                <a:spcPts val="7593"/>
              </a:lnSpc>
            </a:pPr>
            <a:r>
              <a:rPr lang="en-US" sz="5423">
                <a:solidFill>
                  <a:srgbClr val="E4883D"/>
                </a:solidFill>
                <a:latin typeface="Josefin Sans"/>
                <a:ea typeface="Josefin Sans"/>
                <a:cs typeface="Josefin Sans"/>
                <a:sym typeface="Josefin Sans"/>
              </a:rPr>
              <a:t>05</a:t>
            </a:r>
          </a:p>
        </p:txBody>
      </p:sp>
      <p:sp>
        <p:nvSpPr>
          <p:cNvPr id="17" name="TextBox 17"/>
          <p:cNvSpPr txBox="1"/>
          <p:nvPr/>
        </p:nvSpPr>
        <p:spPr>
          <a:xfrm>
            <a:off x="1829565" y="7157085"/>
            <a:ext cx="11867279" cy="2163413"/>
          </a:xfrm>
          <a:prstGeom prst="rect">
            <a:avLst/>
          </a:prstGeom>
        </p:spPr>
        <p:txBody>
          <a:bodyPr lIns="0" tIns="0" rIns="0" bIns="0" rtlCol="0" anchor="t">
            <a:spAutoFit/>
          </a:bodyPr>
          <a:lstStyle/>
          <a:p>
            <a:pPr algn="l">
              <a:lnSpc>
                <a:spcPts val="3359"/>
              </a:lnSpc>
            </a:pPr>
            <a:r>
              <a:rPr lang="en-US" sz="2400" b="1" dirty="0">
                <a:solidFill>
                  <a:srgbClr val="E4883D"/>
                </a:solidFill>
                <a:latin typeface="Josefin Sans Bold"/>
                <a:ea typeface="Josefin Sans Bold"/>
                <a:cs typeface="Josefin Sans Bold"/>
                <a:sym typeface="Josefin Sans Bold"/>
              </a:rPr>
              <a:t>THESE THREE PRINCIPLES – PRAYER, MISSIONS/GOSPEL PROCLAMATION, AND CHRISTIAN UNITY – MAY BE CONSIDERED TO BE PILLARS OF REVIVAL. BECAUSE REVIVAL TENDS TO REST ON THESE PRINCIPLES THEY SHOULD NOT BE CONSIDERED TO BE A FORMULA OR RECIPE.</a:t>
            </a:r>
          </a:p>
          <a:p>
            <a:pPr algn="l">
              <a:lnSpc>
                <a:spcPts val="3359"/>
              </a:lnSpc>
            </a:pPr>
            <a:endParaRPr lang="en-US" sz="2400" b="1" dirty="0">
              <a:solidFill>
                <a:srgbClr val="E4883D"/>
              </a:solidFill>
              <a:latin typeface="Josefin Sans Bold"/>
              <a:ea typeface="Josefin Sans Bold"/>
              <a:cs typeface="Josefin Sans Bold"/>
              <a:sym typeface="Josefin Sans Bold"/>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6186447" y="0"/>
            <a:ext cx="12101553" cy="6807124"/>
          </a:xfrm>
          <a:custGeom>
            <a:avLst/>
            <a:gdLst/>
            <a:ahLst/>
            <a:cxnLst/>
            <a:rect l="l" t="t" r="r" b="b"/>
            <a:pathLst>
              <a:path w="12101553" h="6807124">
                <a:moveTo>
                  <a:pt x="0" y="0"/>
                </a:moveTo>
                <a:lnTo>
                  <a:pt x="12101553" y="0"/>
                </a:lnTo>
                <a:lnTo>
                  <a:pt x="12101553" y="6807124"/>
                </a:lnTo>
                <a:lnTo>
                  <a:pt x="0" y="6807124"/>
                </a:lnTo>
                <a:lnTo>
                  <a:pt x="0" y="0"/>
                </a:lnTo>
                <a:close/>
              </a:path>
            </a:pathLst>
          </a:custGeom>
          <a:blipFill>
            <a:blip r:embed="rId2"/>
            <a:stretch>
              <a:fillRect/>
            </a:stretch>
          </a:blipFill>
        </p:spPr>
        <p:txBody>
          <a:bodyPr/>
          <a:lstStyle/>
          <a:p>
            <a:endParaRPr lang="en-US"/>
          </a:p>
        </p:txBody>
      </p:sp>
      <p:sp>
        <p:nvSpPr>
          <p:cNvPr id="3" name="Freeform 3"/>
          <p:cNvSpPr/>
          <p:nvPr/>
        </p:nvSpPr>
        <p:spPr>
          <a:xfrm rot="-10800000">
            <a:off x="0" y="2567240"/>
            <a:ext cx="13708378" cy="7710963"/>
          </a:xfrm>
          <a:custGeom>
            <a:avLst/>
            <a:gdLst/>
            <a:ahLst/>
            <a:cxnLst/>
            <a:rect l="l" t="t" r="r" b="b"/>
            <a:pathLst>
              <a:path w="13708378" h="7710963">
                <a:moveTo>
                  <a:pt x="0" y="0"/>
                </a:moveTo>
                <a:lnTo>
                  <a:pt x="13708378" y="0"/>
                </a:lnTo>
                <a:lnTo>
                  <a:pt x="13708378" y="7710962"/>
                </a:lnTo>
                <a:lnTo>
                  <a:pt x="0" y="7710962"/>
                </a:lnTo>
                <a:lnTo>
                  <a:pt x="0" y="0"/>
                </a:lnTo>
                <a:close/>
              </a:path>
            </a:pathLst>
          </a:custGeom>
          <a:blipFill>
            <a:blip r:embed="rId3"/>
            <a:stretch>
              <a:fillRect/>
            </a:stretch>
          </a:blipFill>
        </p:spPr>
        <p:txBody>
          <a:bodyPr/>
          <a:lstStyle/>
          <a:p>
            <a:endParaRPr lang="en-US"/>
          </a:p>
        </p:txBody>
      </p:sp>
      <p:sp>
        <p:nvSpPr>
          <p:cNvPr id="4" name="TextBox 4"/>
          <p:cNvSpPr txBox="1"/>
          <p:nvPr/>
        </p:nvSpPr>
        <p:spPr>
          <a:xfrm>
            <a:off x="2654187" y="3826783"/>
            <a:ext cx="12979627" cy="1652300"/>
          </a:xfrm>
          <a:prstGeom prst="rect">
            <a:avLst/>
          </a:prstGeom>
        </p:spPr>
        <p:txBody>
          <a:bodyPr lIns="0" tIns="0" rIns="0" bIns="0" rtlCol="0" anchor="t">
            <a:spAutoFit/>
          </a:bodyPr>
          <a:lstStyle/>
          <a:p>
            <a:pPr algn="ctr">
              <a:lnSpc>
                <a:spcPts val="6504"/>
              </a:lnSpc>
            </a:pPr>
            <a:r>
              <a:rPr lang="en-US" sz="5511" b="1" spc="496">
                <a:solidFill>
                  <a:srgbClr val="9AC6E1"/>
                </a:solidFill>
                <a:latin typeface="CMG Sans Bold"/>
                <a:ea typeface="CMG Sans Bold"/>
                <a:cs typeface="CMG Sans Bold"/>
                <a:sym typeface="CMG Sans Bold"/>
              </a:rPr>
              <a:t>STEWARDING REVIVAL – SESSION TWO</a:t>
            </a:r>
          </a:p>
        </p:txBody>
      </p:sp>
      <p:sp>
        <p:nvSpPr>
          <p:cNvPr id="5" name="TextBox 5"/>
          <p:cNvSpPr txBox="1"/>
          <p:nvPr/>
        </p:nvSpPr>
        <p:spPr>
          <a:xfrm>
            <a:off x="4250765" y="5879796"/>
            <a:ext cx="9786470" cy="1028700"/>
          </a:xfrm>
          <a:prstGeom prst="rect">
            <a:avLst/>
          </a:prstGeom>
        </p:spPr>
        <p:txBody>
          <a:bodyPr lIns="0" tIns="0" rIns="0" bIns="0" rtlCol="0" anchor="t">
            <a:spAutoFit/>
          </a:bodyPr>
          <a:lstStyle/>
          <a:p>
            <a:pPr algn="ctr">
              <a:lnSpc>
                <a:spcPts val="4199"/>
              </a:lnSpc>
            </a:pPr>
            <a:r>
              <a:rPr lang="en-US" sz="2999">
                <a:solidFill>
                  <a:srgbClr val="E4883D"/>
                </a:solidFill>
                <a:latin typeface="Josefin Sans"/>
                <a:ea typeface="Josefin Sans"/>
                <a:cs typeface="Josefin Sans"/>
                <a:sym typeface="Josefin Sans"/>
              </a:rPr>
              <a:t>PRAYER AS THE FIRST PRINCIPLE OF REVIVAL (PART 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112F45"/>
        </a:solidFill>
        <a:effectLst/>
      </p:bgPr>
    </p:bg>
    <p:spTree>
      <p:nvGrpSpPr>
        <p:cNvPr id="1" name=""/>
        <p:cNvGrpSpPr/>
        <p:nvPr/>
      </p:nvGrpSpPr>
      <p:grpSpPr>
        <a:xfrm>
          <a:off x="0" y="0"/>
          <a:ext cx="0" cy="0"/>
          <a:chOff x="0" y="0"/>
          <a:chExt cx="0" cy="0"/>
        </a:xfrm>
      </p:grpSpPr>
      <p:sp>
        <p:nvSpPr>
          <p:cNvPr id="2" name="Freeform 2"/>
          <p:cNvSpPr/>
          <p:nvPr/>
        </p:nvSpPr>
        <p:spPr>
          <a:xfrm>
            <a:off x="15914147" y="8429993"/>
            <a:ext cx="1650263" cy="1201254"/>
          </a:xfrm>
          <a:custGeom>
            <a:avLst/>
            <a:gdLst/>
            <a:ahLst/>
            <a:cxnLst/>
            <a:rect l="l" t="t" r="r" b="b"/>
            <a:pathLst>
              <a:path w="1650263" h="1201254">
                <a:moveTo>
                  <a:pt x="0" y="0"/>
                </a:moveTo>
                <a:lnTo>
                  <a:pt x="1650263" y="0"/>
                </a:lnTo>
                <a:lnTo>
                  <a:pt x="1650263" y="1201254"/>
                </a:lnTo>
                <a:lnTo>
                  <a:pt x="0" y="120125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TextBox 3"/>
          <p:cNvSpPr txBox="1"/>
          <p:nvPr/>
        </p:nvSpPr>
        <p:spPr>
          <a:xfrm>
            <a:off x="2793265" y="5448329"/>
            <a:ext cx="12701471" cy="863600"/>
          </a:xfrm>
          <a:prstGeom prst="rect">
            <a:avLst/>
          </a:prstGeom>
        </p:spPr>
        <p:txBody>
          <a:bodyPr lIns="0" tIns="0" rIns="0" bIns="0" rtlCol="0" anchor="t">
            <a:spAutoFit/>
          </a:bodyPr>
          <a:lstStyle/>
          <a:p>
            <a:pPr algn="ctr">
              <a:lnSpc>
                <a:spcPts val="7000"/>
              </a:lnSpc>
            </a:pPr>
            <a:r>
              <a:rPr lang="en-US" sz="5000">
                <a:solidFill>
                  <a:srgbClr val="FFFFFF"/>
                </a:solidFill>
                <a:latin typeface="Josefin Sans"/>
                <a:ea typeface="Josefin Sans"/>
                <a:cs typeface="Josefin Sans"/>
                <a:sym typeface="Josefin Sans"/>
              </a:rPr>
              <a:t>(Group Discussion)</a:t>
            </a:r>
          </a:p>
        </p:txBody>
      </p:sp>
      <p:sp>
        <p:nvSpPr>
          <p:cNvPr id="4" name="TextBox 4"/>
          <p:cNvSpPr txBox="1"/>
          <p:nvPr/>
        </p:nvSpPr>
        <p:spPr>
          <a:xfrm>
            <a:off x="1506888" y="3484245"/>
            <a:ext cx="15274223" cy="1659255"/>
          </a:xfrm>
          <a:prstGeom prst="rect">
            <a:avLst/>
          </a:prstGeom>
        </p:spPr>
        <p:txBody>
          <a:bodyPr lIns="0" tIns="0" rIns="0" bIns="0" rtlCol="0" anchor="t">
            <a:spAutoFit/>
          </a:bodyPr>
          <a:lstStyle/>
          <a:p>
            <a:pPr algn="ctr">
              <a:lnSpc>
                <a:spcPts val="6719"/>
              </a:lnSpc>
            </a:pPr>
            <a:r>
              <a:rPr lang="en-US" sz="4800" b="1" spc="960">
                <a:solidFill>
                  <a:srgbClr val="9AC6E1"/>
                </a:solidFill>
                <a:latin typeface="CMG Sans Bold"/>
                <a:ea typeface="CMG Sans Bold"/>
                <a:cs typeface="CMG Sans Bold"/>
                <a:sym typeface="CMG Sans Bold"/>
              </a:rPr>
              <a:t>WHY IS REPENTANCE A NECESSARY </a:t>
            </a:r>
          </a:p>
          <a:p>
            <a:pPr algn="ctr">
              <a:lnSpc>
                <a:spcPts val="6719"/>
              </a:lnSpc>
            </a:pPr>
            <a:r>
              <a:rPr lang="en-US" sz="4800" b="1" spc="960">
                <a:solidFill>
                  <a:srgbClr val="9AC6E1"/>
                </a:solidFill>
                <a:latin typeface="CMG Sans Bold"/>
                <a:ea typeface="CMG Sans Bold"/>
                <a:cs typeface="CMG Sans Bold"/>
                <a:sym typeface="CMG Sans Bold"/>
              </a:rPr>
              <a:t> component of revival?</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9AC6E1"/>
        </a:solidFill>
        <a:effectLst/>
      </p:bgPr>
    </p:bg>
    <p:spTree>
      <p:nvGrpSpPr>
        <p:cNvPr id="1" name=""/>
        <p:cNvGrpSpPr/>
        <p:nvPr/>
      </p:nvGrpSpPr>
      <p:grpSpPr>
        <a:xfrm>
          <a:off x="0" y="0"/>
          <a:ext cx="0" cy="0"/>
          <a:chOff x="0" y="0"/>
          <a:chExt cx="0" cy="0"/>
        </a:xfrm>
      </p:grpSpPr>
      <p:sp>
        <p:nvSpPr>
          <p:cNvPr id="2" name="Freeform 2"/>
          <p:cNvSpPr/>
          <p:nvPr/>
        </p:nvSpPr>
        <p:spPr>
          <a:xfrm>
            <a:off x="15914147" y="8429993"/>
            <a:ext cx="1650263" cy="1201254"/>
          </a:xfrm>
          <a:custGeom>
            <a:avLst/>
            <a:gdLst/>
            <a:ahLst/>
            <a:cxnLst/>
            <a:rect l="l" t="t" r="r" b="b"/>
            <a:pathLst>
              <a:path w="1650263" h="1201254">
                <a:moveTo>
                  <a:pt x="0" y="0"/>
                </a:moveTo>
                <a:lnTo>
                  <a:pt x="1650263" y="0"/>
                </a:lnTo>
                <a:lnTo>
                  <a:pt x="1650263" y="1201254"/>
                </a:lnTo>
                <a:lnTo>
                  <a:pt x="0" y="1201254"/>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n-US"/>
          </a:p>
        </p:txBody>
      </p:sp>
      <p:sp>
        <p:nvSpPr>
          <p:cNvPr id="3" name="TextBox 3"/>
          <p:cNvSpPr txBox="1"/>
          <p:nvPr/>
        </p:nvSpPr>
        <p:spPr>
          <a:xfrm>
            <a:off x="1028700" y="1976755"/>
            <a:ext cx="16230600" cy="5749651"/>
          </a:xfrm>
          <a:prstGeom prst="rect">
            <a:avLst/>
          </a:prstGeom>
        </p:spPr>
        <p:txBody>
          <a:bodyPr lIns="0" tIns="0" rIns="0" bIns="0" rtlCol="0" anchor="t">
            <a:spAutoFit/>
          </a:bodyPr>
          <a:lstStyle/>
          <a:p>
            <a:pPr marL="690881" lvl="1" indent="-345440" algn="l">
              <a:lnSpc>
                <a:spcPts val="4480"/>
              </a:lnSpc>
              <a:buFont typeface="Arial"/>
              <a:buChar char="•"/>
            </a:pPr>
            <a:r>
              <a:rPr lang="en-US" sz="3200" dirty="0">
                <a:solidFill>
                  <a:srgbClr val="112F45"/>
                </a:solidFill>
                <a:latin typeface="Josefin Sans"/>
                <a:ea typeface="Josefin Sans"/>
                <a:cs typeface="Josefin Sans"/>
                <a:sym typeface="Josefin Sans"/>
              </a:rPr>
              <a:t>In February 1970, at a mandatory Tuesday morning chapel service at Asbury College and Theological Seminary in Wilmore, KY, the professor who was scheduled to speak showed up with nothing to say.</a:t>
            </a:r>
          </a:p>
          <a:p>
            <a:pPr marL="690881" lvl="1" indent="-345440" algn="l">
              <a:lnSpc>
                <a:spcPts val="4480"/>
              </a:lnSpc>
              <a:buFont typeface="Arial"/>
              <a:buChar char="•"/>
            </a:pPr>
            <a:r>
              <a:rPr lang="en-US" sz="3200" dirty="0">
                <a:solidFill>
                  <a:srgbClr val="112F45"/>
                </a:solidFill>
                <a:latin typeface="Josefin Sans"/>
                <a:ea typeface="Josefin Sans"/>
                <a:cs typeface="Josefin Sans"/>
                <a:sym typeface="Josefin Sans"/>
              </a:rPr>
              <a:t>After explaining his predicament to the student body, he asked if any of them had a word to share in chapel.</a:t>
            </a:r>
          </a:p>
          <a:p>
            <a:pPr marL="690881" lvl="1" indent="-345440" algn="l">
              <a:lnSpc>
                <a:spcPts val="4480"/>
              </a:lnSpc>
              <a:buFont typeface="Arial"/>
              <a:buChar char="•"/>
            </a:pPr>
            <a:r>
              <a:rPr lang="en-US" sz="3200" dirty="0">
                <a:solidFill>
                  <a:srgbClr val="112F45"/>
                </a:solidFill>
                <a:latin typeface="Josefin Sans"/>
                <a:ea typeface="Josefin Sans"/>
                <a:cs typeface="Josefin Sans"/>
                <a:sym typeface="Josefin Sans"/>
              </a:rPr>
              <a:t>One young man stood among his peers to say, “I’m a phony …. But last night I met the Lord.” When he made this confession, the Spirit fell.</a:t>
            </a:r>
          </a:p>
          <a:p>
            <a:pPr marL="690881" lvl="1" indent="-345440" algn="l">
              <a:lnSpc>
                <a:spcPts val="4480"/>
              </a:lnSpc>
              <a:buFont typeface="Arial"/>
              <a:buChar char="•"/>
            </a:pPr>
            <a:r>
              <a:rPr lang="en-US" sz="3200" dirty="0">
                <a:solidFill>
                  <a:srgbClr val="112F45"/>
                </a:solidFill>
                <a:latin typeface="Josefin Sans"/>
                <a:ea typeface="Josefin Sans"/>
                <a:cs typeface="Josefin Sans"/>
                <a:sym typeface="Josefin Sans"/>
              </a:rPr>
              <a:t>The students were overwhelmed by a sense of the manifest presence of God. Many fell to their knees. Some fell face-down on the floor. The chapel filled as other students came late to the meeting. Each reported a deep sense of conviction.</a:t>
            </a:r>
          </a:p>
        </p:txBody>
      </p:sp>
      <p:sp>
        <p:nvSpPr>
          <p:cNvPr id="4" name="TextBox 4"/>
          <p:cNvSpPr txBox="1"/>
          <p:nvPr/>
        </p:nvSpPr>
        <p:spPr>
          <a:xfrm>
            <a:off x="1028700" y="952500"/>
            <a:ext cx="16230600" cy="712470"/>
          </a:xfrm>
          <a:prstGeom prst="rect">
            <a:avLst/>
          </a:prstGeom>
        </p:spPr>
        <p:txBody>
          <a:bodyPr lIns="0" tIns="0" rIns="0" bIns="0" rtlCol="0" anchor="t">
            <a:spAutoFit/>
          </a:bodyPr>
          <a:lstStyle/>
          <a:p>
            <a:pPr algn="l">
              <a:lnSpc>
                <a:spcPts val="5880"/>
              </a:lnSpc>
            </a:pPr>
            <a:r>
              <a:rPr lang="en-US" sz="4200" b="1" spc="840">
                <a:solidFill>
                  <a:srgbClr val="112F45"/>
                </a:solidFill>
                <a:latin typeface="CMG Sans Bold"/>
                <a:ea typeface="CMG Sans Bold"/>
                <a:cs typeface="CMG Sans Bold"/>
                <a:sym typeface="CMG Sans Bold"/>
              </a:rPr>
              <a:t>CASE STUDY: THE ASBURY REVIVAL</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9AC6E1"/>
        </a:solidFill>
        <a:effectLst/>
      </p:bgPr>
    </p:bg>
    <p:spTree>
      <p:nvGrpSpPr>
        <p:cNvPr id="1" name=""/>
        <p:cNvGrpSpPr/>
        <p:nvPr/>
      </p:nvGrpSpPr>
      <p:grpSpPr>
        <a:xfrm>
          <a:off x="0" y="0"/>
          <a:ext cx="0" cy="0"/>
          <a:chOff x="0" y="0"/>
          <a:chExt cx="0" cy="0"/>
        </a:xfrm>
      </p:grpSpPr>
      <p:sp>
        <p:nvSpPr>
          <p:cNvPr id="2" name="Freeform 2"/>
          <p:cNvSpPr/>
          <p:nvPr/>
        </p:nvSpPr>
        <p:spPr>
          <a:xfrm>
            <a:off x="15914147" y="8429993"/>
            <a:ext cx="1650263" cy="1201254"/>
          </a:xfrm>
          <a:custGeom>
            <a:avLst/>
            <a:gdLst/>
            <a:ahLst/>
            <a:cxnLst/>
            <a:rect l="l" t="t" r="r" b="b"/>
            <a:pathLst>
              <a:path w="1650263" h="1201254">
                <a:moveTo>
                  <a:pt x="0" y="0"/>
                </a:moveTo>
                <a:lnTo>
                  <a:pt x="1650263" y="0"/>
                </a:lnTo>
                <a:lnTo>
                  <a:pt x="1650263" y="1201254"/>
                </a:lnTo>
                <a:lnTo>
                  <a:pt x="0" y="1201254"/>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n-US"/>
          </a:p>
        </p:txBody>
      </p:sp>
      <p:sp>
        <p:nvSpPr>
          <p:cNvPr id="3" name="TextBox 3"/>
          <p:cNvSpPr txBox="1"/>
          <p:nvPr/>
        </p:nvSpPr>
        <p:spPr>
          <a:xfrm>
            <a:off x="1028700" y="1976755"/>
            <a:ext cx="16230600" cy="4018408"/>
          </a:xfrm>
          <a:prstGeom prst="rect">
            <a:avLst/>
          </a:prstGeom>
        </p:spPr>
        <p:txBody>
          <a:bodyPr lIns="0" tIns="0" rIns="0" bIns="0" rtlCol="0" anchor="t">
            <a:spAutoFit/>
          </a:bodyPr>
          <a:lstStyle/>
          <a:p>
            <a:pPr marL="690881" lvl="1" indent="-345440" algn="l">
              <a:lnSpc>
                <a:spcPts val="4480"/>
              </a:lnSpc>
              <a:buFont typeface="Arial"/>
              <a:buChar char="•"/>
            </a:pPr>
            <a:r>
              <a:rPr lang="en-US" sz="3200" dirty="0">
                <a:solidFill>
                  <a:srgbClr val="112F45"/>
                </a:solidFill>
                <a:latin typeface="Josefin Sans"/>
                <a:ea typeface="Josefin Sans"/>
                <a:cs typeface="Josefin Sans"/>
                <a:sym typeface="Josefin Sans"/>
              </a:rPr>
              <a:t>The chapel remained full 24 hours a day until the weekend. Students lingered together in worship, continuing without food and sleep. </a:t>
            </a:r>
          </a:p>
          <a:p>
            <a:pPr marL="690881" lvl="1" indent="-345440" algn="l">
              <a:lnSpc>
                <a:spcPts val="4480"/>
              </a:lnSpc>
              <a:buFont typeface="Arial"/>
              <a:buChar char="•"/>
            </a:pPr>
            <a:r>
              <a:rPr lang="en-US" sz="3200" dirty="0">
                <a:solidFill>
                  <a:srgbClr val="112F45"/>
                </a:solidFill>
                <a:latin typeface="Josefin Sans"/>
                <a:ea typeface="Josefin Sans"/>
                <a:cs typeface="Josefin Sans"/>
                <a:sym typeface="Josefin Sans"/>
              </a:rPr>
              <a:t>The college president suspended classes that week as God’s Spirit moved throughout the entire campus.</a:t>
            </a:r>
          </a:p>
          <a:p>
            <a:pPr marL="690881" lvl="1" indent="-345440" algn="l">
              <a:lnSpc>
                <a:spcPts val="4480"/>
              </a:lnSpc>
              <a:buFont typeface="Arial"/>
              <a:buChar char="•"/>
            </a:pPr>
            <a:r>
              <a:rPr lang="en-US" sz="3200" dirty="0">
                <a:solidFill>
                  <a:srgbClr val="112F45"/>
                </a:solidFill>
                <a:latin typeface="Josefin Sans"/>
                <a:ea typeface="Josefin Sans"/>
                <a:cs typeface="Josefin Sans"/>
                <a:sym typeface="Josefin Sans"/>
              </a:rPr>
              <a:t>The Asbury revival (which began in February) lasted until the term ended in June. Then the revival spread as students dispersed for the summer. </a:t>
            </a:r>
          </a:p>
          <a:p>
            <a:pPr marL="690881" lvl="1" indent="-345440" algn="l">
              <a:lnSpc>
                <a:spcPts val="4480"/>
              </a:lnSpc>
              <a:buFont typeface="Arial"/>
              <a:buChar char="•"/>
            </a:pPr>
            <a:r>
              <a:rPr lang="en-US" sz="3200" dirty="0">
                <a:solidFill>
                  <a:srgbClr val="112F45"/>
                </a:solidFill>
                <a:latin typeface="Josefin Sans"/>
                <a:ea typeface="Josefin Sans"/>
                <a:cs typeface="Josefin Sans"/>
                <a:sym typeface="Josefin Sans"/>
              </a:rPr>
              <a:t>Mini revivals broke out wherever the students went at the end of the school year.</a:t>
            </a:r>
          </a:p>
        </p:txBody>
      </p:sp>
      <p:sp>
        <p:nvSpPr>
          <p:cNvPr id="4" name="TextBox 4"/>
          <p:cNvSpPr txBox="1"/>
          <p:nvPr/>
        </p:nvSpPr>
        <p:spPr>
          <a:xfrm>
            <a:off x="1028700" y="952500"/>
            <a:ext cx="16230600" cy="712470"/>
          </a:xfrm>
          <a:prstGeom prst="rect">
            <a:avLst/>
          </a:prstGeom>
        </p:spPr>
        <p:txBody>
          <a:bodyPr lIns="0" tIns="0" rIns="0" bIns="0" rtlCol="0" anchor="t">
            <a:spAutoFit/>
          </a:bodyPr>
          <a:lstStyle/>
          <a:p>
            <a:pPr algn="l">
              <a:lnSpc>
                <a:spcPts val="5880"/>
              </a:lnSpc>
            </a:pPr>
            <a:r>
              <a:rPr lang="en-US" sz="4200" b="1" spc="840">
                <a:solidFill>
                  <a:srgbClr val="112F45"/>
                </a:solidFill>
                <a:latin typeface="CMG Sans Bold"/>
                <a:ea typeface="CMG Sans Bold"/>
                <a:cs typeface="CMG Sans Bold"/>
                <a:sym typeface="CMG Sans Bold"/>
              </a:rPr>
              <a:t>CASE STUDY: THE ASBURY REVIVAL</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82151" y="8366377"/>
            <a:ext cx="1830288" cy="1375038"/>
          </a:xfrm>
          <a:custGeom>
            <a:avLst/>
            <a:gdLst/>
            <a:ahLst/>
            <a:cxnLst/>
            <a:rect l="l" t="t" r="r" b="b"/>
            <a:pathLst>
              <a:path w="1830288" h="1375038">
                <a:moveTo>
                  <a:pt x="0" y="0"/>
                </a:moveTo>
                <a:lnTo>
                  <a:pt x="1830287" y="0"/>
                </a:lnTo>
                <a:lnTo>
                  <a:pt x="1830287" y="1375038"/>
                </a:lnTo>
                <a:lnTo>
                  <a:pt x="0" y="1375038"/>
                </a:lnTo>
                <a:lnTo>
                  <a:pt x="0" y="0"/>
                </a:lnTo>
                <a:close/>
              </a:path>
            </a:pathLst>
          </a:custGeom>
          <a:blipFill>
            <a:blip r:embed="rId2"/>
            <a:stretch>
              <a:fillRect/>
            </a:stretch>
          </a:blipFill>
        </p:spPr>
        <p:txBody>
          <a:bodyPr/>
          <a:lstStyle/>
          <a:p>
            <a:endParaRPr lang="en-US"/>
          </a:p>
        </p:txBody>
      </p:sp>
      <p:sp>
        <p:nvSpPr>
          <p:cNvPr id="3" name="TextBox 3"/>
          <p:cNvSpPr txBox="1"/>
          <p:nvPr/>
        </p:nvSpPr>
        <p:spPr>
          <a:xfrm>
            <a:off x="1028700" y="2300074"/>
            <a:ext cx="16230600" cy="3773043"/>
          </a:xfrm>
          <a:prstGeom prst="rect">
            <a:avLst/>
          </a:prstGeom>
        </p:spPr>
        <p:txBody>
          <a:bodyPr lIns="0" tIns="0" rIns="0" bIns="0" rtlCol="0" anchor="t">
            <a:spAutoFit/>
          </a:bodyPr>
          <a:lstStyle/>
          <a:p>
            <a:pPr marL="518160" lvl="1" indent="-259080" algn="l">
              <a:lnSpc>
                <a:spcPts val="4296"/>
              </a:lnSpc>
              <a:buFont typeface="Arial"/>
              <a:buChar char="•"/>
            </a:pPr>
            <a:r>
              <a:rPr lang="en-US" sz="2400">
                <a:solidFill>
                  <a:srgbClr val="112F45"/>
                </a:solidFill>
                <a:latin typeface="Josefin Sans"/>
                <a:ea typeface="Josefin Sans"/>
                <a:cs typeface="Josefin Sans"/>
                <a:sym typeface="Josefin Sans"/>
              </a:rPr>
              <a:t>STEP 1 – RECOGNITION OF NEED</a:t>
            </a:r>
          </a:p>
          <a:p>
            <a:pPr marL="1036320" lvl="2" indent="-345440" algn="l">
              <a:lnSpc>
                <a:spcPts val="4296"/>
              </a:lnSpc>
              <a:buFont typeface="Arial"/>
              <a:buChar char="⚬"/>
            </a:pPr>
            <a:r>
              <a:rPr lang="en-US" sz="2400">
                <a:solidFill>
                  <a:srgbClr val="112F45"/>
                </a:solidFill>
                <a:latin typeface="Josefin Sans"/>
                <a:ea typeface="Josefin Sans"/>
                <a:cs typeface="Josefin Sans"/>
                <a:sym typeface="Josefin Sans"/>
              </a:rPr>
              <a:t>“REVIVALS BEGIN WHEN (ONE OR MORE BELIEVERS) RECOGNIZE THE NEED FOR RENEWAL AND HAVE BECOME DESPERATE ENOUGH TO OFFER UNQUALIFIED COMMITMENT INSTEAD OF QUALIFIED COMPROMISE TO GOD.”</a:t>
            </a:r>
          </a:p>
          <a:p>
            <a:pPr marL="1036320" lvl="2" indent="-345440" algn="l">
              <a:lnSpc>
                <a:spcPts val="4296"/>
              </a:lnSpc>
              <a:buFont typeface="Arial"/>
              <a:buChar char="⚬"/>
            </a:pPr>
            <a:r>
              <a:rPr lang="en-US" sz="2400">
                <a:solidFill>
                  <a:srgbClr val="112F45"/>
                </a:solidFill>
                <a:latin typeface="Josefin Sans"/>
                <a:ea typeface="Josefin Sans"/>
                <a:cs typeface="Josefin Sans"/>
                <a:sym typeface="Josefin Sans"/>
              </a:rPr>
              <a:t>“GOD IS NOT RELUCTANT TO SEND REVIVAL, BUT HE MUST ARRANGE EVENTS IN THE LIVES OF HIS PEOPLE IN ORDER TO PREPARE THEM FOR THE EXPERIENCE.”</a:t>
            </a:r>
          </a:p>
          <a:p>
            <a:pPr marL="1036320" lvl="2" indent="-345440" algn="l">
              <a:lnSpc>
                <a:spcPts val="4296"/>
              </a:lnSpc>
              <a:buFont typeface="Arial"/>
              <a:buChar char="⚬"/>
            </a:pPr>
            <a:r>
              <a:rPr lang="en-US" sz="2400">
                <a:solidFill>
                  <a:srgbClr val="112F45"/>
                </a:solidFill>
                <a:latin typeface="Josefin Sans"/>
                <a:ea typeface="Josefin Sans"/>
                <a:cs typeface="Josefin Sans"/>
                <a:sym typeface="Josefin Sans"/>
              </a:rPr>
              <a:t>“DESPERATION LEADS TO CONVICTION, REPENTANCE, CLEANSING, AND REVIVAL.”</a:t>
            </a:r>
          </a:p>
        </p:txBody>
      </p:sp>
      <p:sp>
        <p:nvSpPr>
          <p:cNvPr id="4" name="TextBox 4"/>
          <p:cNvSpPr txBox="1"/>
          <p:nvPr/>
        </p:nvSpPr>
        <p:spPr>
          <a:xfrm>
            <a:off x="1028700" y="990600"/>
            <a:ext cx="16230600" cy="1130053"/>
          </a:xfrm>
          <a:prstGeom prst="rect">
            <a:avLst/>
          </a:prstGeom>
        </p:spPr>
        <p:txBody>
          <a:bodyPr lIns="0" tIns="0" rIns="0" bIns="0" rtlCol="0" anchor="t">
            <a:spAutoFit/>
          </a:bodyPr>
          <a:lstStyle/>
          <a:p>
            <a:pPr algn="l">
              <a:lnSpc>
                <a:spcPts val="3359"/>
              </a:lnSpc>
            </a:pPr>
            <a:r>
              <a:rPr lang="en-US" sz="2400" b="1" spc="480" dirty="0">
                <a:solidFill>
                  <a:srgbClr val="E4883D"/>
                </a:solidFill>
                <a:latin typeface="CMG Sans Bold"/>
                <a:ea typeface="CMG Sans Bold"/>
                <a:cs typeface="CMG Sans Bold"/>
                <a:sym typeface="CMG Sans Bold"/>
              </a:rPr>
              <a:t>MCDOW &amp; Reid’s</a:t>
            </a:r>
          </a:p>
          <a:p>
            <a:pPr algn="l">
              <a:lnSpc>
                <a:spcPts val="5880"/>
              </a:lnSpc>
            </a:pPr>
            <a:r>
              <a:rPr lang="en-US" sz="4200" b="1" spc="840" dirty="0">
                <a:solidFill>
                  <a:srgbClr val="4D98B5"/>
                </a:solidFill>
                <a:latin typeface="CMG Sans Bold"/>
                <a:ea typeface="CMG Sans Bold"/>
                <a:cs typeface="CMG Sans Bold"/>
                <a:sym typeface="CMG Sans Bold"/>
              </a:rPr>
              <a:t>four “steps” to begin revival</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82151" y="8366377"/>
            <a:ext cx="1830288" cy="1375038"/>
          </a:xfrm>
          <a:custGeom>
            <a:avLst/>
            <a:gdLst/>
            <a:ahLst/>
            <a:cxnLst/>
            <a:rect l="l" t="t" r="r" b="b"/>
            <a:pathLst>
              <a:path w="1830288" h="1375038">
                <a:moveTo>
                  <a:pt x="0" y="0"/>
                </a:moveTo>
                <a:lnTo>
                  <a:pt x="1830287" y="0"/>
                </a:lnTo>
                <a:lnTo>
                  <a:pt x="1830287" y="1375038"/>
                </a:lnTo>
                <a:lnTo>
                  <a:pt x="0" y="1375038"/>
                </a:lnTo>
                <a:lnTo>
                  <a:pt x="0" y="0"/>
                </a:lnTo>
                <a:close/>
              </a:path>
            </a:pathLst>
          </a:custGeom>
          <a:blipFill>
            <a:blip r:embed="rId2"/>
            <a:stretch>
              <a:fillRect/>
            </a:stretch>
          </a:blipFill>
        </p:spPr>
        <p:txBody>
          <a:bodyPr/>
          <a:lstStyle/>
          <a:p>
            <a:endParaRPr lang="en-US"/>
          </a:p>
        </p:txBody>
      </p:sp>
      <p:sp>
        <p:nvSpPr>
          <p:cNvPr id="3" name="TextBox 3"/>
          <p:cNvSpPr txBox="1"/>
          <p:nvPr/>
        </p:nvSpPr>
        <p:spPr>
          <a:xfrm>
            <a:off x="1028700" y="2300074"/>
            <a:ext cx="16230600" cy="4365939"/>
          </a:xfrm>
          <a:prstGeom prst="rect">
            <a:avLst/>
          </a:prstGeom>
        </p:spPr>
        <p:txBody>
          <a:bodyPr lIns="0" tIns="0" rIns="0" bIns="0" rtlCol="0" anchor="t">
            <a:spAutoFit/>
          </a:bodyPr>
          <a:lstStyle/>
          <a:p>
            <a:pPr marL="518160" lvl="1" indent="-259080" algn="l">
              <a:lnSpc>
                <a:spcPts val="4296"/>
              </a:lnSpc>
              <a:buFont typeface="Arial"/>
              <a:buChar char="•"/>
            </a:pPr>
            <a:r>
              <a:rPr lang="en-US" sz="2400" dirty="0">
                <a:solidFill>
                  <a:srgbClr val="112F45"/>
                </a:solidFill>
                <a:latin typeface="Josefin Sans"/>
                <a:ea typeface="Josefin Sans"/>
                <a:cs typeface="Josefin Sans"/>
                <a:sym typeface="Josefin Sans"/>
              </a:rPr>
              <a:t>STEP 2 – REPENTANCE FROM SIN</a:t>
            </a:r>
          </a:p>
          <a:p>
            <a:pPr marL="1036320" lvl="2" indent="-345440" algn="l">
              <a:lnSpc>
                <a:spcPts val="4296"/>
              </a:lnSpc>
              <a:buFont typeface="Arial"/>
              <a:buChar char="⚬"/>
            </a:pPr>
            <a:r>
              <a:rPr lang="en-US" sz="2400" dirty="0">
                <a:solidFill>
                  <a:srgbClr val="112F45"/>
                </a:solidFill>
                <a:latin typeface="Josefin Sans"/>
                <a:ea typeface="Josefin Sans"/>
                <a:cs typeface="Josefin Sans"/>
                <a:sym typeface="Josefin Sans"/>
              </a:rPr>
              <a:t>Metanoia, the Greek word for repentance, means “change the mind.”</a:t>
            </a:r>
          </a:p>
          <a:p>
            <a:pPr marL="1036320" lvl="2" indent="-345440" algn="l">
              <a:lnSpc>
                <a:spcPts val="4296"/>
              </a:lnSpc>
              <a:buFont typeface="Arial"/>
              <a:buChar char="⚬"/>
            </a:pPr>
            <a:r>
              <a:rPr lang="en-US" sz="2400" dirty="0">
                <a:solidFill>
                  <a:srgbClr val="112F45"/>
                </a:solidFill>
                <a:latin typeface="Josefin Sans"/>
                <a:ea typeface="Josefin Sans"/>
                <a:cs typeface="Josefin Sans"/>
                <a:sym typeface="Josefin Sans"/>
              </a:rPr>
              <a:t>We may eagerly repent of sins that lead us to misery but secretly cherished sins are the ones that persist and block revival.</a:t>
            </a:r>
          </a:p>
          <a:p>
            <a:pPr marL="1036320" lvl="2" indent="-345440" algn="l">
              <a:lnSpc>
                <a:spcPts val="4296"/>
              </a:lnSpc>
              <a:buFont typeface="Arial"/>
              <a:buChar char="⚬"/>
            </a:pPr>
            <a:r>
              <a:rPr lang="en-US" sz="2400" dirty="0">
                <a:solidFill>
                  <a:srgbClr val="112F45"/>
                </a:solidFill>
                <a:latin typeface="Josefin Sans"/>
                <a:ea typeface="Josefin Sans"/>
                <a:cs typeface="Josefin Sans"/>
                <a:sym typeface="Josefin Sans"/>
              </a:rPr>
              <a:t>In renewal, the child of God repents of all sin barriers to revival.</a:t>
            </a:r>
          </a:p>
          <a:p>
            <a:pPr marL="518160" lvl="1" indent="-259080" algn="l">
              <a:lnSpc>
                <a:spcPts val="4296"/>
              </a:lnSpc>
              <a:buFont typeface="Arial"/>
              <a:buChar char="•"/>
            </a:pPr>
            <a:r>
              <a:rPr lang="en-US" sz="2400" dirty="0">
                <a:solidFill>
                  <a:srgbClr val="112F45"/>
                </a:solidFill>
                <a:latin typeface="Josefin Sans"/>
                <a:ea typeface="Josefin Sans"/>
                <a:cs typeface="Josefin Sans"/>
                <a:sym typeface="Josefin Sans"/>
              </a:rPr>
              <a:t>Step 3 – obedience to God</a:t>
            </a:r>
          </a:p>
          <a:p>
            <a:pPr marL="1036320" lvl="2" indent="-345440" algn="l">
              <a:lnSpc>
                <a:spcPts val="4296"/>
              </a:lnSpc>
              <a:buFont typeface="Arial"/>
              <a:buChar char="⚬"/>
            </a:pPr>
            <a:r>
              <a:rPr lang="en-US" sz="2400" dirty="0">
                <a:solidFill>
                  <a:srgbClr val="112F45"/>
                </a:solidFill>
                <a:latin typeface="Josefin Sans"/>
                <a:ea typeface="Josefin Sans"/>
                <a:cs typeface="Josefin Sans"/>
                <a:sym typeface="Josefin Sans"/>
              </a:rPr>
              <a:t>Confession becomes repentance when the Christian renders obedience.</a:t>
            </a:r>
          </a:p>
          <a:p>
            <a:pPr marL="1036320" lvl="2" indent="-345440" algn="l">
              <a:lnSpc>
                <a:spcPts val="4296"/>
              </a:lnSpc>
              <a:buFont typeface="Arial"/>
              <a:buChar char="⚬"/>
            </a:pPr>
            <a:r>
              <a:rPr lang="en-US" sz="2400" dirty="0">
                <a:solidFill>
                  <a:srgbClr val="112F45"/>
                </a:solidFill>
                <a:latin typeface="Josefin Sans"/>
                <a:ea typeface="Josefin Sans"/>
                <a:cs typeface="Josefin Sans"/>
                <a:sym typeface="Josefin Sans"/>
              </a:rPr>
              <a:t>“obedience is the spiritual flag that unfurls … when the King is in residence.”</a:t>
            </a:r>
          </a:p>
        </p:txBody>
      </p:sp>
      <p:sp>
        <p:nvSpPr>
          <p:cNvPr id="4" name="TextBox 4"/>
          <p:cNvSpPr txBox="1"/>
          <p:nvPr/>
        </p:nvSpPr>
        <p:spPr>
          <a:xfrm>
            <a:off x="1028700" y="990600"/>
            <a:ext cx="16230600" cy="1130053"/>
          </a:xfrm>
          <a:prstGeom prst="rect">
            <a:avLst/>
          </a:prstGeom>
        </p:spPr>
        <p:txBody>
          <a:bodyPr lIns="0" tIns="0" rIns="0" bIns="0" rtlCol="0" anchor="t">
            <a:spAutoFit/>
          </a:bodyPr>
          <a:lstStyle/>
          <a:p>
            <a:pPr algn="l">
              <a:lnSpc>
                <a:spcPts val="3359"/>
              </a:lnSpc>
            </a:pPr>
            <a:r>
              <a:rPr lang="en-US" sz="2400" b="1" spc="480" dirty="0">
                <a:solidFill>
                  <a:srgbClr val="E4883D"/>
                </a:solidFill>
                <a:latin typeface="CMG Sans Bold"/>
                <a:ea typeface="CMG Sans Bold"/>
                <a:cs typeface="CMG Sans Bold"/>
                <a:sym typeface="CMG Sans Bold"/>
              </a:rPr>
              <a:t>MCDOW &amp; </a:t>
            </a:r>
            <a:r>
              <a:rPr lang="en-US" sz="2400" b="1" spc="480" dirty="0" err="1">
                <a:solidFill>
                  <a:srgbClr val="E4883D"/>
                </a:solidFill>
                <a:latin typeface="CMG Sans Bold"/>
                <a:ea typeface="CMG Sans Bold"/>
                <a:cs typeface="CMG Sans Bold"/>
                <a:sym typeface="CMG Sans Bold"/>
              </a:rPr>
              <a:t>reid</a:t>
            </a:r>
            <a:endParaRPr lang="en-US" sz="2400" b="1" spc="480" dirty="0">
              <a:solidFill>
                <a:srgbClr val="E4883D"/>
              </a:solidFill>
              <a:latin typeface="CMG Sans Bold"/>
              <a:ea typeface="CMG Sans Bold"/>
              <a:cs typeface="CMG Sans Bold"/>
              <a:sym typeface="CMG Sans Bold"/>
            </a:endParaRPr>
          </a:p>
          <a:p>
            <a:pPr algn="l">
              <a:lnSpc>
                <a:spcPts val="5880"/>
              </a:lnSpc>
            </a:pPr>
            <a:r>
              <a:rPr lang="en-US" sz="4200" b="1" spc="840" dirty="0">
                <a:solidFill>
                  <a:srgbClr val="4D98B5"/>
                </a:solidFill>
                <a:latin typeface="CMG Sans Bold"/>
                <a:ea typeface="CMG Sans Bold"/>
                <a:cs typeface="CMG Sans Bold"/>
                <a:sym typeface="CMG Sans Bold"/>
              </a:rPr>
              <a:t>four “steps” to begin revival</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82151" y="8366377"/>
            <a:ext cx="1830288" cy="1375038"/>
          </a:xfrm>
          <a:custGeom>
            <a:avLst/>
            <a:gdLst/>
            <a:ahLst/>
            <a:cxnLst/>
            <a:rect l="l" t="t" r="r" b="b"/>
            <a:pathLst>
              <a:path w="1830288" h="1375038">
                <a:moveTo>
                  <a:pt x="0" y="0"/>
                </a:moveTo>
                <a:lnTo>
                  <a:pt x="1830287" y="0"/>
                </a:lnTo>
                <a:lnTo>
                  <a:pt x="1830287" y="1375038"/>
                </a:lnTo>
                <a:lnTo>
                  <a:pt x="0" y="1375038"/>
                </a:lnTo>
                <a:lnTo>
                  <a:pt x="0" y="0"/>
                </a:lnTo>
                <a:close/>
              </a:path>
            </a:pathLst>
          </a:custGeom>
          <a:blipFill>
            <a:blip r:embed="rId2"/>
            <a:stretch>
              <a:fillRect/>
            </a:stretch>
          </a:blipFill>
        </p:spPr>
        <p:txBody>
          <a:bodyPr/>
          <a:lstStyle/>
          <a:p>
            <a:endParaRPr lang="en-US"/>
          </a:p>
        </p:txBody>
      </p:sp>
      <p:sp>
        <p:nvSpPr>
          <p:cNvPr id="3" name="TextBox 3"/>
          <p:cNvSpPr txBox="1"/>
          <p:nvPr/>
        </p:nvSpPr>
        <p:spPr>
          <a:xfrm>
            <a:off x="1028700" y="2300074"/>
            <a:ext cx="16230600" cy="4365939"/>
          </a:xfrm>
          <a:prstGeom prst="rect">
            <a:avLst/>
          </a:prstGeom>
        </p:spPr>
        <p:txBody>
          <a:bodyPr lIns="0" tIns="0" rIns="0" bIns="0" rtlCol="0" anchor="t">
            <a:spAutoFit/>
          </a:bodyPr>
          <a:lstStyle/>
          <a:p>
            <a:pPr marL="518160" lvl="1" indent="-259080" algn="l">
              <a:lnSpc>
                <a:spcPts val="4296"/>
              </a:lnSpc>
              <a:buFont typeface="Arial"/>
              <a:buChar char="•"/>
            </a:pPr>
            <a:r>
              <a:rPr lang="en-US" sz="2400" dirty="0">
                <a:solidFill>
                  <a:srgbClr val="112F45"/>
                </a:solidFill>
                <a:latin typeface="Josefin Sans"/>
                <a:ea typeface="Josefin Sans"/>
                <a:cs typeface="Josefin Sans"/>
                <a:sym typeface="Josefin Sans"/>
              </a:rPr>
              <a:t>STEP 4 – EXERCISE OF FAITH</a:t>
            </a:r>
          </a:p>
          <a:p>
            <a:pPr marL="1036320" lvl="2" indent="-345440" algn="l">
              <a:lnSpc>
                <a:spcPts val="4296"/>
              </a:lnSpc>
              <a:buFont typeface="Arial"/>
              <a:buChar char="⚬"/>
            </a:pPr>
            <a:r>
              <a:rPr lang="en-US" sz="2400" dirty="0">
                <a:solidFill>
                  <a:srgbClr val="112F45"/>
                </a:solidFill>
                <a:latin typeface="Josefin Sans"/>
                <a:ea typeface="Josefin Sans"/>
                <a:cs typeface="Josefin Sans"/>
                <a:sym typeface="Josefin Sans"/>
              </a:rPr>
              <a:t>Revival, like salvation, is a spiritual experience based on faith.</a:t>
            </a:r>
          </a:p>
          <a:p>
            <a:pPr marL="1036320" lvl="2" indent="-345440" algn="l">
              <a:lnSpc>
                <a:spcPts val="4296"/>
              </a:lnSpc>
              <a:buFont typeface="Arial"/>
              <a:buChar char="⚬"/>
            </a:pPr>
            <a:r>
              <a:rPr lang="en-US" sz="2400" dirty="0">
                <a:solidFill>
                  <a:srgbClr val="112F45"/>
                </a:solidFill>
                <a:latin typeface="Josefin Sans"/>
                <a:ea typeface="Josefin Sans"/>
                <a:cs typeface="Josefin Sans"/>
                <a:sym typeface="Josefin Sans"/>
              </a:rPr>
              <a:t>Therefore, revival is much like salvation. Nothing happens until we believe God, confess our sin, and approach him with a pure heart.</a:t>
            </a:r>
          </a:p>
          <a:p>
            <a:pPr algn="l">
              <a:lnSpc>
                <a:spcPts val="4296"/>
              </a:lnSpc>
            </a:pPr>
            <a:endParaRPr lang="en-US" sz="2400" dirty="0">
              <a:solidFill>
                <a:srgbClr val="112F45"/>
              </a:solidFill>
              <a:latin typeface="Josefin Sans"/>
              <a:ea typeface="Josefin Sans"/>
              <a:cs typeface="Josefin Sans"/>
              <a:sym typeface="Josefin Sans"/>
            </a:endParaRPr>
          </a:p>
          <a:p>
            <a:pPr algn="ctr">
              <a:lnSpc>
                <a:spcPts val="4296"/>
              </a:lnSpc>
            </a:pPr>
            <a:r>
              <a:rPr lang="en-US" sz="2400" dirty="0">
                <a:solidFill>
                  <a:srgbClr val="112F45"/>
                </a:solidFill>
                <a:latin typeface="Josefin Sans"/>
                <a:ea typeface="Josefin Sans"/>
                <a:cs typeface="Josefin Sans"/>
                <a:sym typeface="Josefin Sans"/>
              </a:rPr>
              <a:t>“When a church is spiritually dead, worship services lose their power, </a:t>
            </a:r>
          </a:p>
          <a:p>
            <a:pPr algn="ctr">
              <a:lnSpc>
                <a:spcPts val="4296"/>
              </a:lnSpc>
            </a:pPr>
            <a:r>
              <a:rPr lang="en-US" sz="2400" dirty="0">
                <a:solidFill>
                  <a:srgbClr val="112F45"/>
                </a:solidFill>
                <a:latin typeface="Josefin Sans"/>
                <a:ea typeface="Josefin Sans"/>
                <a:cs typeface="Josefin Sans"/>
                <a:sym typeface="Josefin Sans"/>
              </a:rPr>
              <a:t>Christians lose their vision, and spiritual inertia weaves its way </a:t>
            </a:r>
          </a:p>
          <a:p>
            <a:pPr algn="ctr">
              <a:lnSpc>
                <a:spcPts val="4296"/>
              </a:lnSpc>
            </a:pPr>
            <a:r>
              <a:rPr lang="en-US" sz="2400" dirty="0">
                <a:solidFill>
                  <a:srgbClr val="112F45"/>
                </a:solidFill>
                <a:latin typeface="Josefin Sans"/>
                <a:ea typeface="Josefin Sans"/>
                <a:cs typeface="Josefin Sans"/>
                <a:sym typeface="Josefin Sans"/>
              </a:rPr>
              <a:t>into the very existence of the church.”</a:t>
            </a:r>
          </a:p>
        </p:txBody>
      </p:sp>
      <p:sp>
        <p:nvSpPr>
          <p:cNvPr id="4" name="TextBox 4"/>
          <p:cNvSpPr txBox="1"/>
          <p:nvPr/>
        </p:nvSpPr>
        <p:spPr>
          <a:xfrm>
            <a:off x="1028700" y="990600"/>
            <a:ext cx="16230600" cy="1130053"/>
          </a:xfrm>
          <a:prstGeom prst="rect">
            <a:avLst/>
          </a:prstGeom>
        </p:spPr>
        <p:txBody>
          <a:bodyPr lIns="0" tIns="0" rIns="0" bIns="0" rtlCol="0" anchor="t">
            <a:spAutoFit/>
          </a:bodyPr>
          <a:lstStyle/>
          <a:p>
            <a:pPr algn="l">
              <a:lnSpc>
                <a:spcPts val="3359"/>
              </a:lnSpc>
            </a:pPr>
            <a:r>
              <a:rPr lang="en-US" sz="2400" b="1" spc="480" dirty="0">
                <a:solidFill>
                  <a:srgbClr val="E4883D"/>
                </a:solidFill>
                <a:latin typeface="CMG Sans Bold"/>
                <a:ea typeface="CMG Sans Bold"/>
                <a:cs typeface="CMG Sans Bold"/>
                <a:sym typeface="CMG Sans Bold"/>
              </a:rPr>
              <a:t>MCDOW &amp; Reid</a:t>
            </a:r>
          </a:p>
          <a:p>
            <a:pPr algn="l">
              <a:lnSpc>
                <a:spcPts val="5880"/>
              </a:lnSpc>
            </a:pPr>
            <a:r>
              <a:rPr lang="en-US" sz="4200" b="1" spc="840" dirty="0">
                <a:solidFill>
                  <a:srgbClr val="4D98B5"/>
                </a:solidFill>
                <a:latin typeface="CMG Sans Bold"/>
                <a:ea typeface="CMG Sans Bold"/>
                <a:cs typeface="CMG Sans Bold"/>
                <a:sym typeface="CMG Sans Bold"/>
              </a:rPr>
              <a:t>four “steps” to begin revival</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DEDEE2"/>
        </a:solidFill>
        <a:effectLst/>
      </p:bgPr>
    </p:bg>
    <p:spTree>
      <p:nvGrpSpPr>
        <p:cNvPr id="1" name=""/>
        <p:cNvGrpSpPr/>
        <p:nvPr/>
      </p:nvGrpSpPr>
      <p:grpSpPr>
        <a:xfrm>
          <a:off x="0" y="0"/>
          <a:ext cx="0" cy="0"/>
          <a:chOff x="0" y="0"/>
          <a:chExt cx="0" cy="0"/>
        </a:xfrm>
      </p:grpSpPr>
      <p:sp>
        <p:nvSpPr>
          <p:cNvPr id="2" name="Freeform 2"/>
          <p:cNvSpPr/>
          <p:nvPr/>
        </p:nvSpPr>
        <p:spPr>
          <a:xfrm>
            <a:off x="15782151" y="8366377"/>
            <a:ext cx="1830288" cy="1375038"/>
          </a:xfrm>
          <a:custGeom>
            <a:avLst/>
            <a:gdLst/>
            <a:ahLst/>
            <a:cxnLst/>
            <a:rect l="l" t="t" r="r" b="b"/>
            <a:pathLst>
              <a:path w="1830288" h="1375038">
                <a:moveTo>
                  <a:pt x="0" y="0"/>
                </a:moveTo>
                <a:lnTo>
                  <a:pt x="1830287" y="0"/>
                </a:lnTo>
                <a:lnTo>
                  <a:pt x="1830287" y="1375038"/>
                </a:lnTo>
                <a:lnTo>
                  <a:pt x="0" y="1375038"/>
                </a:lnTo>
                <a:lnTo>
                  <a:pt x="0" y="0"/>
                </a:lnTo>
                <a:close/>
              </a:path>
            </a:pathLst>
          </a:custGeom>
          <a:blipFill>
            <a:blip r:embed="rId2"/>
            <a:stretch>
              <a:fillRect/>
            </a:stretch>
          </a:blipFill>
        </p:spPr>
        <p:txBody>
          <a:bodyPr/>
          <a:lstStyle/>
          <a:p>
            <a:endParaRPr lang="en-US"/>
          </a:p>
        </p:txBody>
      </p:sp>
      <p:sp>
        <p:nvSpPr>
          <p:cNvPr id="3" name="TextBox 3"/>
          <p:cNvSpPr txBox="1"/>
          <p:nvPr/>
        </p:nvSpPr>
        <p:spPr>
          <a:xfrm>
            <a:off x="1028700" y="2300074"/>
            <a:ext cx="16230600" cy="6769161"/>
          </a:xfrm>
          <a:prstGeom prst="rect">
            <a:avLst/>
          </a:prstGeom>
        </p:spPr>
        <p:txBody>
          <a:bodyPr lIns="0" tIns="0" rIns="0" bIns="0" rtlCol="0" anchor="t">
            <a:spAutoFit/>
          </a:bodyPr>
          <a:lstStyle/>
          <a:p>
            <a:pPr algn="ctr">
              <a:lnSpc>
                <a:spcPts val="4296"/>
              </a:lnSpc>
            </a:pPr>
            <a:r>
              <a:rPr lang="en-US" sz="2400" dirty="0">
                <a:solidFill>
                  <a:srgbClr val="112F45"/>
                </a:solidFill>
                <a:latin typeface="Josefin Sans"/>
                <a:ea typeface="Josefin Sans"/>
                <a:cs typeface="Josefin Sans"/>
                <a:sym typeface="Josefin Sans"/>
              </a:rPr>
              <a:t>IN LATE 1904 (AFTER SEVERAL CALLS TO PRAYER THROUGHOUT WALES), EVAN ROBERTS ASKED HIS FRIEND SYDNEY EVANS, “DO YOU BELIEVE THAT GOD COULD GIVE US 100,000 SOULS NOW?” WITHIN SIX MONTHS, GOD HAD.</a:t>
            </a:r>
          </a:p>
          <a:p>
            <a:pPr algn="l">
              <a:lnSpc>
                <a:spcPts val="4296"/>
              </a:lnSpc>
            </a:pPr>
            <a:endParaRPr lang="en-US" sz="2400" dirty="0">
              <a:solidFill>
                <a:srgbClr val="112F45"/>
              </a:solidFill>
              <a:latin typeface="Josefin Sans"/>
              <a:ea typeface="Josefin Sans"/>
              <a:cs typeface="Josefin Sans"/>
              <a:sym typeface="Josefin Sans"/>
            </a:endParaRPr>
          </a:p>
          <a:p>
            <a:pPr algn="l">
              <a:lnSpc>
                <a:spcPts val="4296"/>
              </a:lnSpc>
            </a:pPr>
            <a:endParaRPr lang="en-US" sz="2400" dirty="0">
              <a:solidFill>
                <a:srgbClr val="112F45"/>
              </a:solidFill>
              <a:latin typeface="Josefin Sans"/>
              <a:ea typeface="Josefin Sans"/>
              <a:cs typeface="Josefin Sans"/>
              <a:sym typeface="Josefin Sans"/>
            </a:endParaRPr>
          </a:p>
          <a:p>
            <a:pPr algn="l">
              <a:lnSpc>
                <a:spcPts val="4296"/>
              </a:lnSpc>
            </a:pPr>
            <a:endParaRPr lang="en-US" sz="2400" dirty="0">
              <a:solidFill>
                <a:srgbClr val="112F45"/>
              </a:solidFill>
              <a:latin typeface="Josefin Sans"/>
              <a:ea typeface="Josefin Sans"/>
              <a:cs typeface="Josefin Sans"/>
              <a:sym typeface="Josefin Sans"/>
            </a:endParaRPr>
          </a:p>
          <a:p>
            <a:pPr marL="690876" lvl="1" indent="-345438" algn="l">
              <a:lnSpc>
                <a:spcPts val="5727"/>
              </a:lnSpc>
              <a:buAutoNum type="arabicPeriod"/>
            </a:pPr>
            <a:r>
              <a:rPr lang="en-US" sz="3199" dirty="0">
                <a:solidFill>
                  <a:srgbClr val="112F45"/>
                </a:solidFill>
                <a:latin typeface="Josefin Sans"/>
                <a:ea typeface="Josefin Sans"/>
                <a:cs typeface="Josefin Sans"/>
                <a:sym typeface="Josefin Sans"/>
              </a:rPr>
              <a:t>You must put away any unconfessed sin.</a:t>
            </a:r>
          </a:p>
          <a:p>
            <a:pPr marL="690876" lvl="1" indent="-345438" algn="l">
              <a:lnSpc>
                <a:spcPts val="5727"/>
              </a:lnSpc>
              <a:buAutoNum type="arabicPeriod"/>
            </a:pPr>
            <a:r>
              <a:rPr lang="en-US" sz="3199" dirty="0">
                <a:solidFill>
                  <a:srgbClr val="112F45"/>
                </a:solidFill>
                <a:latin typeface="Josefin Sans"/>
                <a:ea typeface="Josefin Sans"/>
                <a:cs typeface="Josefin Sans"/>
                <a:sym typeface="Josefin Sans"/>
              </a:rPr>
              <a:t>You must put away any doubtful habit.</a:t>
            </a:r>
          </a:p>
          <a:p>
            <a:pPr marL="690876" lvl="1" indent="-345438" algn="l">
              <a:lnSpc>
                <a:spcPts val="5727"/>
              </a:lnSpc>
              <a:buAutoNum type="arabicPeriod"/>
            </a:pPr>
            <a:r>
              <a:rPr lang="en-US" sz="3199" dirty="0">
                <a:solidFill>
                  <a:srgbClr val="112F45"/>
                </a:solidFill>
                <a:latin typeface="Josefin Sans"/>
                <a:ea typeface="Josefin Sans"/>
                <a:cs typeface="Josefin Sans"/>
                <a:sym typeface="Josefin Sans"/>
              </a:rPr>
              <a:t>You must obey the Holy Spirit promptly.</a:t>
            </a:r>
          </a:p>
          <a:p>
            <a:pPr marL="690876" lvl="1" indent="-345438" algn="l">
              <a:lnSpc>
                <a:spcPts val="5727"/>
              </a:lnSpc>
              <a:buAutoNum type="arabicPeriod"/>
            </a:pPr>
            <a:r>
              <a:rPr lang="en-US" sz="3199" dirty="0">
                <a:solidFill>
                  <a:srgbClr val="112F45"/>
                </a:solidFill>
                <a:latin typeface="Josefin Sans"/>
                <a:ea typeface="Josefin Sans"/>
                <a:cs typeface="Josefin Sans"/>
                <a:sym typeface="Josefin Sans"/>
              </a:rPr>
              <a:t>You must confess Christ publicly.</a:t>
            </a:r>
          </a:p>
          <a:p>
            <a:pPr algn="ctr">
              <a:lnSpc>
                <a:spcPts val="4296"/>
              </a:lnSpc>
            </a:pPr>
            <a:endParaRPr lang="en-US" sz="3199" dirty="0">
              <a:solidFill>
                <a:srgbClr val="112F45"/>
              </a:solidFill>
              <a:latin typeface="Josefin Sans"/>
              <a:ea typeface="Josefin Sans"/>
              <a:cs typeface="Josefin Sans"/>
              <a:sym typeface="Josefin Sans"/>
            </a:endParaRPr>
          </a:p>
        </p:txBody>
      </p:sp>
      <p:sp>
        <p:nvSpPr>
          <p:cNvPr id="4" name="TextBox 4"/>
          <p:cNvSpPr txBox="1"/>
          <p:nvPr/>
        </p:nvSpPr>
        <p:spPr>
          <a:xfrm>
            <a:off x="1028700" y="990600"/>
            <a:ext cx="16230600" cy="1116330"/>
          </a:xfrm>
          <a:prstGeom prst="rect">
            <a:avLst/>
          </a:prstGeom>
        </p:spPr>
        <p:txBody>
          <a:bodyPr lIns="0" tIns="0" rIns="0" bIns="0" rtlCol="0" anchor="t">
            <a:spAutoFit/>
          </a:bodyPr>
          <a:lstStyle/>
          <a:p>
            <a:pPr algn="l">
              <a:lnSpc>
                <a:spcPts val="3359"/>
              </a:lnSpc>
            </a:pPr>
            <a:r>
              <a:rPr lang="en-US" sz="2400" b="1" spc="480">
                <a:solidFill>
                  <a:srgbClr val="E4883D"/>
                </a:solidFill>
                <a:latin typeface="CMG Sans Bold"/>
                <a:ea typeface="CMG Sans Bold"/>
                <a:cs typeface="CMG Sans Bold"/>
                <a:sym typeface="CMG Sans Bold"/>
              </a:rPr>
              <a:t>EVAN ROBERTS’S</a:t>
            </a:r>
          </a:p>
          <a:p>
            <a:pPr algn="l">
              <a:lnSpc>
                <a:spcPts val="5880"/>
              </a:lnSpc>
            </a:pPr>
            <a:r>
              <a:rPr lang="en-US" sz="4200" b="1" spc="840">
                <a:solidFill>
                  <a:srgbClr val="4D98B5"/>
                </a:solidFill>
                <a:latin typeface="CMG Sans Bold"/>
                <a:ea typeface="CMG Sans Bold"/>
                <a:cs typeface="CMG Sans Bold"/>
                <a:sym typeface="CMG Sans Bold"/>
              </a:rPr>
              <a:t>four requirements for revival</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V="1">
            <a:off x="8138968" y="4578169"/>
            <a:ext cx="10149032" cy="5708831"/>
          </a:xfrm>
          <a:custGeom>
            <a:avLst/>
            <a:gdLst/>
            <a:ahLst/>
            <a:cxnLst/>
            <a:rect l="l" t="t" r="r" b="b"/>
            <a:pathLst>
              <a:path w="10149032" h="5708831">
                <a:moveTo>
                  <a:pt x="0" y="5708831"/>
                </a:moveTo>
                <a:lnTo>
                  <a:pt x="10149032" y="5708831"/>
                </a:lnTo>
                <a:lnTo>
                  <a:pt x="10149032" y="0"/>
                </a:lnTo>
                <a:lnTo>
                  <a:pt x="0" y="0"/>
                </a:lnTo>
                <a:lnTo>
                  <a:pt x="0" y="5708831"/>
                </a:lnTo>
                <a:close/>
              </a:path>
            </a:pathLst>
          </a:custGeom>
          <a:blipFill>
            <a:blip r:embed="rId2"/>
            <a:stretch>
              <a:fillRect/>
            </a:stretch>
          </a:blipFill>
        </p:spPr>
        <p:txBody>
          <a:bodyPr/>
          <a:lstStyle/>
          <a:p>
            <a:endParaRPr lang="en-US"/>
          </a:p>
        </p:txBody>
      </p:sp>
      <p:sp>
        <p:nvSpPr>
          <p:cNvPr id="3" name="Freeform 3"/>
          <p:cNvSpPr/>
          <p:nvPr/>
        </p:nvSpPr>
        <p:spPr>
          <a:xfrm rot="-10800000">
            <a:off x="-318668" y="5309689"/>
            <a:ext cx="10219414" cy="5748420"/>
          </a:xfrm>
          <a:custGeom>
            <a:avLst/>
            <a:gdLst/>
            <a:ahLst/>
            <a:cxnLst/>
            <a:rect l="l" t="t" r="r" b="b"/>
            <a:pathLst>
              <a:path w="10219414" h="5748420">
                <a:moveTo>
                  <a:pt x="0" y="0"/>
                </a:moveTo>
                <a:lnTo>
                  <a:pt x="10219414" y="0"/>
                </a:lnTo>
                <a:lnTo>
                  <a:pt x="10219414" y="5748421"/>
                </a:lnTo>
                <a:lnTo>
                  <a:pt x="0" y="5748421"/>
                </a:lnTo>
                <a:lnTo>
                  <a:pt x="0" y="0"/>
                </a:lnTo>
                <a:close/>
              </a:path>
            </a:pathLst>
          </a:custGeom>
          <a:blipFill>
            <a:blip r:embed="rId3"/>
            <a:stretch>
              <a:fillRect/>
            </a:stretch>
          </a:blipFill>
        </p:spPr>
        <p:txBody>
          <a:bodyPr/>
          <a:lstStyle/>
          <a:p>
            <a:endParaRPr lang="en-US"/>
          </a:p>
        </p:txBody>
      </p:sp>
      <p:grpSp>
        <p:nvGrpSpPr>
          <p:cNvPr id="4" name="Group 4"/>
          <p:cNvGrpSpPr/>
          <p:nvPr/>
        </p:nvGrpSpPr>
        <p:grpSpPr>
          <a:xfrm>
            <a:off x="2688152" y="-389846"/>
            <a:ext cx="12911695" cy="2688546"/>
            <a:chOff x="0" y="0"/>
            <a:chExt cx="3400611" cy="708094"/>
          </a:xfrm>
        </p:grpSpPr>
        <p:sp>
          <p:nvSpPr>
            <p:cNvPr id="5" name="Freeform 5"/>
            <p:cNvSpPr/>
            <p:nvPr/>
          </p:nvSpPr>
          <p:spPr>
            <a:xfrm>
              <a:off x="0" y="0"/>
              <a:ext cx="3400611" cy="708094"/>
            </a:xfrm>
            <a:custGeom>
              <a:avLst/>
              <a:gdLst/>
              <a:ahLst/>
              <a:cxnLst/>
              <a:rect l="l" t="t" r="r" b="b"/>
              <a:pathLst>
                <a:path w="3400611" h="708094">
                  <a:moveTo>
                    <a:pt x="30580" y="0"/>
                  </a:moveTo>
                  <a:lnTo>
                    <a:pt x="3370031" y="0"/>
                  </a:lnTo>
                  <a:cubicBezTo>
                    <a:pt x="3378141" y="0"/>
                    <a:pt x="3385920" y="3222"/>
                    <a:pt x="3391654" y="8957"/>
                  </a:cubicBezTo>
                  <a:cubicBezTo>
                    <a:pt x="3397389" y="14691"/>
                    <a:pt x="3400611" y="22470"/>
                    <a:pt x="3400611" y="30580"/>
                  </a:cubicBezTo>
                  <a:lnTo>
                    <a:pt x="3400611" y="677515"/>
                  </a:lnTo>
                  <a:cubicBezTo>
                    <a:pt x="3400611" y="685625"/>
                    <a:pt x="3397389" y="693403"/>
                    <a:pt x="3391654" y="699138"/>
                  </a:cubicBezTo>
                  <a:cubicBezTo>
                    <a:pt x="3385920" y="704873"/>
                    <a:pt x="3378141" y="708094"/>
                    <a:pt x="3370031" y="708094"/>
                  </a:cubicBezTo>
                  <a:lnTo>
                    <a:pt x="30580" y="708094"/>
                  </a:lnTo>
                  <a:cubicBezTo>
                    <a:pt x="22470" y="708094"/>
                    <a:pt x="14691" y="704873"/>
                    <a:pt x="8957" y="699138"/>
                  </a:cubicBezTo>
                  <a:cubicBezTo>
                    <a:pt x="3222" y="693403"/>
                    <a:pt x="0" y="685625"/>
                    <a:pt x="0" y="677515"/>
                  </a:cubicBezTo>
                  <a:lnTo>
                    <a:pt x="0" y="30580"/>
                  </a:lnTo>
                  <a:cubicBezTo>
                    <a:pt x="0" y="22470"/>
                    <a:pt x="3222" y="14691"/>
                    <a:pt x="8957" y="8957"/>
                  </a:cubicBezTo>
                  <a:cubicBezTo>
                    <a:pt x="14691" y="3222"/>
                    <a:pt x="22470" y="0"/>
                    <a:pt x="30580" y="0"/>
                  </a:cubicBezTo>
                  <a:close/>
                </a:path>
              </a:pathLst>
            </a:custGeom>
            <a:solidFill>
              <a:srgbClr val="9AC6E1"/>
            </a:solidFill>
          </p:spPr>
          <p:txBody>
            <a:bodyPr/>
            <a:lstStyle/>
            <a:p>
              <a:endParaRPr lang="en-US"/>
            </a:p>
          </p:txBody>
        </p:sp>
        <p:sp>
          <p:nvSpPr>
            <p:cNvPr id="6" name="TextBox 6"/>
            <p:cNvSpPr txBox="1"/>
            <p:nvPr/>
          </p:nvSpPr>
          <p:spPr>
            <a:xfrm>
              <a:off x="0" y="-66675"/>
              <a:ext cx="3400611" cy="774769"/>
            </a:xfrm>
            <a:prstGeom prst="rect">
              <a:avLst/>
            </a:prstGeom>
          </p:spPr>
          <p:txBody>
            <a:bodyPr lIns="50800" tIns="50800" rIns="50800" bIns="50800" rtlCol="0" anchor="ctr"/>
            <a:lstStyle/>
            <a:p>
              <a:pPr algn="ctr">
                <a:lnSpc>
                  <a:spcPts val="3359"/>
                </a:lnSpc>
              </a:pPr>
              <a:endParaRPr/>
            </a:p>
          </p:txBody>
        </p:sp>
      </p:grpSp>
      <p:sp>
        <p:nvSpPr>
          <p:cNvPr id="7" name="TextBox 7"/>
          <p:cNvSpPr txBox="1"/>
          <p:nvPr/>
        </p:nvSpPr>
        <p:spPr>
          <a:xfrm>
            <a:off x="2991891" y="3212481"/>
            <a:ext cx="5827114" cy="424815"/>
          </a:xfrm>
          <a:prstGeom prst="rect">
            <a:avLst/>
          </a:prstGeom>
        </p:spPr>
        <p:txBody>
          <a:bodyPr lIns="0" tIns="0" rIns="0" bIns="0" rtlCol="0" anchor="t">
            <a:spAutoFit/>
          </a:bodyPr>
          <a:lstStyle/>
          <a:p>
            <a:pPr algn="l">
              <a:lnSpc>
                <a:spcPts val="3359"/>
              </a:lnSpc>
            </a:pPr>
            <a:r>
              <a:rPr lang="en-US" sz="2400" b="1">
                <a:solidFill>
                  <a:srgbClr val="112F45"/>
                </a:solidFill>
                <a:latin typeface="Josefin Sans Bold"/>
                <a:ea typeface="Josefin Sans Bold"/>
                <a:cs typeface="Josefin Sans Bold"/>
                <a:sym typeface="Josefin Sans Bold"/>
              </a:rPr>
              <a:t>STEWARDING REVIVAL</a:t>
            </a:r>
          </a:p>
        </p:txBody>
      </p:sp>
      <p:sp>
        <p:nvSpPr>
          <p:cNvPr id="8" name="TextBox 8"/>
          <p:cNvSpPr txBox="1"/>
          <p:nvPr/>
        </p:nvSpPr>
        <p:spPr>
          <a:xfrm>
            <a:off x="1656007" y="3079750"/>
            <a:ext cx="1135110" cy="938562"/>
          </a:xfrm>
          <a:prstGeom prst="rect">
            <a:avLst/>
          </a:prstGeom>
        </p:spPr>
        <p:txBody>
          <a:bodyPr lIns="0" tIns="0" rIns="0" bIns="0" rtlCol="0" anchor="t">
            <a:spAutoFit/>
          </a:bodyPr>
          <a:lstStyle/>
          <a:p>
            <a:pPr algn="ctr">
              <a:lnSpc>
                <a:spcPts val="7593"/>
              </a:lnSpc>
            </a:pPr>
            <a:r>
              <a:rPr lang="en-US" sz="5423">
                <a:solidFill>
                  <a:srgbClr val="E4883D"/>
                </a:solidFill>
                <a:latin typeface="Josefin Sans"/>
                <a:ea typeface="Josefin Sans"/>
                <a:cs typeface="Josefin Sans"/>
                <a:sym typeface="Josefin Sans"/>
              </a:rPr>
              <a:t>01</a:t>
            </a:r>
          </a:p>
        </p:txBody>
      </p:sp>
      <p:sp>
        <p:nvSpPr>
          <p:cNvPr id="9" name="TextBox 9"/>
          <p:cNvSpPr txBox="1"/>
          <p:nvPr/>
        </p:nvSpPr>
        <p:spPr>
          <a:xfrm>
            <a:off x="2991891" y="4422414"/>
            <a:ext cx="5827114" cy="1263015"/>
          </a:xfrm>
          <a:prstGeom prst="rect">
            <a:avLst/>
          </a:prstGeom>
        </p:spPr>
        <p:txBody>
          <a:bodyPr lIns="0" tIns="0" rIns="0" bIns="0" rtlCol="0" anchor="t">
            <a:spAutoFit/>
          </a:bodyPr>
          <a:lstStyle/>
          <a:p>
            <a:pPr algn="l">
              <a:lnSpc>
                <a:spcPts val="3359"/>
              </a:lnSpc>
            </a:pPr>
            <a:r>
              <a:rPr lang="en-US" sz="2400" b="1">
                <a:solidFill>
                  <a:srgbClr val="112F45"/>
                </a:solidFill>
                <a:latin typeface="Josefin Sans Bold"/>
                <a:ea typeface="Josefin Sans Bold"/>
                <a:cs typeface="Josefin Sans Bold"/>
                <a:sym typeface="Josefin Sans Bold"/>
              </a:rPr>
              <a:t>PRAYER AS THE FIRST PRINCIPLE OF REVIVAL (PART 1)</a:t>
            </a:r>
          </a:p>
          <a:p>
            <a:pPr algn="l">
              <a:lnSpc>
                <a:spcPts val="3359"/>
              </a:lnSpc>
            </a:pPr>
            <a:endParaRPr lang="en-US" sz="2400" b="1">
              <a:solidFill>
                <a:srgbClr val="112F45"/>
              </a:solidFill>
              <a:latin typeface="Josefin Sans Bold"/>
              <a:ea typeface="Josefin Sans Bold"/>
              <a:cs typeface="Josefin Sans Bold"/>
              <a:sym typeface="Josefin Sans Bold"/>
            </a:endParaRPr>
          </a:p>
        </p:txBody>
      </p:sp>
      <p:sp>
        <p:nvSpPr>
          <p:cNvPr id="10" name="TextBox 10"/>
          <p:cNvSpPr txBox="1"/>
          <p:nvPr/>
        </p:nvSpPr>
        <p:spPr>
          <a:xfrm>
            <a:off x="1656007" y="4289682"/>
            <a:ext cx="1135110" cy="938562"/>
          </a:xfrm>
          <a:prstGeom prst="rect">
            <a:avLst/>
          </a:prstGeom>
        </p:spPr>
        <p:txBody>
          <a:bodyPr lIns="0" tIns="0" rIns="0" bIns="0" rtlCol="0" anchor="t">
            <a:spAutoFit/>
          </a:bodyPr>
          <a:lstStyle/>
          <a:p>
            <a:pPr algn="ctr">
              <a:lnSpc>
                <a:spcPts val="7593"/>
              </a:lnSpc>
            </a:pPr>
            <a:r>
              <a:rPr lang="en-US" sz="5423">
                <a:solidFill>
                  <a:srgbClr val="E4883D"/>
                </a:solidFill>
                <a:latin typeface="Josefin Sans"/>
                <a:ea typeface="Josefin Sans"/>
                <a:cs typeface="Josefin Sans"/>
                <a:sym typeface="Josefin Sans"/>
              </a:rPr>
              <a:t>02</a:t>
            </a:r>
          </a:p>
        </p:txBody>
      </p:sp>
      <p:sp>
        <p:nvSpPr>
          <p:cNvPr id="11" name="TextBox 11"/>
          <p:cNvSpPr txBox="1"/>
          <p:nvPr/>
        </p:nvSpPr>
        <p:spPr>
          <a:xfrm>
            <a:off x="2991891" y="5635264"/>
            <a:ext cx="5827114" cy="843915"/>
          </a:xfrm>
          <a:prstGeom prst="rect">
            <a:avLst/>
          </a:prstGeom>
        </p:spPr>
        <p:txBody>
          <a:bodyPr lIns="0" tIns="0" rIns="0" bIns="0" rtlCol="0" anchor="t">
            <a:spAutoFit/>
          </a:bodyPr>
          <a:lstStyle/>
          <a:p>
            <a:pPr algn="l">
              <a:lnSpc>
                <a:spcPts val="3359"/>
              </a:lnSpc>
            </a:pPr>
            <a:r>
              <a:rPr lang="en-US" sz="2400" b="1">
                <a:solidFill>
                  <a:srgbClr val="112F45"/>
                </a:solidFill>
                <a:latin typeface="Josefin Sans Bold"/>
                <a:ea typeface="Josefin Sans Bold"/>
                <a:cs typeface="Josefin Sans Bold"/>
                <a:sym typeface="Josefin Sans Bold"/>
              </a:rPr>
              <a:t>PRAYER AS THE FIRST PRINCIPLE OF REVIVAL (PART 2)</a:t>
            </a:r>
          </a:p>
        </p:txBody>
      </p:sp>
      <p:sp>
        <p:nvSpPr>
          <p:cNvPr id="12" name="TextBox 12"/>
          <p:cNvSpPr txBox="1"/>
          <p:nvPr/>
        </p:nvSpPr>
        <p:spPr>
          <a:xfrm>
            <a:off x="1656007" y="5502532"/>
            <a:ext cx="1135110" cy="938562"/>
          </a:xfrm>
          <a:prstGeom prst="rect">
            <a:avLst/>
          </a:prstGeom>
        </p:spPr>
        <p:txBody>
          <a:bodyPr lIns="0" tIns="0" rIns="0" bIns="0" rtlCol="0" anchor="t">
            <a:spAutoFit/>
          </a:bodyPr>
          <a:lstStyle/>
          <a:p>
            <a:pPr algn="ctr">
              <a:lnSpc>
                <a:spcPts val="7593"/>
              </a:lnSpc>
            </a:pPr>
            <a:r>
              <a:rPr lang="en-US" sz="5423">
                <a:solidFill>
                  <a:srgbClr val="E4883D"/>
                </a:solidFill>
                <a:latin typeface="Josefin Sans"/>
                <a:ea typeface="Josefin Sans"/>
                <a:cs typeface="Josefin Sans"/>
                <a:sym typeface="Josefin Sans"/>
              </a:rPr>
              <a:t>03</a:t>
            </a:r>
          </a:p>
        </p:txBody>
      </p:sp>
      <p:sp>
        <p:nvSpPr>
          <p:cNvPr id="13" name="TextBox 13"/>
          <p:cNvSpPr txBox="1"/>
          <p:nvPr/>
        </p:nvSpPr>
        <p:spPr>
          <a:xfrm>
            <a:off x="10967869" y="3127375"/>
            <a:ext cx="5827114" cy="1263015"/>
          </a:xfrm>
          <a:prstGeom prst="rect">
            <a:avLst/>
          </a:prstGeom>
        </p:spPr>
        <p:txBody>
          <a:bodyPr lIns="0" tIns="0" rIns="0" bIns="0" rtlCol="0" anchor="t">
            <a:spAutoFit/>
          </a:bodyPr>
          <a:lstStyle/>
          <a:p>
            <a:pPr algn="l">
              <a:lnSpc>
                <a:spcPts val="3359"/>
              </a:lnSpc>
            </a:pPr>
            <a:r>
              <a:rPr lang="en-US" sz="2400" b="1">
                <a:solidFill>
                  <a:srgbClr val="112F45"/>
                </a:solidFill>
                <a:latin typeface="Josefin Sans Bold"/>
                <a:ea typeface="Josefin Sans Bold"/>
                <a:cs typeface="Josefin Sans Bold"/>
                <a:sym typeface="Josefin Sans Bold"/>
              </a:rPr>
              <a:t>MISSIONS AS THE SECOND PRINCIPLE OF REVIVAL</a:t>
            </a:r>
          </a:p>
          <a:p>
            <a:pPr algn="l">
              <a:lnSpc>
                <a:spcPts val="3359"/>
              </a:lnSpc>
            </a:pPr>
            <a:endParaRPr lang="en-US" sz="2400" b="1">
              <a:solidFill>
                <a:srgbClr val="112F45"/>
              </a:solidFill>
              <a:latin typeface="Josefin Sans Bold"/>
              <a:ea typeface="Josefin Sans Bold"/>
              <a:cs typeface="Josefin Sans Bold"/>
              <a:sym typeface="Josefin Sans Bold"/>
            </a:endParaRPr>
          </a:p>
        </p:txBody>
      </p:sp>
      <p:sp>
        <p:nvSpPr>
          <p:cNvPr id="14" name="TextBox 14"/>
          <p:cNvSpPr txBox="1"/>
          <p:nvPr/>
        </p:nvSpPr>
        <p:spPr>
          <a:xfrm>
            <a:off x="9631985" y="3079750"/>
            <a:ext cx="1135110" cy="938562"/>
          </a:xfrm>
          <a:prstGeom prst="rect">
            <a:avLst/>
          </a:prstGeom>
        </p:spPr>
        <p:txBody>
          <a:bodyPr lIns="0" tIns="0" rIns="0" bIns="0" rtlCol="0" anchor="t">
            <a:spAutoFit/>
          </a:bodyPr>
          <a:lstStyle/>
          <a:p>
            <a:pPr algn="ctr">
              <a:lnSpc>
                <a:spcPts val="7593"/>
              </a:lnSpc>
            </a:pPr>
            <a:r>
              <a:rPr lang="en-US" sz="5423">
                <a:solidFill>
                  <a:srgbClr val="E4883D"/>
                </a:solidFill>
                <a:latin typeface="Josefin Sans"/>
                <a:ea typeface="Josefin Sans"/>
                <a:cs typeface="Josefin Sans"/>
                <a:sym typeface="Josefin Sans"/>
              </a:rPr>
              <a:t>04</a:t>
            </a:r>
          </a:p>
        </p:txBody>
      </p:sp>
      <p:sp>
        <p:nvSpPr>
          <p:cNvPr id="15" name="TextBox 15"/>
          <p:cNvSpPr txBox="1"/>
          <p:nvPr/>
        </p:nvSpPr>
        <p:spPr>
          <a:xfrm>
            <a:off x="3365167" y="959790"/>
            <a:ext cx="11557667" cy="890770"/>
          </a:xfrm>
          <a:prstGeom prst="rect">
            <a:avLst/>
          </a:prstGeom>
        </p:spPr>
        <p:txBody>
          <a:bodyPr lIns="0" tIns="0" rIns="0" bIns="0" rtlCol="0" anchor="t">
            <a:spAutoFit/>
          </a:bodyPr>
          <a:lstStyle/>
          <a:p>
            <a:pPr algn="ctr">
              <a:lnSpc>
                <a:spcPts val="7351"/>
              </a:lnSpc>
            </a:pPr>
            <a:r>
              <a:rPr lang="en-US" sz="5251" b="1" spc="1050">
                <a:solidFill>
                  <a:srgbClr val="FFFFFF"/>
                </a:solidFill>
                <a:latin typeface="CMG Sans Bold"/>
                <a:ea typeface="CMG Sans Bold"/>
                <a:cs typeface="CMG Sans Bold"/>
                <a:sym typeface="CMG Sans Bold"/>
              </a:rPr>
              <a:t>COURSE OVERVIEW</a:t>
            </a:r>
          </a:p>
        </p:txBody>
      </p:sp>
      <p:sp>
        <p:nvSpPr>
          <p:cNvPr id="16" name="TextBox 16"/>
          <p:cNvSpPr txBox="1"/>
          <p:nvPr/>
        </p:nvSpPr>
        <p:spPr>
          <a:xfrm>
            <a:off x="10967869" y="4337307"/>
            <a:ext cx="5827114" cy="843915"/>
          </a:xfrm>
          <a:prstGeom prst="rect">
            <a:avLst/>
          </a:prstGeom>
        </p:spPr>
        <p:txBody>
          <a:bodyPr lIns="0" tIns="0" rIns="0" bIns="0" rtlCol="0" anchor="t">
            <a:spAutoFit/>
          </a:bodyPr>
          <a:lstStyle/>
          <a:p>
            <a:pPr algn="l">
              <a:lnSpc>
                <a:spcPts val="3359"/>
              </a:lnSpc>
            </a:pPr>
            <a:r>
              <a:rPr lang="en-US" sz="2400" b="1">
                <a:solidFill>
                  <a:srgbClr val="112F45"/>
                </a:solidFill>
                <a:latin typeface="Josefin Sans Bold"/>
                <a:ea typeface="Josefin Sans Bold"/>
                <a:cs typeface="Josefin Sans Bold"/>
                <a:sym typeface="Josefin Sans Bold"/>
              </a:rPr>
              <a:t>CHRISTIAN UNITY AS THE THIRD PRINCIPLE OF REVIVAL</a:t>
            </a:r>
          </a:p>
        </p:txBody>
      </p:sp>
      <p:sp>
        <p:nvSpPr>
          <p:cNvPr id="17" name="TextBox 17"/>
          <p:cNvSpPr txBox="1"/>
          <p:nvPr/>
        </p:nvSpPr>
        <p:spPr>
          <a:xfrm>
            <a:off x="9631985" y="4289682"/>
            <a:ext cx="1135110" cy="938562"/>
          </a:xfrm>
          <a:prstGeom prst="rect">
            <a:avLst/>
          </a:prstGeom>
        </p:spPr>
        <p:txBody>
          <a:bodyPr lIns="0" tIns="0" rIns="0" bIns="0" rtlCol="0" anchor="t">
            <a:spAutoFit/>
          </a:bodyPr>
          <a:lstStyle/>
          <a:p>
            <a:pPr algn="ctr">
              <a:lnSpc>
                <a:spcPts val="7593"/>
              </a:lnSpc>
            </a:pPr>
            <a:r>
              <a:rPr lang="en-US" sz="5423">
                <a:solidFill>
                  <a:srgbClr val="E4883D"/>
                </a:solidFill>
                <a:latin typeface="Josefin Sans"/>
                <a:ea typeface="Josefin Sans"/>
                <a:cs typeface="Josefin Sans"/>
                <a:sym typeface="Josefin Sans"/>
              </a:rPr>
              <a:t>05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4D98B5"/>
        </a:solidFill>
        <a:effectLst/>
      </p:bgPr>
    </p:bg>
    <p:spTree>
      <p:nvGrpSpPr>
        <p:cNvPr id="1" name=""/>
        <p:cNvGrpSpPr/>
        <p:nvPr/>
      </p:nvGrpSpPr>
      <p:grpSpPr>
        <a:xfrm>
          <a:off x="0" y="0"/>
          <a:ext cx="0" cy="0"/>
          <a:chOff x="0" y="0"/>
          <a:chExt cx="0" cy="0"/>
        </a:xfrm>
      </p:grpSpPr>
      <p:sp>
        <p:nvSpPr>
          <p:cNvPr id="2" name="Freeform 2"/>
          <p:cNvSpPr/>
          <p:nvPr/>
        </p:nvSpPr>
        <p:spPr>
          <a:xfrm>
            <a:off x="15914147" y="8429993"/>
            <a:ext cx="1650263" cy="1201254"/>
          </a:xfrm>
          <a:custGeom>
            <a:avLst/>
            <a:gdLst/>
            <a:ahLst/>
            <a:cxnLst/>
            <a:rect l="l" t="t" r="r" b="b"/>
            <a:pathLst>
              <a:path w="1650263" h="1201254">
                <a:moveTo>
                  <a:pt x="0" y="0"/>
                </a:moveTo>
                <a:lnTo>
                  <a:pt x="1650263" y="0"/>
                </a:lnTo>
                <a:lnTo>
                  <a:pt x="1650263" y="1201254"/>
                </a:lnTo>
                <a:lnTo>
                  <a:pt x="0" y="120125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TextBox 3"/>
          <p:cNvSpPr txBox="1"/>
          <p:nvPr/>
        </p:nvSpPr>
        <p:spPr>
          <a:xfrm>
            <a:off x="1985828" y="3847147"/>
            <a:ext cx="14316344" cy="1659255"/>
          </a:xfrm>
          <a:prstGeom prst="rect">
            <a:avLst/>
          </a:prstGeom>
        </p:spPr>
        <p:txBody>
          <a:bodyPr lIns="0" tIns="0" rIns="0" bIns="0" rtlCol="0" anchor="t">
            <a:spAutoFit/>
          </a:bodyPr>
          <a:lstStyle/>
          <a:p>
            <a:pPr algn="ctr">
              <a:lnSpc>
                <a:spcPts val="6719"/>
              </a:lnSpc>
            </a:pPr>
            <a:r>
              <a:rPr lang="en-US" sz="4800" b="1" spc="960">
                <a:solidFill>
                  <a:srgbClr val="FFFFFF"/>
                </a:solidFill>
                <a:latin typeface="CMG Sans Bold"/>
                <a:ea typeface="CMG Sans Bold"/>
                <a:cs typeface="CMG Sans Bold"/>
                <a:sym typeface="CMG Sans Bold"/>
              </a:rPr>
              <a:t>FROM WHICH CORPORATE SINS MUST WE REPENT?</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E4883D"/>
        </a:solidFill>
        <a:effectLst/>
      </p:bgPr>
    </p:bg>
    <p:spTree>
      <p:nvGrpSpPr>
        <p:cNvPr id="1" name=""/>
        <p:cNvGrpSpPr/>
        <p:nvPr/>
      </p:nvGrpSpPr>
      <p:grpSpPr>
        <a:xfrm>
          <a:off x="0" y="0"/>
          <a:ext cx="0" cy="0"/>
          <a:chOff x="0" y="0"/>
          <a:chExt cx="0" cy="0"/>
        </a:xfrm>
      </p:grpSpPr>
      <p:sp>
        <p:nvSpPr>
          <p:cNvPr id="2" name="Freeform 2"/>
          <p:cNvSpPr/>
          <p:nvPr/>
        </p:nvSpPr>
        <p:spPr>
          <a:xfrm>
            <a:off x="15914147" y="8429993"/>
            <a:ext cx="1650263" cy="1201254"/>
          </a:xfrm>
          <a:custGeom>
            <a:avLst/>
            <a:gdLst/>
            <a:ahLst/>
            <a:cxnLst/>
            <a:rect l="l" t="t" r="r" b="b"/>
            <a:pathLst>
              <a:path w="1650263" h="1201254">
                <a:moveTo>
                  <a:pt x="0" y="0"/>
                </a:moveTo>
                <a:lnTo>
                  <a:pt x="1650263" y="0"/>
                </a:lnTo>
                <a:lnTo>
                  <a:pt x="1650263" y="1201254"/>
                </a:lnTo>
                <a:lnTo>
                  <a:pt x="0" y="1201254"/>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n-US"/>
          </a:p>
        </p:txBody>
      </p:sp>
      <p:sp>
        <p:nvSpPr>
          <p:cNvPr id="3" name="TextBox 3"/>
          <p:cNvSpPr txBox="1"/>
          <p:nvPr/>
        </p:nvSpPr>
        <p:spPr>
          <a:xfrm>
            <a:off x="869138" y="1317244"/>
            <a:ext cx="16549723" cy="7625164"/>
          </a:xfrm>
          <a:prstGeom prst="rect">
            <a:avLst/>
          </a:prstGeom>
        </p:spPr>
        <p:txBody>
          <a:bodyPr lIns="0" tIns="0" rIns="0" bIns="0" rtlCol="0" anchor="t">
            <a:spAutoFit/>
          </a:bodyPr>
          <a:lstStyle/>
          <a:p>
            <a:pPr algn="ctr">
              <a:lnSpc>
                <a:spcPts val="5984"/>
              </a:lnSpc>
            </a:pPr>
            <a:r>
              <a:rPr lang="en-US" sz="3200" b="1" dirty="0">
                <a:solidFill>
                  <a:srgbClr val="FFFFFF"/>
                </a:solidFill>
                <a:latin typeface="Josefin Sans Bold"/>
                <a:ea typeface="Josefin Sans Bold"/>
                <a:cs typeface="Josefin Sans Bold"/>
                <a:sym typeface="Josefin Sans Bold"/>
              </a:rPr>
              <a:t>GIRD YOURSELVES WITH SACKCLOTH AND LAMENT, O PRIESTS; WAIL, O MINISTERS OF THE ALTAR! COME, SPEND THE NIGHT IN SACKCLOTH O MINISTERS OF MY GOD, FOR THE GRAIN OFFERING AND THE DRINK OFFERING ARE WITHHELD FROM THE HOUSE OF YOUR GOD. CONSECRATE A FAST, PROCLAIM A SOLEMN ASSEMBLY; GATHER THE ELDERS AND ALL THE INHABITANTS OF THE LAND TO THE HOUSE OF THE LORD YOUR GOD, AND CRY OUT TO THE LORD. ALAS FOR THE DAY! FOR THE DAY OF THE LORD IS NEAR, AND IT WILL COME AS DESTRUCTION FROM THE ALMIGHTY.</a:t>
            </a:r>
          </a:p>
          <a:p>
            <a:pPr algn="ctr">
              <a:lnSpc>
                <a:spcPts val="5984"/>
              </a:lnSpc>
            </a:pPr>
            <a:endParaRPr lang="en-US" sz="3200" b="1" dirty="0">
              <a:solidFill>
                <a:srgbClr val="FFFFFF"/>
              </a:solidFill>
              <a:latin typeface="Josefin Sans Bold"/>
              <a:ea typeface="Josefin Sans Bold"/>
              <a:cs typeface="Josefin Sans Bold"/>
              <a:sym typeface="Josefin Sans Bold"/>
            </a:endParaRPr>
          </a:p>
          <a:p>
            <a:pPr algn="ctr">
              <a:lnSpc>
                <a:spcPts val="5984"/>
              </a:lnSpc>
            </a:pPr>
            <a:r>
              <a:rPr lang="en-US" sz="3200" b="1" dirty="0">
                <a:solidFill>
                  <a:srgbClr val="FFFFFF"/>
                </a:solidFill>
                <a:latin typeface="Josefin Sans Bold"/>
                <a:ea typeface="Josefin Sans Bold"/>
                <a:cs typeface="Josefin Sans Bold"/>
                <a:sym typeface="Josefin Sans Bold"/>
              </a:rPr>
              <a:t> - JOEL 1:13-15, NASB</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6186447" y="0"/>
            <a:ext cx="12101553" cy="6807124"/>
          </a:xfrm>
          <a:custGeom>
            <a:avLst/>
            <a:gdLst/>
            <a:ahLst/>
            <a:cxnLst/>
            <a:rect l="l" t="t" r="r" b="b"/>
            <a:pathLst>
              <a:path w="12101553" h="6807124">
                <a:moveTo>
                  <a:pt x="0" y="0"/>
                </a:moveTo>
                <a:lnTo>
                  <a:pt x="12101553" y="0"/>
                </a:lnTo>
                <a:lnTo>
                  <a:pt x="12101553" y="6807124"/>
                </a:lnTo>
                <a:lnTo>
                  <a:pt x="0" y="6807124"/>
                </a:lnTo>
                <a:lnTo>
                  <a:pt x="0" y="0"/>
                </a:lnTo>
                <a:close/>
              </a:path>
            </a:pathLst>
          </a:custGeom>
          <a:blipFill>
            <a:blip r:embed="rId2"/>
            <a:stretch>
              <a:fillRect/>
            </a:stretch>
          </a:blipFill>
        </p:spPr>
        <p:txBody>
          <a:bodyPr/>
          <a:lstStyle/>
          <a:p>
            <a:endParaRPr lang="en-US"/>
          </a:p>
        </p:txBody>
      </p:sp>
      <p:sp>
        <p:nvSpPr>
          <p:cNvPr id="3" name="Freeform 3"/>
          <p:cNvSpPr/>
          <p:nvPr/>
        </p:nvSpPr>
        <p:spPr>
          <a:xfrm rot="-10800000">
            <a:off x="0" y="2567240"/>
            <a:ext cx="13708378" cy="7710963"/>
          </a:xfrm>
          <a:custGeom>
            <a:avLst/>
            <a:gdLst/>
            <a:ahLst/>
            <a:cxnLst/>
            <a:rect l="l" t="t" r="r" b="b"/>
            <a:pathLst>
              <a:path w="13708378" h="7710963">
                <a:moveTo>
                  <a:pt x="0" y="0"/>
                </a:moveTo>
                <a:lnTo>
                  <a:pt x="13708378" y="0"/>
                </a:lnTo>
                <a:lnTo>
                  <a:pt x="13708378" y="7710962"/>
                </a:lnTo>
                <a:lnTo>
                  <a:pt x="0" y="7710962"/>
                </a:lnTo>
                <a:lnTo>
                  <a:pt x="0" y="0"/>
                </a:lnTo>
                <a:close/>
              </a:path>
            </a:pathLst>
          </a:custGeom>
          <a:blipFill>
            <a:blip r:embed="rId3"/>
            <a:stretch>
              <a:fillRect/>
            </a:stretch>
          </a:blipFill>
        </p:spPr>
        <p:txBody>
          <a:bodyPr/>
          <a:lstStyle/>
          <a:p>
            <a:endParaRPr lang="en-US"/>
          </a:p>
        </p:txBody>
      </p:sp>
      <p:sp>
        <p:nvSpPr>
          <p:cNvPr id="4" name="TextBox 4"/>
          <p:cNvSpPr txBox="1"/>
          <p:nvPr/>
        </p:nvSpPr>
        <p:spPr>
          <a:xfrm>
            <a:off x="2654187" y="3826783"/>
            <a:ext cx="12979627" cy="1652300"/>
          </a:xfrm>
          <a:prstGeom prst="rect">
            <a:avLst/>
          </a:prstGeom>
        </p:spPr>
        <p:txBody>
          <a:bodyPr lIns="0" tIns="0" rIns="0" bIns="0" rtlCol="0" anchor="t">
            <a:spAutoFit/>
          </a:bodyPr>
          <a:lstStyle/>
          <a:p>
            <a:pPr algn="ctr">
              <a:lnSpc>
                <a:spcPts val="6504"/>
              </a:lnSpc>
            </a:pPr>
            <a:r>
              <a:rPr lang="en-US" sz="5511" b="1" spc="496">
                <a:solidFill>
                  <a:srgbClr val="9AC6E1"/>
                </a:solidFill>
                <a:latin typeface="CMG Sans Bold"/>
                <a:ea typeface="CMG Sans Bold"/>
                <a:cs typeface="CMG Sans Bold"/>
                <a:sym typeface="CMG Sans Bold"/>
              </a:rPr>
              <a:t>STEWARDING REVIVAL – SESSION THREE</a:t>
            </a:r>
          </a:p>
        </p:txBody>
      </p:sp>
      <p:sp>
        <p:nvSpPr>
          <p:cNvPr id="5" name="TextBox 5"/>
          <p:cNvSpPr txBox="1"/>
          <p:nvPr/>
        </p:nvSpPr>
        <p:spPr>
          <a:xfrm>
            <a:off x="4250765" y="5879796"/>
            <a:ext cx="9786470" cy="1028700"/>
          </a:xfrm>
          <a:prstGeom prst="rect">
            <a:avLst/>
          </a:prstGeom>
        </p:spPr>
        <p:txBody>
          <a:bodyPr lIns="0" tIns="0" rIns="0" bIns="0" rtlCol="0" anchor="t">
            <a:spAutoFit/>
          </a:bodyPr>
          <a:lstStyle/>
          <a:p>
            <a:pPr algn="ctr">
              <a:lnSpc>
                <a:spcPts val="4199"/>
              </a:lnSpc>
            </a:pPr>
            <a:r>
              <a:rPr lang="en-US" sz="2999">
                <a:solidFill>
                  <a:srgbClr val="E4883D"/>
                </a:solidFill>
                <a:latin typeface="Josefin Sans"/>
                <a:ea typeface="Josefin Sans"/>
                <a:cs typeface="Josefin Sans"/>
                <a:sym typeface="Josefin Sans"/>
              </a:rPr>
              <a:t>PRAYER AS THE FIRST PRINCIPLE OF REVIVAL (PART 2)</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112F45"/>
        </a:solidFill>
        <a:effectLst/>
      </p:bgPr>
    </p:bg>
    <p:spTree>
      <p:nvGrpSpPr>
        <p:cNvPr id="1" name=""/>
        <p:cNvGrpSpPr/>
        <p:nvPr/>
      </p:nvGrpSpPr>
      <p:grpSpPr>
        <a:xfrm>
          <a:off x="0" y="0"/>
          <a:ext cx="0" cy="0"/>
          <a:chOff x="0" y="0"/>
          <a:chExt cx="0" cy="0"/>
        </a:xfrm>
      </p:grpSpPr>
      <p:sp>
        <p:nvSpPr>
          <p:cNvPr id="2" name="Freeform 2"/>
          <p:cNvSpPr/>
          <p:nvPr/>
        </p:nvSpPr>
        <p:spPr>
          <a:xfrm>
            <a:off x="15914147" y="8429993"/>
            <a:ext cx="1650263" cy="1201254"/>
          </a:xfrm>
          <a:custGeom>
            <a:avLst/>
            <a:gdLst/>
            <a:ahLst/>
            <a:cxnLst/>
            <a:rect l="l" t="t" r="r" b="b"/>
            <a:pathLst>
              <a:path w="1650263" h="1201254">
                <a:moveTo>
                  <a:pt x="0" y="0"/>
                </a:moveTo>
                <a:lnTo>
                  <a:pt x="1650263" y="0"/>
                </a:lnTo>
                <a:lnTo>
                  <a:pt x="1650263" y="1201254"/>
                </a:lnTo>
                <a:lnTo>
                  <a:pt x="0" y="120125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TextBox 3"/>
          <p:cNvSpPr txBox="1"/>
          <p:nvPr/>
        </p:nvSpPr>
        <p:spPr>
          <a:xfrm>
            <a:off x="2793265" y="7566393"/>
            <a:ext cx="12701471" cy="863600"/>
          </a:xfrm>
          <a:prstGeom prst="rect">
            <a:avLst/>
          </a:prstGeom>
        </p:spPr>
        <p:txBody>
          <a:bodyPr lIns="0" tIns="0" rIns="0" bIns="0" rtlCol="0" anchor="t">
            <a:spAutoFit/>
          </a:bodyPr>
          <a:lstStyle/>
          <a:p>
            <a:pPr algn="ctr">
              <a:lnSpc>
                <a:spcPts val="7000"/>
              </a:lnSpc>
            </a:pPr>
            <a:r>
              <a:rPr lang="en-US" sz="5000">
                <a:solidFill>
                  <a:srgbClr val="FFFFFF"/>
                </a:solidFill>
                <a:latin typeface="Josefin Sans"/>
                <a:ea typeface="Josefin Sans"/>
                <a:cs typeface="Josefin Sans"/>
                <a:sym typeface="Josefin Sans"/>
              </a:rPr>
              <a:t>(Group Discussion)</a:t>
            </a:r>
          </a:p>
        </p:txBody>
      </p:sp>
      <p:sp>
        <p:nvSpPr>
          <p:cNvPr id="4" name="TextBox 4"/>
          <p:cNvSpPr txBox="1"/>
          <p:nvPr/>
        </p:nvSpPr>
        <p:spPr>
          <a:xfrm>
            <a:off x="2174310" y="2223798"/>
            <a:ext cx="13939380" cy="5085110"/>
          </a:xfrm>
          <a:prstGeom prst="rect">
            <a:avLst/>
          </a:prstGeom>
        </p:spPr>
        <p:txBody>
          <a:bodyPr lIns="0" tIns="0" rIns="0" bIns="0" rtlCol="0" anchor="t">
            <a:spAutoFit/>
          </a:bodyPr>
          <a:lstStyle/>
          <a:p>
            <a:pPr algn="ctr">
              <a:lnSpc>
                <a:spcPts val="6719"/>
              </a:lnSpc>
            </a:pPr>
            <a:r>
              <a:rPr lang="en-US" sz="4800" b="1" spc="960" dirty="0">
                <a:solidFill>
                  <a:srgbClr val="9AC6E1"/>
                </a:solidFill>
                <a:latin typeface="CMG Sans Bold"/>
                <a:ea typeface="CMG Sans Bold"/>
                <a:cs typeface="CMG Sans Bold"/>
                <a:sym typeface="CMG Sans Bold"/>
              </a:rPr>
              <a:t>YOU DO NOT HAVE BECAUSE YOU DO NOT ASK.</a:t>
            </a:r>
          </a:p>
          <a:p>
            <a:pPr algn="ctr">
              <a:lnSpc>
                <a:spcPts val="6719"/>
              </a:lnSpc>
            </a:pPr>
            <a:r>
              <a:rPr lang="en-US" sz="4800" b="1" spc="960" dirty="0">
                <a:solidFill>
                  <a:srgbClr val="9AC6E1"/>
                </a:solidFill>
                <a:latin typeface="CMG Sans Bold"/>
                <a:ea typeface="CMG Sans Bold"/>
                <a:cs typeface="CMG Sans Bold"/>
                <a:sym typeface="CMG Sans Bold"/>
              </a:rPr>
              <a:t> James 4:2 (</a:t>
            </a:r>
            <a:r>
              <a:rPr lang="en-US" sz="4800" b="1" spc="960" dirty="0" err="1">
                <a:solidFill>
                  <a:srgbClr val="9AC6E1"/>
                </a:solidFill>
                <a:latin typeface="CMG Sans Bold"/>
                <a:ea typeface="CMG Sans Bold"/>
                <a:cs typeface="CMG Sans Bold"/>
                <a:sym typeface="CMG Sans Bold"/>
              </a:rPr>
              <a:t>nasb</a:t>
            </a:r>
            <a:r>
              <a:rPr lang="en-US" sz="4800" b="1" spc="960" dirty="0">
                <a:solidFill>
                  <a:srgbClr val="9AC6E1"/>
                </a:solidFill>
                <a:latin typeface="CMG Sans Bold"/>
                <a:ea typeface="CMG Sans Bold"/>
                <a:cs typeface="CMG Sans Bold"/>
                <a:sym typeface="CMG Sans Bold"/>
              </a:rPr>
              <a:t>)</a:t>
            </a:r>
          </a:p>
          <a:p>
            <a:pPr algn="ctr">
              <a:lnSpc>
                <a:spcPts val="6719"/>
              </a:lnSpc>
            </a:pPr>
            <a:endParaRPr lang="en-US" sz="4800" b="1" spc="960" dirty="0">
              <a:solidFill>
                <a:srgbClr val="9AC6E1"/>
              </a:solidFill>
              <a:latin typeface="CMG Sans Bold"/>
              <a:ea typeface="CMG Sans Bold"/>
              <a:cs typeface="CMG Sans Bold"/>
              <a:sym typeface="CMG Sans Bold"/>
            </a:endParaRPr>
          </a:p>
          <a:p>
            <a:pPr algn="ctr">
              <a:lnSpc>
                <a:spcPts val="6719"/>
              </a:lnSpc>
            </a:pPr>
            <a:r>
              <a:rPr lang="en-US" sz="4800" b="1" spc="960" dirty="0">
                <a:solidFill>
                  <a:srgbClr val="9AC6E1"/>
                </a:solidFill>
                <a:latin typeface="CMG Sans Bold"/>
                <a:ea typeface="CMG Sans Bold"/>
                <a:cs typeface="CMG Sans Bold"/>
                <a:sym typeface="CMG Sans Bold"/>
              </a:rPr>
              <a:t> How does This Verse relate directly to revival?</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4D98B5"/>
        </a:solidFill>
        <a:effectLst/>
      </p:bgPr>
    </p:bg>
    <p:spTree>
      <p:nvGrpSpPr>
        <p:cNvPr id="1" name=""/>
        <p:cNvGrpSpPr/>
        <p:nvPr/>
      </p:nvGrpSpPr>
      <p:grpSpPr>
        <a:xfrm>
          <a:off x="0" y="0"/>
          <a:ext cx="0" cy="0"/>
          <a:chOff x="0" y="0"/>
          <a:chExt cx="0" cy="0"/>
        </a:xfrm>
      </p:grpSpPr>
      <p:sp>
        <p:nvSpPr>
          <p:cNvPr id="2" name="Freeform 2"/>
          <p:cNvSpPr/>
          <p:nvPr/>
        </p:nvSpPr>
        <p:spPr>
          <a:xfrm>
            <a:off x="15914147" y="8429993"/>
            <a:ext cx="1650263" cy="1201254"/>
          </a:xfrm>
          <a:custGeom>
            <a:avLst/>
            <a:gdLst/>
            <a:ahLst/>
            <a:cxnLst/>
            <a:rect l="l" t="t" r="r" b="b"/>
            <a:pathLst>
              <a:path w="1650263" h="1201254">
                <a:moveTo>
                  <a:pt x="0" y="0"/>
                </a:moveTo>
                <a:lnTo>
                  <a:pt x="1650263" y="0"/>
                </a:lnTo>
                <a:lnTo>
                  <a:pt x="1650263" y="1201254"/>
                </a:lnTo>
                <a:lnTo>
                  <a:pt x="0" y="120125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TextBox 3"/>
          <p:cNvSpPr txBox="1"/>
          <p:nvPr/>
        </p:nvSpPr>
        <p:spPr>
          <a:xfrm>
            <a:off x="2286168" y="2999423"/>
            <a:ext cx="13715665" cy="4202430"/>
          </a:xfrm>
          <a:prstGeom prst="rect">
            <a:avLst/>
          </a:prstGeom>
        </p:spPr>
        <p:txBody>
          <a:bodyPr lIns="0" tIns="0" rIns="0" bIns="0" rtlCol="0" anchor="t">
            <a:spAutoFit/>
          </a:bodyPr>
          <a:lstStyle/>
          <a:p>
            <a:pPr algn="ctr">
              <a:lnSpc>
                <a:spcPts val="6719"/>
              </a:lnSpc>
            </a:pPr>
            <a:r>
              <a:rPr lang="en-US" sz="4800" b="1" spc="960">
                <a:solidFill>
                  <a:srgbClr val="FFFFFF"/>
                </a:solidFill>
                <a:latin typeface="CMG Sans Bold"/>
                <a:ea typeface="CMG Sans Bold"/>
                <a:cs typeface="CMG Sans Bold"/>
                <a:sym typeface="CMG Sans Bold"/>
              </a:rPr>
              <a:t>IF A STRANGER TO CHRISTIANITY CAME INTO </a:t>
            </a:r>
          </a:p>
          <a:p>
            <a:pPr algn="ctr">
              <a:lnSpc>
                <a:spcPts val="6719"/>
              </a:lnSpc>
            </a:pPr>
            <a:r>
              <a:rPr lang="en-US" sz="4800" b="1" spc="960">
                <a:solidFill>
                  <a:srgbClr val="FFFFFF"/>
                </a:solidFill>
                <a:latin typeface="CMG Sans Bold"/>
                <a:ea typeface="CMG Sans Bold"/>
                <a:cs typeface="CMG Sans Bold"/>
                <a:sym typeface="CMG Sans Bold"/>
              </a:rPr>
              <a:t> your church, how important would he believe prayer is to you?</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9AC6E1"/>
        </a:solidFill>
        <a:effectLst/>
      </p:bgPr>
    </p:bg>
    <p:spTree>
      <p:nvGrpSpPr>
        <p:cNvPr id="1" name=""/>
        <p:cNvGrpSpPr/>
        <p:nvPr/>
      </p:nvGrpSpPr>
      <p:grpSpPr>
        <a:xfrm>
          <a:off x="0" y="0"/>
          <a:ext cx="0" cy="0"/>
          <a:chOff x="0" y="0"/>
          <a:chExt cx="0" cy="0"/>
        </a:xfrm>
      </p:grpSpPr>
      <p:sp>
        <p:nvSpPr>
          <p:cNvPr id="2" name="Freeform 2"/>
          <p:cNvSpPr/>
          <p:nvPr/>
        </p:nvSpPr>
        <p:spPr>
          <a:xfrm>
            <a:off x="15914147" y="8429993"/>
            <a:ext cx="1650263" cy="1201254"/>
          </a:xfrm>
          <a:custGeom>
            <a:avLst/>
            <a:gdLst/>
            <a:ahLst/>
            <a:cxnLst/>
            <a:rect l="l" t="t" r="r" b="b"/>
            <a:pathLst>
              <a:path w="1650263" h="1201254">
                <a:moveTo>
                  <a:pt x="0" y="0"/>
                </a:moveTo>
                <a:lnTo>
                  <a:pt x="1650263" y="0"/>
                </a:lnTo>
                <a:lnTo>
                  <a:pt x="1650263" y="1201254"/>
                </a:lnTo>
                <a:lnTo>
                  <a:pt x="0" y="1201254"/>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n-US"/>
          </a:p>
        </p:txBody>
      </p:sp>
      <p:sp>
        <p:nvSpPr>
          <p:cNvPr id="3" name="TextBox 3"/>
          <p:cNvSpPr txBox="1"/>
          <p:nvPr/>
        </p:nvSpPr>
        <p:spPr>
          <a:xfrm>
            <a:off x="1028700" y="2036128"/>
            <a:ext cx="16230600" cy="7480894"/>
          </a:xfrm>
          <a:prstGeom prst="rect">
            <a:avLst/>
          </a:prstGeom>
        </p:spPr>
        <p:txBody>
          <a:bodyPr lIns="0" tIns="0" rIns="0" bIns="0" rtlCol="0" anchor="t">
            <a:spAutoFit/>
          </a:bodyPr>
          <a:lstStyle/>
          <a:p>
            <a:pPr marL="690881" lvl="1" indent="-345440" algn="l">
              <a:lnSpc>
                <a:spcPts val="4480"/>
              </a:lnSpc>
              <a:buFont typeface="Arial"/>
              <a:buChar char="•"/>
            </a:pPr>
            <a:r>
              <a:rPr lang="en-US" sz="3200" dirty="0">
                <a:solidFill>
                  <a:srgbClr val="112F45"/>
                </a:solidFill>
                <a:latin typeface="Josefin Sans"/>
                <a:ea typeface="Josefin Sans"/>
                <a:cs typeface="Josefin Sans"/>
                <a:sym typeface="Josefin Sans"/>
              </a:rPr>
              <a:t>By the 1840’s, the effects of the Second Great Awakening had waned. The church was stagnant. But people began to pray for revival in the mid-1850’s, and initial signs of revival began in various places in 1855.</a:t>
            </a:r>
          </a:p>
          <a:p>
            <a:pPr marL="690881" lvl="1" indent="-345440" algn="l">
              <a:lnSpc>
                <a:spcPts val="4480"/>
              </a:lnSpc>
              <a:buFont typeface="Arial"/>
              <a:buChar char="•"/>
            </a:pPr>
            <a:r>
              <a:rPr lang="en-US" sz="3200" dirty="0">
                <a:solidFill>
                  <a:srgbClr val="112F45"/>
                </a:solidFill>
                <a:latin typeface="Josefin Sans"/>
                <a:ea typeface="Josefin Sans"/>
                <a:cs typeface="Josefin Sans"/>
                <a:sym typeface="Josefin Sans"/>
              </a:rPr>
              <a:t>In the fall of 1857, God placed a burden for revival on the heart of a 40-year-old businessman named Jeremiah Lanphier. Lanphier determined to call businessmen of New York City to prayer at Noon every Wednesday.</a:t>
            </a:r>
          </a:p>
          <a:p>
            <a:pPr marL="690881" lvl="1" indent="-345440" algn="l">
              <a:lnSpc>
                <a:spcPts val="4480"/>
              </a:lnSpc>
              <a:buFont typeface="Arial"/>
              <a:buChar char="•"/>
            </a:pPr>
            <a:r>
              <a:rPr lang="en-US" sz="3200" dirty="0">
                <a:solidFill>
                  <a:srgbClr val="112F45"/>
                </a:solidFill>
                <a:latin typeface="Josefin Sans"/>
                <a:ea typeface="Josefin Sans"/>
                <a:cs typeface="Josefin Sans"/>
                <a:sym typeface="Josefin Sans"/>
              </a:rPr>
              <a:t>At his first meeting, September 23, 1857, he began to pray alone. By the end of the hour, six others had joined him in a spontaneous prayer meeting.</a:t>
            </a:r>
          </a:p>
          <a:p>
            <a:pPr marL="690881" lvl="1" indent="-345440" algn="l">
              <a:lnSpc>
                <a:spcPts val="4480"/>
              </a:lnSpc>
              <a:buFont typeface="Arial"/>
              <a:buChar char="•"/>
            </a:pPr>
            <a:r>
              <a:rPr lang="en-US" sz="3200" dirty="0">
                <a:solidFill>
                  <a:srgbClr val="112F45"/>
                </a:solidFill>
                <a:latin typeface="Josefin Sans"/>
                <a:ea typeface="Josefin Sans"/>
                <a:cs typeface="Josefin Sans"/>
                <a:sym typeface="Josefin Sans"/>
              </a:rPr>
              <a:t>The second week brought 20 to the prayer meeting, and the third brought nearly 40. At that point, attenders agreed to meet on a daily basis.</a:t>
            </a:r>
          </a:p>
          <a:p>
            <a:pPr marL="690881" lvl="1" indent="-345440" algn="l">
              <a:lnSpc>
                <a:spcPts val="4480"/>
              </a:lnSpc>
              <a:buFont typeface="Arial"/>
              <a:buChar char="•"/>
            </a:pPr>
            <a:r>
              <a:rPr lang="en-US" sz="3200" dirty="0">
                <a:solidFill>
                  <a:srgbClr val="112F45"/>
                </a:solidFill>
                <a:latin typeface="Josefin Sans"/>
                <a:ea typeface="Josefin Sans"/>
                <a:cs typeface="Josefin Sans"/>
                <a:sym typeface="Josefin Sans"/>
              </a:rPr>
              <a:t>More than 100 attended the October 14 meeting. Unsaved attendees fell under conviction. Daily meetings filled three large rooms that month.</a:t>
            </a:r>
          </a:p>
          <a:p>
            <a:pPr algn="l">
              <a:lnSpc>
                <a:spcPts val="4480"/>
              </a:lnSpc>
            </a:pPr>
            <a:endParaRPr lang="en-US" sz="3200" dirty="0">
              <a:solidFill>
                <a:srgbClr val="112F45"/>
              </a:solidFill>
              <a:latin typeface="Josefin Sans"/>
              <a:ea typeface="Josefin Sans"/>
              <a:cs typeface="Josefin Sans"/>
              <a:sym typeface="Josefin Sans"/>
            </a:endParaRPr>
          </a:p>
        </p:txBody>
      </p:sp>
      <p:sp>
        <p:nvSpPr>
          <p:cNvPr id="4" name="TextBox 4"/>
          <p:cNvSpPr txBox="1"/>
          <p:nvPr/>
        </p:nvSpPr>
        <p:spPr>
          <a:xfrm>
            <a:off x="1028700" y="952500"/>
            <a:ext cx="16230600" cy="646430"/>
          </a:xfrm>
          <a:prstGeom prst="rect">
            <a:avLst/>
          </a:prstGeom>
        </p:spPr>
        <p:txBody>
          <a:bodyPr lIns="0" tIns="0" rIns="0" bIns="0" rtlCol="0" anchor="t">
            <a:spAutoFit/>
          </a:bodyPr>
          <a:lstStyle/>
          <a:p>
            <a:pPr algn="l">
              <a:lnSpc>
                <a:spcPts val="5320"/>
              </a:lnSpc>
            </a:pPr>
            <a:r>
              <a:rPr lang="en-US" sz="3800" b="1" spc="760">
                <a:solidFill>
                  <a:srgbClr val="112F45"/>
                </a:solidFill>
                <a:latin typeface="CMG Sans Bold"/>
                <a:ea typeface="CMG Sans Bold"/>
                <a:cs typeface="CMG Sans Bold"/>
                <a:sym typeface="CMG Sans Bold"/>
              </a:rPr>
              <a:t>CASE STUDY: THE LAYMAN’S PRAYER REVIVAL</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9AC6E1"/>
        </a:solidFill>
        <a:effectLst/>
      </p:bgPr>
    </p:bg>
    <p:spTree>
      <p:nvGrpSpPr>
        <p:cNvPr id="1" name=""/>
        <p:cNvGrpSpPr/>
        <p:nvPr/>
      </p:nvGrpSpPr>
      <p:grpSpPr>
        <a:xfrm>
          <a:off x="0" y="0"/>
          <a:ext cx="0" cy="0"/>
          <a:chOff x="0" y="0"/>
          <a:chExt cx="0" cy="0"/>
        </a:xfrm>
      </p:grpSpPr>
      <p:sp>
        <p:nvSpPr>
          <p:cNvPr id="2" name="Freeform 2"/>
          <p:cNvSpPr/>
          <p:nvPr/>
        </p:nvSpPr>
        <p:spPr>
          <a:xfrm>
            <a:off x="15914147" y="8429993"/>
            <a:ext cx="1650263" cy="1201254"/>
          </a:xfrm>
          <a:custGeom>
            <a:avLst/>
            <a:gdLst/>
            <a:ahLst/>
            <a:cxnLst/>
            <a:rect l="l" t="t" r="r" b="b"/>
            <a:pathLst>
              <a:path w="1650263" h="1201254">
                <a:moveTo>
                  <a:pt x="0" y="0"/>
                </a:moveTo>
                <a:lnTo>
                  <a:pt x="1650263" y="0"/>
                </a:lnTo>
                <a:lnTo>
                  <a:pt x="1650263" y="1201254"/>
                </a:lnTo>
                <a:lnTo>
                  <a:pt x="0" y="1201254"/>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n-US"/>
          </a:p>
        </p:txBody>
      </p:sp>
      <p:sp>
        <p:nvSpPr>
          <p:cNvPr id="3" name="TextBox 3"/>
          <p:cNvSpPr txBox="1"/>
          <p:nvPr/>
        </p:nvSpPr>
        <p:spPr>
          <a:xfrm>
            <a:off x="1028700" y="2036128"/>
            <a:ext cx="16230600" cy="4595489"/>
          </a:xfrm>
          <a:prstGeom prst="rect">
            <a:avLst/>
          </a:prstGeom>
        </p:spPr>
        <p:txBody>
          <a:bodyPr lIns="0" tIns="0" rIns="0" bIns="0" rtlCol="0" anchor="t">
            <a:spAutoFit/>
          </a:bodyPr>
          <a:lstStyle/>
          <a:p>
            <a:pPr marL="690881" lvl="1" indent="-345440" algn="just">
              <a:lnSpc>
                <a:spcPts val="4480"/>
              </a:lnSpc>
              <a:buFont typeface="Arial"/>
              <a:buChar char="•"/>
            </a:pPr>
            <a:r>
              <a:rPr lang="en-US" sz="3200" dirty="0">
                <a:solidFill>
                  <a:srgbClr val="112F45"/>
                </a:solidFill>
                <a:latin typeface="Josefin Sans"/>
                <a:ea typeface="Josefin Sans"/>
                <a:cs typeface="Josefin Sans"/>
                <a:sym typeface="Josefin Sans"/>
              </a:rPr>
              <a:t>Without coordination, prayer meetings began all over NYC. Within six months, 50,000 people met for prayer each day in NYC. Thousands prayed in other cities as well.</a:t>
            </a:r>
          </a:p>
          <a:p>
            <a:pPr marL="690881" lvl="1" indent="-345440" algn="just">
              <a:lnSpc>
                <a:spcPts val="4480"/>
              </a:lnSpc>
              <a:buFont typeface="Arial"/>
              <a:buChar char="•"/>
            </a:pPr>
            <a:r>
              <a:rPr lang="en-US" sz="3200" dirty="0">
                <a:solidFill>
                  <a:srgbClr val="112F45"/>
                </a:solidFill>
                <a:latin typeface="Josefin Sans"/>
                <a:ea typeface="Josefin Sans"/>
                <a:cs typeface="Josefin Sans"/>
                <a:sym typeface="Josefin Sans"/>
              </a:rPr>
              <a:t>Many reported marvelous answers to prayer with reports of physical healing and spiritual salvation of people long prayed for. </a:t>
            </a:r>
          </a:p>
          <a:p>
            <a:pPr marL="690881" lvl="1" indent="-345440" algn="just">
              <a:lnSpc>
                <a:spcPts val="4480"/>
              </a:lnSpc>
              <a:buFont typeface="Arial"/>
              <a:buChar char="•"/>
            </a:pPr>
            <a:r>
              <a:rPr lang="en-US" sz="3200" dirty="0">
                <a:solidFill>
                  <a:srgbClr val="112F45"/>
                </a:solidFill>
                <a:latin typeface="Josefin Sans"/>
                <a:ea typeface="Josefin Sans"/>
                <a:cs typeface="Josefin Sans"/>
                <a:sym typeface="Josefin Sans"/>
              </a:rPr>
              <a:t>Sailors on ships in NY Harbor fell under conviction as their vessels neared Port.</a:t>
            </a:r>
          </a:p>
          <a:p>
            <a:pPr marL="690881" lvl="1" indent="-345440" algn="just">
              <a:lnSpc>
                <a:spcPts val="4480"/>
              </a:lnSpc>
              <a:buFont typeface="Arial"/>
              <a:buChar char="•"/>
            </a:pPr>
            <a:r>
              <a:rPr lang="en-US" sz="3200" dirty="0">
                <a:solidFill>
                  <a:srgbClr val="112F45"/>
                </a:solidFill>
                <a:latin typeface="Josefin Sans"/>
                <a:ea typeface="Josefin Sans"/>
                <a:cs typeface="Josefin Sans"/>
                <a:sym typeface="Josefin Sans"/>
              </a:rPr>
              <a:t>Lingering effects touched soldiers in USA and CSA armies, 1861-1865, as Revival touched both Union and Confederate camps.</a:t>
            </a:r>
          </a:p>
        </p:txBody>
      </p:sp>
      <p:sp>
        <p:nvSpPr>
          <p:cNvPr id="4" name="TextBox 4"/>
          <p:cNvSpPr txBox="1"/>
          <p:nvPr/>
        </p:nvSpPr>
        <p:spPr>
          <a:xfrm>
            <a:off x="1028700" y="952500"/>
            <a:ext cx="16230600" cy="646430"/>
          </a:xfrm>
          <a:prstGeom prst="rect">
            <a:avLst/>
          </a:prstGeom>
        </p:spPr>
        <p:txBody>
          <a:bodyPr lIns="0" tIns="0" rIns="0" bIns="0" rtlCol="0" anchor="t">
            <a:spAutoFit/>
          </a:bodyPr>
          <a:lstStyle/>
          <a:p>
            <a:pPr algn="l">
              <a:lnSpc>
                <a:spcPts val="5320"/>
              </a:lnSpc>
            </a:pPr>
            <a:r>
              <a:rPr lang="en-US" sz="3800" b="1" spc="760">
                <a:solidFill>
                  <a:srgbClr val="112F45"/>
                </a:solidFill>
                <a:latin typeface="CMG Sans Bold"/>
                <a:ea typeface="CMG Sans Bold"/>
                <a:cs typeface="CMG Sans Bold"/>
                <a:sym typeface="CMG Sans Bold"/>
              </a:rPr>
              <a:t>CASE STUDY: THE LAYMAN’S PRAYER REVIVAL</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DEDEE2"/>
        </a:solidFill>
        <a:effectLst/>
      </p:bgPr>
    </p:bg>
    <p:spTree>
      <p:nvGrpSpPr>
        <p:cNvPr id="1" name=""/>
        <p:cNvGrpSpPr/>
        <p:nvPr/>
      </p:nvGrpSpPr>
      <p:grpSpPr>
        <a:xfrm>
          <a:off x="0" y="0"/>
          <a:ext cx="0" cy="0"/>
          <a:chOff x="0" y="0"/>
          <a:chExt cx="0" cy="0"/>
        </a:xfrm>
      </p:grpSpPr>
      <p:sp>
        <p:nvSpPr>
          <p:cNvPr id="2" name="Freeform 2"/>
          <p:cNvSpPr/>
          <p:nvPr/>
        </p:nvSpPr>
        <p:spPr>
          <a:xfrm>
            <a:off x="15914147" y="8429993"/>
            <a:ext cx="1650263" cy="1201254"/>
          </a:xfrm>
          <a:custGeom>
            <a:avLst/>
            <a:gdLst/>
            <a:ahLst/>
            <a:cxnLst/>
            <a:rect l="l" t="t" r="r" b="b"/>
            <a:pathLst>
              <a:path w="1650263" h="1201254">
                <a:moveTo>
                  <a:pt x="0" y="0"/>
                </a:moveTo>
                <a:lnTo>
                  <a:pt x="1650263" y="0"/>
                </a:lnTo>
                <a:lnTo>
                  <a:pt x="1650263" y="1201254"/>
                </a:lnTo>
                <a:lnTo>
                  <a:pt x="0" y="1201254"/>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n-US"/>
          </a:p>
        </p:txBody>
      </p:sp>
      <p:sp>
        <p:nvSpPr>
          <p:cNvPr id="3" name="TextBox 3"/>
          <p:cNvSpPr txBox="1"/>
          <p:nvPr/>
        </p:nvSpPr>
        <p:spPr>
          <a:xfrm>
            <a:off x="1028700" y="8536354"/>
            <a:ext cx="5728878" cy="1358167"/>
          </a:xfrm>
          <a:prstGeom prst="rect">
            <a:avLst/>
          </a:prstGeom>
        </p:spPr>
        <p:txBody>
          <a:bodyPr lIns="0" tIns="0" rIns="0" bIns="0" rtlCol="0" anchor="t">
            <a:spAutoFit/>
          </a:bodyPr>
          <a:lstStyle/>
          <a:p>
            <a:pPr algn="r">
              <a:lnSpc>
                <a:spcPts val="5465"/>
              </a:lnSpc>
            </a:pPr>
            <a:r>
              <a:rPr lang="en-US" sz="3903">
                <a:solidFill>
                  <a:srgbClr val="112F45"/>
                </a:solidFill>
                <a:latin typeface="Josefin Sans"/>
                <a:ea typeface="Josefin Sans"/>
                <a:cs typeface="Josefin Sans"/>
                <a:sym typeface="Josefin Sans"/>
              </a:rPr>
              <a:t>- Richard Owen Roberts</a:t>
            </a:r>
          </a:p>
          <a:p>
            <a:pPr algn="r">
              <a:lnSpc>
                <a:spcPts val="5465"/>
              </a:lnSpc>
            </a:pPr>
            <a:endParaRPr lang="en-US" sz="3903">
              <a:solidFill>
                <a:srgbClr val="112F45"/>
              </a:solidFill>
              <a:latin typeface="Josefin Sans"/>
              <a:ea typeface="Josefin Sans"/>
              <a:cs typeface="Josefin Sans"/>
              <a:sym typeface="Josefin Sans"/>
            </a:endParaRPr>
          </a:p>
        </p:txBody>
      </p:sp>
      <p:sp>
        <p:nvSpPr>
          <p:cNvPr id="4" name="TextBox 4"/>
          <p:cNvSpPr txBox="1"/>
          <p:nvPr/>
        </p:nvSpPr>
        <p:spPr>
          <a:xfrm>
            <a:off x="1028700" y="962025"/>
            <a:ext cx="16230600" cy="6995160"/>
          </a:xfrm>
          <a:prstGeom prst="rect">
            <a:avLst/>
          </a:prstGeom>
        </p:spPr>
        <p:txBody>
          <a:bodyPr lIns="0" tIns="0" rIns="0" bIns="0" rtlCol="0" anchor="t">
            <a:spAutoFit/>
          </a:bodyPr>
          <a:lstStyle/>
          <a:p>
            <a:pPr algn="l">
              <a:lnSpc>
                <a:spcPts val="5040"/>
              </a:lnSpc>
            </a:pPr>
            <a:r>
              <a:rPr lang="en-US" sz="3600" b="1" spc="450">
                <a:solidFill>
                  <a:srgbClr val="112F45"/>
                </a:solidFill>
                <a:latin typeface="CMG Sans Bold"/>
                <a:ea typeface="CMG Sans Bold"/>
                <a:cs typeface="CMG Sans Bold"/>
                <a:sym typeface="CMG Sans Bold"/>
              </a:rPr>
              <a:t>“PRAYERLESSNESS MUST BE LINKED WITH CARELESSNESS…. THE VERY HEART OF THE BIBLICAL TEACHING ON PRAYER IS FERVENCY AND CONSISTENCY. WHEN MEN ARE SO EARNEST THAT THEY CANNOT LIVE WITHOUT A DESIRED BLESSING, GOD IS PLEASED WITH THEIR ATTITUDE…. HALFHEARTED PRAYING DOESN’T EVEN PRODUCE HALFHEARTED RESULTS. IT IS WORSE THAN NOTHING. IN FACT, IT IS AN AFFRONT AGAINST A GRACIOUS GOD…. GOD DEALS EARNESTLY WITH PEOPLE AND REQUIRES PEOPLE TO DEAL EARNESTLY WITH HIM.”</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112F45"/>
        </a:solidFill>
        <a:effectLst/>
      </p:bgPr>
    </p:bg>
    <p:spTree>
      <p:nvGrpSpPr>
        <p:cNvPr id="1" name=""/>
        <p:cNvGrpSpPr/>
        <p:nvPr/>
      </p:nvGrpSpPr>
      <p:grpSpPr>
        <a:xfrm>
          <a:off x="0" y="0"/>
          <a:ext cx="0" cy="0"/>
          <a:chOff x="0" y="0"/>
          <a:chExt cx="0" cy="0"/>
        </a:xfrm>
      </p:grpSpPr>
      <p:sp>
        <p:nvSpPr>
          <p:cNvPr id="2" name="Freeform 2"/>
          <p:cNvSpPr/>
          <p:nvPr/>
        </p:nvSpPr>
        <p:spPr>
          <a:xfrm>
            <a:off x="15914147" y="8429993"/>
            <a:ext cx="1650263" cy="1201254"/>
          </a:xfrm>
          <a:custGeom>
            <a:avLst/>
            <a:gdLst/>
            <a:ahLst/>
            <a:cxnLst/>
            <a:rect l="l" t="t" r="r" b="b"/>
            <a:pathLst>
              <a:path w="1650263" h="1201254">
                <a:moveTo>
                  <a:pt x="0" y="0"/>
                </a:moveTo>
                <a:lnTo>
                  <a:pt x="1650263" y="0"/>
                </a:lnTo>
                <a:lnTo>
                  <a:pt x="1650263" y="1201254"/>
                </a:lnTo>
                <a:lnTo>
                  <a:pt x="0" y="120125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TextBox 3"/>
          <p:cNvSpPr txBox="1"/>
          <p:nvPr/>
        </p:nvSpPr>
        <p:spPr>
          <a:xfrm>
            <a:off x="2793265" y="6618549"/>
            <a:ext cx="12701471" cy="863600"/>
          </a:xfrm>
          <a:prstGeom prst="rect">
            <a:avLst/>
          </a:prstGeom>
        </p:spPr>
        <p:txBody>
          <a:bodyPr lIns="0" tIns="0" rIns="0" bIns="0" rtlCol="0" anchor="t">
            <a:spAutoFit/>
          </a:bodyPr>
          <a:lstStyle/>
          <a:p>
            <a:pPr algn="ctr">
              <a:lnSpc>
                <a:spcPts val="7000"/>
              </a:lnSpc>
            </a:pPr>
            <a:r>
              <a:rPr lang="en-US" sz="5000">
                <a:solidFill>
                  <a:srgbClr val="FFFFFF"/>
                </a:solidFill>
                <a:latin typeface="Josefin Sans"/>
                <a:ea typeface="Josefin Sans"/>
                <a:cs typeface="Josefin Sans"/>
                <a:sym typeface="Josefin Sans"/>
              </a:rPr>
              <a:t>(Group Discussion)</a:t>
            </a:r>
          </a:p>
        </p:txBody>
      </p:sp>
      <p:sp>
        <p:nvSpPr>
          <p:cNvPr id="4" name="TextBox 4"/>
          <p:cNvSpPr txBox="1"/>
          <p:nvPr/>
        </p:nvSpPr>
        <p:spPr>
          <a:xfrm>
            <a:off x="4151708" y="3040905"/>
            <a:ext cx="9984583" cy="3354705"/>
          </a:xfrm>
          <a:prstGeom prst="rect">
            <a:avLst/>
          </a:prstGeom>
        </p:spPr>
        <p:txBody>
          <a:bodyPr lIns="0" tIns="0" rIns="0" bIns="0" rtlCol="0" anchor="t">
            <a:spAutoFit/>
          </a:bodyPr>
          <a:lstStyle/>
          <a:p>
            <a:pPr algn="ctr">
              <a:lnSpc>
                <a:spcPts val="6719"/>
              </a:lnSpc>
            </a:pPr>
            <a:r>
              <a:rPr lang="en-US" sz="4800" b="1" spc="960">
                <a:solidFill>
                  <a:srgbClr val="9AC6E1"/>
                </a:solidFill>
                <a:latin typeface="CMG Sans Bold"/>
                <a:ea typeface="CMG Sans Bold"/>
                <a:cs typeface="CMG Sans Bold"/>
                <a:sym typeface="CMG Sans Bold"/>
              </a:rPr>
              <a:t>HOW CAN WE INCREASE REVIVAL </a:t>
            </a:r>
          </a:p>
          <a:p>
            <a:pPr algn="ctr">
              <a:lnSpc>
                <a:spcPts val="6719"/>
              </a:lnSpc>
            </a:pPr>
            <a:r>
              <a:rPr lang="en-US" sz="4800" b="1" spc="960">
                <a:solidFill>
                  <a:srgbClr val="9AC6E1"/>
                </a:solidFill>
                <a:latin typeface="CMG Sans Bold"/>
                <a:ea typeface="CMG Sans Bold"/>
                <a:cs typeface="CMG Sans Bold"/>
                <a:sym typeface="CMG Sans Bold"/>
              </a:rPr>
              <a:t> prayer in our churches?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112F45"/>
        </a:solidFill>
        <a:effectLst/>
      </p:bgPr>
    </p:bg>
    <p:spTree>
      <p:nvGrpSpPr>
        <p:cNvPr id="1" name=""/>
        <p:cNvGrpSpPr/>
        <p:nvPr/>
      </p:nvGrpSpPr>
      <p:grpSpPr>
        <a:xfrm>
          <a:off x="0" y="0"/>
          <a:ext cx="0" cy="0"/>
          <a:chOff x="0" y="0"/>
          <a:chExt cx="0" cy="0"/>
        </a:xfrm>
      </p:grpSpPr>
      <p:sp>
        <p:nvSpPr>
          <p:cNvPr id="2" name="Freeform 2"/>
          <p:cNvSpPr/>
          <p:nvPr/>
        </p:nvSpPr>
        <p:spPr>
          <a:xfrm>
            <a:off x="15914147" y="8429993"/>
            <a:ext cx="1650263" cy="1201254"/>
          </a:xfrm>
          <a:custGeom>
            <a:avLst/>
            <a:gdLst/>
            <a:ahLst/>
            <a:cxnLst/>
            <a:rect l="l" t="t" r="r" b="b"/>
            <a:pathLst>
              <a:path w="1650263" h="1201254">
                <a:moveTo>
                  <a:pt x="0" y="0"/>
                </a:moveTo>
                <a:lnTo>
                  <a:pt x="1650263" y="0"/>
                </a:lnTo>
                <a:lnTo>
                  <a:pt x="1650263" y="1201254"/>
                </a:lnTo>
                <a:lnTo>
                  <a:pt x="0" y="120125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TextBox 3"/>
          <p:cNvSpPr txBox="1"/>
          <p:nvPr/>
        </p:nvSpPr>
        <p:spPr>
          <a:xfrm>
            <a:off x="4151708" y="4271010"/>
            <a:ext cx="9984583" cy="1659255"/>
          </a:xfrm>
          <a:prstGeom prst="rect">
            <a:avLst/>
          </a:prstGeom>
        </p:spPr>
        <p:txBody>
          <a:bodyPr lIns="0" tIns="0" rIns="0" bIns="0" rtlCol="0" anchor="t">
            <a:spAutoFit/>
          </a:bodyPr>
          <a:lstStyle/>
          <a:p>
            <a:pPr algn="ctr">
              <a:lnSpc>
                <a:spcPts val="6719"/>
              </a:lnSpc>
            </a:pPr>
            <a:r>
              <a:rPr lang="en-US" sz="4800" b="1" spc="960">
                <a:solidFill>
                  <a:srgbClr val="9AC6E1"/>
                </a:solidFill>
                <a:latin typeface="CMG Sans Bold"/>
                <a:ea typeface="CMG Sans Bold"/>
                <a:cs typeface="CMG Sans Bold"/>
                <a:sym typeface="CMG Sans Bold"/>
              </a:rPr>
              <a:t>SMALL GROUP PRAYER FOR REVIVAL</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6186447" y="0"/>
            <a:ext cx="12101553" cy="6807124"/>
          </a:xfrm>
          <a:custGeom>
            <a:avLst/>
            <a:gdLst/>
            <a:ahLst/>
            <a:cxnLst/>
            <a:rect l="l" t="t" r="r" b="b"/>
            <a:pathLst>
              <a:path w="12101553" h="6807124">
                <a:moveTo>
                  <a:pt x="0" y="0"/>
                </a:moveTo>
                <a:lnTo>
                  <a:pt x="12101553" y="0"/>
                </a:lnTo>
                <a:lnTo>
                  <a:pt x="12101553" y="6807124"/>
                </a:lnTo>
                <a:lnTo>
                  <a:pt x="0" y="6807124"/>
                </a:lnTo>
                <a:lnTo>
                  <a:pt x="0" y="0"/>
                </a:lnTo>
                <a:close/>
              </a:path>
            </a:pathLst>
          </a:custGeom>
          <a:blipFill>
            <a:blip r:embed="rId2"/>
            <a:stretch>
              <a:fillRect/>
            </a:stretch>
          </a:blipFill>
        </p:spPr>
        <p:txBody>
          <a:bodyPr/>
          <a:lstStyle/>
          <a:p>
            <a:endParaRPr lang="en-US"/>
          </a:p>
        </p:txBody>
      </p:sp>
      <p:sp>
        <p:nvSpPr>
          <p:cNvPr id="3" name="Freeform 3"/>
          <p:cNvSpPr/>
          <p:nvPr/>
        </p:nvSpPr>
        <p:spPr>
          <a:xfrm rot="-10800000">
            <a:off x="0" y="2567240"/>
            <a:ext cx="13708378" cy="7710963"/>
          </a:xfrm>
          <a:custGeom>
            <a:avLst/>
            <a:gdLst/>
            <a:ahLst/>
            <a:cxnLst/>
            <a:rect l="l" t="t" r="r" b="b"/>
            <a:pathLst>
              <a:path w="13708378" h="7710963">
                <a:moveTo>
                  <a:pt x="0" y="0"/>
                </a:moveTo>
                <a:lnTo>
                  <a:pt x="13708378" y="0"/>
                </a:lnTo>
                <a:lnTo>
                  <a:pt x="13708378" y="7710962"/>
                </a:lnTo>
                <a:lnTo>
                  <a:pt x="0" y="7710962"/>
                </a:lnTo>
                <a:lnTo>
                  <a:pt x="0" y="0"/>
                </a:lnTo>
                <a:close/>
              </a:path>
            </a:pathLst>
          </a:custGeom>
          <a:blipFill>
            <a:blip r:embed="rId3"/>
            <a:stretch>
              <a:fillRect/>
            </a:stretch>
          </a:blipFill>
        </p:spPr>
        <p:txBody>
          <a:bodyPr/>
          <a:lstStyle/>
          <a:p>
            <a:endParaRPr lang="en-US"/>
          </a:p>
        </p:txBody>
      </p:sp>
      <p:sp>
        <p:nvSpPr>
          <p:cNvPr id="4" name="TextBox 4"/>
          <p:cNvSpPr txBox="1"/>
          <p:nvPr/>
        </p:nvSpPr>
        <p:spPr>
          <a:xfrm>
            <a:off x="2654187" y="3826783"/>
            <a:ext cx="12979627" cy="1652300"/>
          </a:xfrm>
          <a:prstGeom prst="rect">
            <a:avLst/>
          </a:prstGeom>
        </p:spPr>
        <p:txBody>
          <a:bodyPr lIns="0" tIns="0" rIns="0" bIns="0" rtlCol="0" anchor="t">
            <a:spAutoFit/>
          </a:bodyPr>
          <a:lstStyle/>
          <a:p>
            <a:pPr algn="ctr">
              <a:lnSpc>
                <a:spcPts val="6504"/>
              </a:lnSpc>
            </a:pPr>
            <a:r>
              <a:rPr lang="en-US" sz="5511" b="1" spc="496">
                <a:solidFill>
                  <a:srgbClr val="9AC6E1"/>
                </a:solidFill>
                <a:latin typeface="CMG Sans Bold"/>
                <a:ea typeface="CMG Sans Bold"/>
                <a:cs typeface="CMG Sans Bold"/>
                <a:sym typeface="CMG Sans Bold"/>
              </a:rPr>
              <a:t>STEWARDING REVIVAL – SESSION ONE</a:t>
            </a:r>
          </a:p>
        </p:txBody>
      </p:sp>
      <p:sp>
        <p:nvSpPr>
          <p:cNvPr id="5" name="TextBox 5"/>
          <p:cNvSpPr txBox="1"/>
          <p:nvPr/>
        </p:nvSpPr>
        <p:spPr>
          <a:xfrm>
            <a:off x="4250765" y="5879796"/>
            <a:ext cx="9786470" cy="1028700"/>
          </a:xfrm>
          <a:prstGeom prst="rect">
            <a:avLst/>
          </a:prstGeom>
        </p:spPr>
        <p:txBody>
          <a:bodyPr lIns="0" tIns="0" rIns="0" bIns="0" rtlCol="0" anchor="t">
            <a:spAutoFit/>
          </a:bodyPr>
          <a:lstStyle/>
          <a:p>
            <a:pPr algn="ctr">
              <a:lnSpc>
                <a:spcPts val="4199"/>
              </a:lnSpc>
            </a:pPr>
            <a:r>
              <a:rPr lang="en-US" sz="2999">
                <a:solidFill>
                  <a:srgbClr val="E4883D"/>
                </a:solidFill>
                <a:latin typeface="Josefin Sans"/>
                <a:ea typeface="Josefin Sans"/>
                <a:cs typeface="Josefin Sans"/>
                <a:sym typeface="Josefin Sans"/>
              </a:rPr>
              <a:t>INTRODUCTION – DESCRIPTION OF REVIVAL </a:t>
            </a:r>
          </a:p>
          <a:p>
            <a:pPr algn="ctr">
              <a:lnSpc>
                <a:spcPts val="4199"/>
              </a:lnSpc>
            </a:pPr>
            <a:r>
              <a:rPr lang="en-US" sz="2999">
                <a:solidFill>
                  <a:srgbClr val="E4883D"/>
                </a:solidFill>
                <a:latin typeface="Josefin Sans"/>
                <a:ea typeface="Josefin Sans"/>
                <a:cs typeface="Josefin Sans"/>
                <a:sym typeface="Josefin Sans"/>
              </a:rPr>
              <a:t>AND OUR NEED FOR IT</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6186447" y="0"/>
            <a:ext cx="12101553" cy="6807124"/>
          </a:xfrm>
          <a:custGeom>
            <a:avLst/>
            <a:gdLst/>
            <a:ahLst/>
            <a:cxnLst/>
            <a:rect l="l" t="t" r="r" b="b"/>
            <a:pathLst>
              <a:path w="12101553" h="6807124">
                <a:moveTo>
                  <a:pt x="0" y="0"/>
                </a:moveTo>
                <a:lnTo>
                  <a:pt x="12101553" y="0"/>
                </a:lnTo>
                <a:lnTo>
                  <a:pt x="12101553" y="6807124"/>
                </a:lnTo>
                <a:lnTo>
                  <a:pt x="0" y="6807124"/>
                </a:lnTo>
                <a:lnTo>
                  <a:pt x="0" y="0"/>
                </a:lnTo>
                <a:close/>
              </a:path>
            </a:pathLst>
          </a:custGeom>
          <a:blipFill>
            <a:blip r:embed="rId2"/>
            <a:stretch>
              <a:fillRect/>
            </a:stretch>
          </a:blipFill>
        </p:spPr>
        <p:txBody>
          <a:bodyPr/>
          <a:lstStyle/>
          <a:p>
            <a:endParaRPr lang="en-US"/>
          </a:p>
        </p:txBody>
      </p:sp>
      <p:sp>
        <p:nvSpPr>
          <p:cNvPr id="3" name="Freeform 3"/>
          <p:cNvSpPr/>
          <p:nvPr/>
        </p:nvSpPr>
        <p:spPr>
          <a:xfrm rot="-10800000">
            <a:off x="0" y="2567240"/>
            <a:ext cx="13708378" cy="7710963"/>
          </a:xfrm>
          <a:custGeom>
            <a:avLst/>
            <a:gdLst/>
            <a:ahLst/>
            <a:cxnLst/>
            <a:rect l="l" t="t" r="r" b="b"/>
            <a:pathLst>
              <a:path w="13708378" h="7710963">
                <a:moveTo>
                  <a:pt x="0" y="0"/>
                </a:moveTo>
                <a:lnTo>
                  <a:pt x="13708378" y="0"/>
                </a:lnTo>
                <a:lnTo>
                  <a:pt x="13708378" y="7710962"/>
                </a:lnTo>
                <a:lnTo>
                  <a:pt x="0" y="7710962"/>
                </a:lnTo>
                <a:lnTo>
                  <a:pt x="0" y="0"/>
                </a:lnTo>
                <a:close/>
              </a:path>
            </a:pathLst>
          </a:custGeom>
          <a:blipFill>
            <a:blip r:embed="rId3"/>
            <a:stretch>
              <a:fillRect/>
            </a:stretch>
          </a:blipFill>
        </p:spPr>
        <p:txBody>
          <a:bodyPr/>
          <a:lstStyle/>
          <a:p>
            <a:endParaRPr lang="en-US"/>
          </a:p>
        </p:txBody>
      </p:sp>
      <p:sp>
        <p:nvSpPr>
          <p:cNvPr id="4" name="TextBox 4"/>
          <p:cNvSpPr txBox="1"/>
          <p:nvPr/>
        </p:nvSpPr>
        <p:spPr>
          <a:xfrm>
            <a:off x="2654187" y="3826783"/>
            <a:ext cx="12979627" cy="1652300"/>
          </a:xfrm>
          <a:prstGeom prst="rect">
            <a:avLst/>
          </a:prstGeom>
        </p:spPr>
        <p:txBody>
          <a:bodyPr lIns="0" tIns="0" rIns="0" bIns="0" rtlCol="0" anchor="t">
            <a:spAutoFit/>
          </a:bodyPr>
          <a:lstStyle/>
          <a:p>
            <a:pPr algn="ctr">
              <a:lnSpc>
                <a:spcPts val="6504"/>
              </a:lnSpc>
            </a:pPr>
            <a:r>
              <a:rPr lang="en-US" sz="5511" b="1" spc="496">
                <a:solidFill>
                  <a:srgbClr val="9AC6E1"/>
                </a:solidFill>
                <a:latin typeface="CMG Sans Bold"/>
                <a:ea typeface="CMG Sans Bold"/>
                <a:cs typeface="CMG Sans Bold"/>
                <a:sym typeface="CMG Sans Bold"/>
              </a:rPr>
              <a:t>STEWARDING REVIVAL – SESSION FOUR</a:t>
            </a:r>
          </a:p>
        </p:txBody>
      </p:sp>
      <p:sp>
        <p:nvSpPr>
          <p:cNvPr id="5" name="TextBox 5"/>
          <p:cNvSpPr txBox="1"/>
          <p:nvPr/>
        </p:nvSpPr>
        <p:spPr>
          <a:xfrm>
            <a:off x="4250765" y="5879796"/>
            <a:ext cx="9786470" cy="504825"/>
          </a:xfrm>
          <a:prstGeom prst="rect">
            <a:avLst/>
          </a:prstGeom>
        </p:spPr>
        <p:txBody>
          <a:bodyPr lIns="0" tIns="0" rIns="0" bIns="0" rtlCol="0" anchor="t">
            <a:spAutoFit/>
          </a:bodyPr>
          <a:lstStyle/>
          <a:p>
            <a:pPr algn="ctr">
              <a:lnSpc>
                <a:spcPts val="4199"/>
              </a:lnSpc>
            </a:pPr>
            <a:r>
              <a:rPr lang="en-US" sz="2999">
                <a:solidFill>
                  <a:srgbClr val="E4883D"/>
                </a:solidFill>
                <a:latin typeface="Josefin Sans"/>
                <a:ea typeface="Josefin Sans"/>
                <a:cs typeface="Josefin Sans"/>
                <a:sym typeface="Josefin Sans"/>
              </a:rPr>
              <a:t>MISSIONS AS THE SECOND PRINCIPLE OF REVIVAL</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4D98B5"/>
        </a:solidFill>
        <a:effectLst/>
      </p:bgPr>
    </p:bg>
    <p:spTree>
      <p:nvGrpSpPr>
        <p:cNvPr id="1" name=""/>
        <p:cNvGrpSpPr/>
        <p:nvPr/>
      </p:nvGrpSpPr>
      <p:grpSpPr>
        <a:xfrm>
          <a:off x="0" y="0"/>
          <a:ext cx="0" cy="0"/>
          <a:chOff x="0" y="0"/>
          <a:chExt cx="0" cy="0"/>
        </a:xfrm>
      </p:grpSpPr>
      <p:sp>
        <p:nvSpPr>
          <p:cNvPr id="2" name="Freeform 2"/>
          <p:cNvSpPr/>
          <p:nvPr/>
        </p:nvSpPr>
        <p:spPr>
          <a:xfrm>
            <a:off x="15914147" y="8429993"/>
            <a:ext cx="1650263" cy="1201254"/>
          </a:xfrm>
          <a:custGeom>
            <a:avLst/>
            <a:gdLst/>
            <a:ahLst/>
            <a:cxnLst/>
            <a:rect l="l" t="t" r="r" b="b"/>
            <a:pathLst>
              <a:path w="1650263" h="1201254">
                <a:moveTo>
                  <a:pt x="0" y="0"/>
                </a:moveTo>
                <a:lnTo>
                  <a:pt x="1650263" y="0"/>
                </a:lnTo>
                <a:lnTo>
                  <a:pt x="1650263" y="1201254"/>
                </a:lnTo>
                <a:lnTo>
                  <a:pt x="0" y="120125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TextBox 3"/>
          <p:cNvSpPr txBox="1"/>
          <p:nvPr/>
        </p:nvSpPr>
        <p:spPr>
          <a:xfrm>
            <a:off x="1983838" y="4694872"/>
            <a:ext cx="14320324" cy="811530"/>
          </a:xfrm>
          <a:prstGeom prst="rect">
            <a:avLst/>
          </a:prstGeom>
        </p:spPr>
        <p:txBody>
          <a:bodyPr lIns="0" tIns="0" rIns="0" bIns="0" rtlCol="0" anchor="t">
            <a:spAutoFit/>
          </a:bodyPr>
          <a:lstStyle/>
          <a:p>
            <a:pPr algn="ctr">
              <a:lnSpc>
                <a:spcPts val="6719"/>
              </a:lnSpc>
            </a:pPr>
            <a:r>
              <a:rPr lang="en-US" sz="4800" b="1" spc="960">
                <a:solidFill>
                  <a:srgbClr val="FFFFFF"/>
                </a:solidFill>
                <a:latin typeface="CMG Sans Bold"/>
                <a:ea typeface="CMG Sans Bold"/>
                <a:cs typeface="CMG Sans Bold"/>
                <a:sym typeface="CMG Sans Bold"/>
              </a:rPr>
              <a:t>WHY DOES GOD BRING REVIVAL?</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E4883D"/>
        </a:solidFill>
        <a:effectLst/>
      </p:bgPr>
    </p:bg>
    <p:spTree>
      <p:nvGrpSpPr>
        <p:cNvPr id="1" name=""/>
        <p:cNvGrpSpPr/>
        <p:nvPr/>
      </p:nvGrpSpPr>
      <p:grpSpPr>
        <a:xfrm>
          <a:off x="0" y="0"/>
          <a:ext cx="0" cy="0"/>
          <a:chOff x="0" y="0"/>
          <a:chExt cx="0" cy="0"/>
        </a:xfrm>
      </p:grpSpPr>
      <p:sp>
        <p:nvSpPr>
          <p:cNvPr id="2" name="Freeform 2"/>
          <p:cNvSpPr/>
          <p:nvPr/>
        </p:nvSpPr>
        <p:spPr>
          <a:xfrm>
            <a:off x="15914147" y="8429993"/>
            <a:ext cx="1650263" cy="1201254"/>
          </a:xfrm>
          <a:custGeom>
            <a:avLst/>
            <a:gdLst/>
            <a:ahLst/>
            <a:cxnLst/>
            <a:rect l="l" t="t" r="r" b="b"/>
            <a:pathLst>
              <a:path w="1650263" h="1201254">
                <a:moveTo>
                  <a:pt x="0" y="0"/>
                </a:moveTo>
                <a:lnTo>
                  <a:pt x="1650263" y="0"/>
                </a:lnTo>
                <a:lnTo>
                  <a:pt x="1650263" y="1201254"/>
                </a:lnTo>
                <a:lnTo>
                  <a:pt x="0" y="120125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TextBox 3"/>
          <p:cNvSpPr txBox="1"/>
          <p:nvPr/>
        </p:nvSpPr>
        <p:spPr>
          <a:xfrm>
            <a:off x="1983838" y="1727835"/>
            <a:ext cx="14320324" cy="7662739"/>
          </a:xfrm>
          <a:prstGeom prst="rect">
            <a:avLst/>
          </a:prstGeom>
        </p:spPr>
        <p:txBody>
          <a:bodyPr lIns="0" tIns="0" rIns="0" bIns="0" rtlCol="0" anchor="t">
            <a:spAutoFit/>
          </a:bodyPr>
          <a:lstStyle/>
          <a:p>
            <a:pPr algn="ctr">
              <a:lnSpc>
                <a:spcPts val="6719"/>
              </a:lnSpc>
            </a:pPr>
            <a:r>
              <a:rPr lang="en-US" sz="4800" b="1" spc="960" dirty="0">
                <a:solidFill>
                  <a:srgbClr val="FFFFFF"/>
                </a:solidFill>
                <a:latin typeface="CMG Sans Bold"/>
                <a:ea typeface="CMG Sans Bold"/>
                <a:cs typeface="CMG Sans Bold"/>
                <a:sym typeface="CMG Sans Bold"/>
              </a:rPr>
              <a:t>“BUT YOU will RECEIVE POWER WHEN THE HOLY SPIRIT HAS COME UPON YOU; AND YOU SHALL BE my WITNESSES both IN JERUSALEM, AND IN ALL JUDEA AND SAMARIA, AND even TO THE remotest part OF THE EARTH.”</a:t>
            </a:r>
          </a:p>
          <a:p>
            <a:pPr algn="ctr">
              <a:lnSpc>
                <a:spcPts val="6719"/>
              </a:lnSpc>
            </a:pPr>
            <a:r>
              <a:rPr lang="en-US" sz="4800" b="1" spc="960" dirty="0">
                <a:solidFill>
                  <a:srgbClr val="FFFFFF"/>
                </a:solidFill>
                <a:latin typeface="CMG Sans Bold"/>
                <a:ea typeface="CMG Sans Bold"/>
                <a:cs typeface="CMG Sans Bold"/>
                <a:sym typeface="CMG Sans Bold"/>
              </a:rPr>
              <a:t> Acts 1:8 (</a:t>
            </a:r>
            <a:r>
              <a:rPr lang="en-US" sz="4800" b="1" spc="960" dirty="0" err="1">
                <a:solidFill>
                  <a:srgbClr val="FFFFFF"/>
                </a:solidFill>
                <a:latin typeface="CMG Sans Bold"/>
                <a:ea typeface="CMG Sans Bold"/>
                <a:cs typeface="CMG Sans Bold"/>
                <a:sym typeface="CMG Sans Bold"/>
              </a:rPr>
              <a:t>Nasb</a:t>
            </a:r>
            <a:r>
              <a:rPr lang="en-US" sz="4800" b="1" spc="960" dirty="0">
                <a:solidFill>
                  <a:srgbClr val="FFFFFF"/>
                </a:solidFill>
                <a:latin typeface="CMG Sans Bold"/>
                <a:ea typeface="CMG Sans Bold"/>
                <a:cs typeface="CMG Sans Bold"/>
                <a:sym typeface="CMG Sans Bold"/>
              </a:rPr>
              <a:t>)</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EFB744"/>
        </a:solidFill>
        <a:effectLst/>
      </p:bgPr>
    </p:bg>
    <p:spTree>
      <p:nvGrpSpPr>
        <p:cNvPr id="1" name=""/>
        <p:cNvGrpSpPr/>
        <p:nvPr/>
      </p:nvGrpSpPr>
      <p:grpSpPr>
        <a:xfrm>
          <a:off x="0" y="0"/>
          <a:ext cx="0" cy="0"/>
          <a:chOff x="0" y="0"/>
          <a:chExt cx="0" cy="0"/>
        </a:xfrm>
      </p:grpSpPr>
      <p:sp>
        <p:nvSpPr>
          <p:cNvPr id="2" name="Freeform 2"/>
          <p:cNvSpPr/>
          <p:nvPr/>
        </p:nvSpPr>
        <p:spPr>
          <a:xfrm>
            <a:off x="15914147" y="8429993"/>
            <a:ext cx="1650263" cy="1201254"/>
          </a:xfrm>
          <a:custGeom>
            <a:avLst/>
            <a:gdLst/>
            <a:ahLst/>
            <a:cxnLst/>
            <a:rect l="l" t="t" r="r" b="b"/>
            <a:pathLst>
              <a:path w="1650263" h="1201254">
                <a:moveTo>
                  <a:pt x="0" y="0"/>
                </a:moveTo>
                <a:lnTo>
                  <a:pt x="1650263" y="0"/>
                </a:lnTo>
                <a:lnTo>
                  <a:pt x="1650263" y="1201254"/>
                </a:lnTo>
                <a:lnTo>
                  <a:pt x="0" y="120125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TextBox 3"/>
          <p:cNvSpPr txBox="1"/>
          <p:nvPr/>
        </p:nvSpPr>
        <p:spPr>
          <a:xfrm>
            <a:off x="1983838" y="3847147"/>
            <a:ext cx="14320324" cy="2506980"/>
          </a:xfrm>
          <a:prstGeom prst="rect">
            <a:avLst/>
          </a:prstGeom>
        </p:spPr>
        <p:txBody>
          <a:bodyPr lIns="0" tIns="0" rIns="0" bIns="0" rtlCol="0" anchor="t">
            <a:spAutoFit/>
          </a:bodyPr>
          <a:lstStyle/>
          <a:p>
            <a:pPr algn="ctr">
              <a:lnSpc>
                <a:spcPts val="6719"/>
              </a:lnSpc>
            </a:pPr>
            <a:r>
              <a:rPr lang="en-US" sz="4800" b="1" spc="960">
                <a:solidFill>
                  <a:srgbClr val="FFFFFF"/>
                </a:solidFill>
                <a:latin typeface="CMG Sans Bold"/>
                <a:ea typeface="CMG Sans Bold"/>
                <a:cs typeface="CMG Sans Bold"/>
                <a:sym typeface="CMG Sans Bold"/>
              </a:rPr>
              <a:t>HOW THE SIN OF </a:t>
            </a:r>
          </a:p>
          <a:p>
            <a:pPr algn="ctr">
              <a:lnSpc>
                <a:spcPts val="6719"/>
              </a:lnSpc>
            </a:pPr>
            <a:r>
              <a:rPr lang="en-US" sz="4800" b="1" spc="960">
                <a:solidFill>
                  <a:srgbClr val="FFFFFF"/>
                </a:solidFill>
                <a:latin typeface="CMG Sans Bold"/>
                <a:ea typeface="CMG Sans Bold"/>
                <a:cs typeface="CMG Sans Bold"/>
                <a:sym typeface="CMG Sans Bold"/>
              </a:rPr>
              <a:t> inward focus</a:t>
            </a:r>
          </a:p>
          <a:p>
            <a:pPr algn="ctr">
              <a:lnSpc>
                <a:spcPts val="6719"/>
              </a:lnSpc>
            </a:pPr>
            <a:r>
              <a:rPr lang="en-US" sz="4800" b="1" spc="960">
                <a:solidFill>
                  <a:srgbClr val="FFFFFF"/>
                </a:solidFill>
                <a:latin typeface="CMG Sans Bold"/>
                <a:ea typeface="CMG Sans Bold"/>
                <a:cs typeface="CMG Sans Bold"/>
                <a:sym typeface="CMG Sans Bold"/>
              </a:rPr>
              <a:t> hinders revival</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9AC6E1"/>
        </a:solidFill>
        <a:effectLst/>
      </p:bgPr>
    </p:bg>
    <p:spTree>
      <p:nvGrpSpPr>
        <p:cNvPr id="1" name=""/>
        <p:cNvGrpSpPr/>
        <p:nvPr/>
      </p:nvGrpSpPr>
      <p:grpSpPr>
        <a:xfrm>
          <a:off x="0" y="0"/>
          <a:ext cx="0" cy="0"/>
          <a:chOff x="0" y="0"/>
          <a:chExt cx="0" cy="0"/>
        </a:xfrm>
      </p:grpSpPr>
      <p:sp>
        <p:nvSpPr>
          <p:cNvPr id="2" name="Freeform 2"/>
          <p:cNvSpPr/>
          <p:nvPr/>
        </p:nvSpPr>
        <p:spPr>
          <a:xfrm>
            <a:off x="15914147" y="8429993"/>
            <a:ext cx="1650263" cy="1201254"/>
          </a:xfrm>
          <a:custGeom>
            <a:avLst/>
            <a:gdLst/>
            <a:ahLst/>
            <a:cxnLst/>
            <a:rect l="l" t="t" r="r" b="b"/>
            <a:pathLst>
              <a:path w="1650263" h="1201254">
                <a:moveTo>
                  <a:pt x="0" y="0"/>
                </a:moveTo>
                <a:lnTo>
                  <a:pt x="1650263" y="0"/>
                </a:lnTo>
                <a:lnTo>
                  <a:pt x="1650263" y="1201254"/>
                </a:lnTo>
                <a:lnTo>
                  <a:pt x="0" y="1201254"/>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n-US"/>
          </a:p>
        </p:txBody>
      </p:sp>
      <p:sp>
        <p:nvSpPr>
          <p:cNvPr id="3" name="TextBox 3"/>
          <p:cNvSpPr txBox="1"/>
          <p:nvPr/>
        </p:nvSpPr>
        <p:spPr>
          <a:xfrm>
            <a:off x="1028700" y="2538730"/>
            <a:ext cx="16230600" cy="6903813"/>
          </a:xfrm>
          <a:prstGeom prst="rect">
            <a:avLst/>
          </a:prstGeom>
        </p:spPr>
        <p:txBody>
          <a:bodyPr lIns="0" tIns="0" rIns="0" bIns="0" rtlCol="0" anchor="t">
            <a:spAutoFit/>
          </a:bodyPr>
          <a:lstStyle/>
          <a:p>
            <a:pPr marL="690881" lvl="1" indent="-345440" algn="l">
              <a:lnSpc>
                <a:spcPts val="4480"/>
              </a:lnSpc>
              <a:buFont typeface="Arial"/>
              <a:buChar char="•"/>
            </a:pPr>
            <a:r>
              <a:rPr lang="en-US" sz="3200" dirty="0">
                <a:solidFill>
                  <a:srgbClr val="112F45"/>
                </a:solidFill>
                <a:latin typeface="Josefin Sans"/>
                <a:ea typeface="Josefin Sans"/>
                <a:cs typeface="Josefin Sans"/>
                <a:sym typeface="Josefin Sans"/>
              </a:rPr>
              <a:t>Brainerd was born in 1718 and died of tuberculosis in 1747. He was a product of the First Great Awakening and an influencer of the modern missionary movement.</a:t>
            </a:r>
          </a:p>
          <a:p>
            <a:pPr marL="690881" lvl="1" indent="-345440" algn="l">
              <a:lnSpc>
                <a:spcPts val="4480"/>
              </a:lnSpc>
              <a:buFont typeface="Arial"/>
              <a:buChar char="•"/>
            </a:pPr>
            <a:r>
              <a:rPr lang="en-US" sz="3200" dirty="0">
                <a:solidFill>
                  <a:srgbClr val="112F45"/>
                </a:solidFill>
                <a:latin typeface="Josefin Sans"/>
                <a:ea typeface="Josefin Sans"/>
                <a:cs typeface="Josefin Sans"/>
                <a:sym typeface="Josefin Sans"/>
              </a:rPr>
              <a:t>He experienced a personal renewal/revival at age 21 before entering Yale to prepare for ministry. There, he experienced the effects of the great awakening. After commenting that a professor had “no more grace than a chair,” Brainerd was expelled and effectively cut off from ministerial service.</a:t>
            </a:r>
          </a:p>
          <a:p>
            <a:pPr marL="690881" lvl="1" indent="-345440" algn="l">
              <a:lnSpc>
                <a:spcPts val="4480"/>
              </a:lnSpc>
              <a:buFont typeface="Arial"/>
              <a:buChar char="•"/>
            </a:pPr>
            <a:r>
              <a:rPr lang="en-US" sz="3200" dirty="0">
                <a:solidFill>
                  <a:srgbClr val="112F45"/>
                </a:solidFill>
                <a:latin typeface="Josefin Sans"/>
                <a:ea typeface="Josefin Sans"/>
                <a:cs typeface="Josefin Sans"/>
                <a:sym typeface="Josefin Sans"/>
              </a:rPr>
              <a:t>His illness and inability to enter the pastorate drove him to the wilderness to minister to the Indians. He served as a missionary </a:t>
            </a:r>
            <a:r>
              <a:rPr lang="en-US" sz="3200">
                <a:solidFill>
                  <a:srgbClr val="112F45"/>
                </a:solidFill>
                <a:latin typeface="Josefin Sans"/>
                <a:ea typeface="Josefin Sans"/>
                <a:cs typeface="Josefin Sans"/>
                <a:sym typeface="Josefin Sans"/>
              </a:rPr>
              <a:t>to northeastern </a:t>
            </a:r>
            <a:r>
              <a:rPr lang="en-US" sz="3200" dirty="0">
                <a:solidFill>
                  <a:srgbClr val="112F45"/>
                </a:solidFill>
                <a:latin typeface="Josefin Sans"/>
                <a:ea typeface="Josefin Sans"/>
                <a:cs typeface="Josefin Sans"/>
                <a:sym typeface="Josefin Sans"/>
              </a:rPr>
              <a:t>tribes for 4 years before his death.</a:t>
            </a:r>
          </a:p>
          <a:p>
            <a:pPr marL="690881" lvl="1" indent="-345440" algn="l">
              <a:lnSpc>
                <a:spcPts val="4480"/>
              </a:lnSpc>
              <a:buFont typeface="Arial"/>
              <a:buChar char="•"/>
            </a:pPr>
            <a:r>
              <a:rPr lang="en-US" sz="3200" dirty="0">
                <a:solidFill>
                  <a:srgbClr val="112F45"/>
                </a:solidFill>
                <a:latin typeface="Josefin Sans"/>
                <a:ea typeface="Josefin Sans"/>
                <a:cs typeface="Josefin Sans"/>
                <a:sym typeface="Josefin Sans"/>
              </a:rPr>
              <a:t>When tuberculosis forced him off the field, he retired to the home of Edwards, where he died. Edwards’s daughter died of TB four months later.</a:t>
            </a:r>
          </a:p>
          <a:p>
            <a:pPr algn="l">
              <a:lnSpc>
                <a:spcPts val="4480"/>
              </a:lnSpc>
            </a:pPr>
            <a:endParaRPr lang="en-US" sz="3200" dirty="0">
              <a:solidFill>
                <a:srgbClr val="112F45"/>
              </a:solidFill>
              <a:latin typeface="Josefin Sans"/>
              <a:ea typeface="Josefin Sans"/>
              <a:cs typeface="Josefin Sans"/>
              <a:sym typeface="Josefin Sans"/>
            </a:endParaRPr>
          </a:p>
        </p:txBody>
      </p:sp>
      <p:sp>
        <p:nvSpPr>
          <p:cNvPr id="4" name="TextBox 4"/>
          <p:cNvSpPr txBox="1"/>
          <p:nvPr/>
        </p:nvSpPr>
        <p:spPr>
          <a:xfrm>
            <a:off x="1028700" y="952500"/>
            <a:ext cx="16230600" cy="1313180"/>
          </a:xfrm>
          <a:prstGeom prst="rect">
            <a:avLst/>
          </a:prstGeom>
        </p:spPr>
        <p:txBody>
          <a:bodyPr lIns="0" tIns="0" rIns="0" bIns="0" rtlCol="0" anchor="t">
            <a:spAutoFit/>
          </a:bodyPr>
          <a:lstStyle/>
          <a:p>
            <a:pPr algn="l">
              <a:lnSpc>
                <a:spcPts val="5320"/>
              </a:lnSpc>
            </a:pPr>
            <a:r>
              <a:rPr lang="en-US" sz="3800" b="1" spc="760">
                <a:solidFill>
                  <a:srgbClr val="112F45"/>
                </a:solidFill>
                <a:latin typeface="CMG Sans Bold"/>
                <a:ea typeface="CMG Sans Bold"/>
                <a:cs typeface="CMG Sans Bold"/>
                <a:sym typeface="CMG Sans Bold"/>
              </a:rPr>
              <a:t>CASE STUDY: </a:t>
            </a:r>
          </a:p>
          <a:p>
            <a:pPr algn="l">
              <a:lnSpc>
                <a:spcPts val="5320"/>
              </a:lnSpc>
            </a:pPr>
            <a:r>
              <a:rPr lang="en-US" sz="3800" b="1" spc="760">
                <a:solidFill>
                  <a:srgbClr val="112F45"/>
                </a:solidFill>
                <a:latin typeface="CMG Sans Bold"/>
                <a:ea typeface="CMG Sans Bold"/>
                <a:cs typeface="CMG Sans Bold"/>
                <a:sym typeface="CMG Sans Bold"/>
              </a:rPr>
              <a:t>JONATHAN EDWARDS AND DAVID BRAINERD</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9AC6E1"/>
        </a:solidFill>
        <a:effectLst/>
      </p:bgPr>
    </p:bg>
    <p:spTree>
      <p:nvGrpSpPr>
        <p:cNvPr id="1" name=""/>
        <p:cNvGrpSpPr/>
        <p:nvPr/>
      </p:nvGrpSpPr>
      <p:grpSpPr>
        <a:xfrm>
          <a:off x="0" y="0"/>
          <a:ext cx="0" cy="0"/>
          <a:chOff x="0" y="0"/>
          <a:chExt cx="0" cy="0"/>
        </a:xfrm>
      </p:grpSpPr>
      <p:sp>
        <p:nvSpPr>
          <p:cNvPr id="2" name="Freeform 2"/>
          <p:cNvSpPr/>
          <p:nvPr/>
        </p:nvSpPr>
        <p:spPr>
          <a:xfrm>
            <a:off x="15914147" y="8429993"/>
            <a:ext cx="1650263" cy="1201254"/>
          </a:xfrm>
          <a:custGeom>
            <a:avLst/>
            <a:gdLst/>
            <a:ahLst/>
            <a:cxnLst/>
            <a:rect l="l" t="t" r="r" b="b"/>
            <a:pathLst>
              <a:path w="1650263" h="1201254">
                <a:moveTo>
                  <a:pt x="0" y="0"/>
                </a:moveTo>
                <a:lnTo>
                  <a:pt x="1650263" y="0"/>
                </a:lnTo>
                <a:lnTo>
                  <a:pt x="1650263" y="1201254"/>
                </a:lnTo>
                <a:lnTo>
                  <a:pt x="0" y="1201254"/>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n-US"/>
          </a:p>
        </p:txBody>
      </p:sp>
      <p:sp>
        <p:nvSpPr>
          <p:cNvPr id="3" name="TextBox 3"/>
          <p:cNvSpPr txBox="1"/>
          <p:nvPr/>
        </p:nvSpPr>
        <p:spPr>
          <a:xfrm>
            <a:off x="1028700" y="2538730"/>
            <a:ext cx="16230600" cy="4595489"/>
          </a:xfrm>
          <a:prstGeom prst="rect">
            <a:avLst/>
          </a:prstGeom>
        </p:spPr>
        <p:txBody>
          <a:bodyPr lIns="0" tIns="0" rIns="0" bIns="0" rtlCol="0" anchor="t">
            <a:spAutoFit/>
          </a:bodyPr>
          <a:lstStyle/>
          <a:p>
            <a:pPr marL="690881" lvl="1" indent="-345440" algn="l">
              <a:lnSpc>
                <a:spcPts val="4480"/>
              </a:lnSpc>
              <a:buFont typeface="Arial"/>
              <a:buChar char="•"/>
            </a:pPr>
            <a:r>
              <a:rPr lang="en-US" sz="3200" dirty="0">
                <a:solidFill>
                  <a:srgbClr val="112F45"/>
                </a:solidFill>
                <a:latin typeface="Josefin Sans"/>
                <a:ea typeface="Josefin Sans"/>
                <a:cs typeface="Josefin Sans"/>
                <a:sym typeface="Josefin Sans"/>
              </a:rPr>
              <a:t>Edwards called his experience with Brainerd a “gracious dispensation of providence” and then published Brainerd’s diary as </a:t>
            </a:r>
            <a:r>
              <a:rPr lang="en-US" sz="3200" u="sng" dirty="0">
                <a:solidFill>
                  <a:srgbClr val="112F45"/>
                </a:solidFill>
                <a:latin typeface="Josefin Sans"/>
                <a:ea typeface="Josefin Sans"/>
                <a:cs typeface="Josefin Sans"/>
                <a:sym typeface="Josefin Sans"/>
              </a:rPr>
              <a:t>The Life of Brainerd</a:t>
            </a:r>
            <a:r>
              <a:rPr lang="en-US" sz="3200" dirty="0">
                <a:solidFill>
                  <a:srgbClr val="112F45"/>
                </a:solidFill>
                <a:latin typeface="Josefin Sans"/>
                <a:ea typeface="Josefin Sans"/>
                <a:cs typeface="Josefin Sans"/>
                <a:sym typeface="Josefin Sans"/>
              </a:rPr>
              <a:t>.</a:t>
            </a:r>
          </a:p>
          <a:p>
            <a:pPr marL="690881" lvl="1" indent="-345440" algn="l">
              <a:lnSpc>
                <a:spcPts val="4480"/>
              </a:lnSpc>
              <a:buFont typeface="Arial"/>
              <a:buChar char="•"/>
            </a:pPr>
            <a:r>
              <a:rPr lang="en-US" sz="3200" dirty="0">
                <a:solidFill>
                  <a:srgbClr val="112F45"/>
                </a:solidFill>
                <a:latin typeface="Josefin Sans"/>
                <a:ea typeface="Josefin Sans"/>
                <a:cs typeface="Josefin Sans"/>
                <a:sym typeface="Josefin Sans"/>
              </a:rPr>
              <a:t>The diary (an account of missions fueled by the great awakening) has been an instrument of God to further missions for nearly 300 years. Among those influenced by the diary are William Carey, David Livingstone, Andrew Murray, and Jim Elliot.</a:t>
            </a:r>
          </a:p>
          <a:p>
            <a:pPr marL="690881" lvl="1" indent="-345440" algn="l">
              <a:lnSpc>
                <a:spcPts val="4480"/>
              </a:lnSpc>
              <a:buFont typeface="Arial"/>
              <a:buChar char="•"/>
            </a:pPr>
            <a:r>
              <a:rPr lang="en-US" sz="3200" dirty="0">
                <a:solidFill>
                  <a:srgbClr val="112F45"/>
                </a:solidFill>
                <a:latin typeface="Josefin Sans"/>
                <a:ea typeface="Josefin Sans"/>
                <a:cs typeface="Josefin Sans"/>
                <a:sym typeface="Josefin Sans"/>
              </a:rPr>
              <a:t>Brainerd struggled with TB, loneliness, depression, doubt, and temptations to abandon the people on his field. But he held true. The reviving work of God compelled him to continue.</a:t>
            </a:r>
          </a:p>
        </p:txBody>
      </p:sp>
      <p:sp>
        <p:nvSpPr>
          <p:cNvPr id="4" name="TextBox 4"/>
          <p:cNvSpPr txBox="1"/>
          <p:nvPr/>
        </p:nvSpPr>
        <p:spPr>
          <a:xfrm>
            <a:off x="1028700" y="952500"/>
            <a:ext cx="16230600" cy="1313180"/>
          </a:xfrm>
          <a:prstGeom prst="rect">
            <a:avLst/>
          </a:prstGeom>
        </p:spPr>
        <p:txBody>
          <a:bodyPr lIns="0" tIns="0" rIns="0" bIns="0" rtlCol="0" anchor="t">
            <a:spAutoFit/>
          </a:bodyPr>
          <a:lstStyle/>
          <a:p>
            <a:pPr algn="l">
              <a:lnSpc>
                <a:spcPts val="5320"/>
              </a:lnSpc>
            </a:pPr>
            <a:r>
              <a:rPr lang="en-US" sz="3800" b="1" spc="760">
                <a:solidFill>
                  <a:srgbClr val="112F45"/>
                </a:solidFill>
                <a:latin typeface="CMG Sans Bold"/>
                <a:ea typeface="CMG Sans Bold"/>
                <a:cs typeface="CMG Sans Bold"/>
                <a:sym typeface="CMG Sans Bold"/>
              </a:rPr>
              <a:t>CASE STUDY: </a:t>
            </a:r>
          </a:p>
          <a:p>
            <a:pPr algn="l">
              <a:lnSpc>
                <a:spcPts val="5320"/>
              </a:lnSpc>
            </a:pPr>
            <a:r>
              <a:rPr lang="en-US" sz="3800" b="1" spc="760">
                <a:solidFill>
                  <a:srgbClr val="112F45"/>
                </a:solidFill>
                <a:latin typeface="CMG Sans Bold"/>
                <a:ea typeface="CMG Sans Bold"/>
                <a:cs typeface="CMG Sans Bold"/>
                <a:sym typeface="CMG Sans Bold"/>
              </a:rPr>
              <a:t>JONATHAN EDWARDS AND DAVID BRAINERD</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9AC6E1"/>
        </a:solidFill>
        <a:effectLst/>
      </p:bgPr>
    </p:bg>
    <p:spTree>
      <p:nvGrpSpPr>
        <p:cNvPr id="1" name=""/>
        <p:cNvGrpSpPr/>
        <p:nvPr/>
      </p:nvGrpSpPr>
      <p:grpSpPr>
        <a:xfrm>
          <a:off x="0" y="0"/>
          <a:ext cx="0" cy="0"/>
          <a:chOff x="0" y="0"/>
          <a:chExt cx="0" cy="0"/>
        </a:xfrm>
      </p:grpSpPr>
      <p:sp>
        <p:nvSpPr>
          <p:cNvPr id="2" name="Freeform 2"/>
          <p:cNvSpPr/>
          <p:nvPr/>
        </p:nvSpPr>
        <p:spPr>
          <a:xfrm>
            <a:off x="15914147" y="8429993"/>
            <a:ext cx="1650263" cy="1201254"/>
          </a:xfrm>
          <a:custGeom>
            <a:avLst/>
            <a:gdLst/>
            <a:ahLst/>
            <a:cxnLst/>
            <a:rect l="l" t="t" r="r" b="b"/>
            <a:pathLst>
              <a:path w="1650263" h="1201254">
                <a:moveTo>
                  <a:pt x="0" y="0"/>
                </a:moveTo>
                <a:lnTo>
                  <a:pt x="1650263" y="0"/>
                </a:lnTo>
                <a:lnTo>
                  <a:pt x="1650263" y="1201254"/>
                </a:lnTo>
                <a:lnTo>
                  <a:pt x="0" y="1201254"/>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n-US"/>
          </a:p>
        </p:txBody>
      </p:sp>
      <p:sp>
        <p:nvSpPr>
          <p:cNvPr id="3" name="TextBox 3"/>
          <p:cNvSpPr txBox="1"/>
          <p:nvPr/>
        </p:nvSpPr>
        <p:spPr>
          <a:xfrm>
            <a:off x="1028700" y="2538730"/>
            <a:ext cx="16230600" cy="3909695"/>
          </a:xfrm>
          <a:prstGeom prst="rect">
            <a:avLst/>
          </a:prstGeom>
        </p:spPr>
        <p:txBody>
          <a:bodyPr lIns="0" tIns="0" rIns="0" bIns="0" rtlCol="0" anchor="t">
            <a:spAutoFit/>
          </a:bodyPr>
          <a:lstStyle/>
          <a:p>
            <a:pPr marL="690881" lvl="1" indent="-345440" algn="l">
              <a:lnSpc>
                <a:spcPts val="4480"/>
              </a:lnSpc>
              <a:buFont typeface="Arial"/>
              <a:buChar char="•"/>
            </a:pPr>
            <a:r>
              <a:rPr lang="en-US" sz="3200">
                <a:solidFill>
                  <a:srgbClr val="112F45"/>
                </a:solidFill>
                <a:latin typeface="Josefin Sans"/>
                <a:ea typeface="Josefin Sans"/>
                <a:cs typeface="Josefin Sans"/>
                <a:sym typeface="Josefin Sans"/>
              </a:rPr>
              <a:t>God used Edwards at Yale to influence Brainerd. God used Brainerd, in his death, to influence Edwards. Edwards published the diary, which influenced millions – both missionaries and those who have heard the gospel from the missionaries.</a:t>
            </a:r>
          </a:p>
          <a:p>
            <a:pPr marL="690881" lvl="1" indent="-345440" algn="l">
              <a:lnSpc>
                <a:spcPts val="4480"/>
              </a:lnSpc>
              <a:buFont typeface="Arial"/>
              <a:buChar char="•"/>
            </a:pPr>
            <a:r>
              <a:rPr lang="en-US" sz="3200">
                <a:solidFill>
                  <a:srgbClr val="112F45"/>
                </a:solidFill>
                <a:latin typeface="Josefin Sans"/>
                <a:ea typeface="Josefin Sans"/>
                <a:cs typeface="Josefin Sans"/>
                <a:sym typeface="Josefin Sans"/>
              </a:rPr>
              <a:t>This story illustrates the notion that revival does not exist for itself. God intends revival to lead to gospel proclamation, which then tends to influence further renewal. No one exists for himself/herself.</a:t>
            </a:r>
          </a:p>
          <a:p>
            <a:pPr algn="l">
              <a:lnSpc>
                <a:spcPts val="4480"/>
              </a:lnSpc>
            </a:pPr>
            <a:endParaRPr lang="en-US" sz="3200">
              <a:solidFill>
                <a:srgbClr val="112F45"/>
              </a:solidFill>
              <a:latin typeface="Josefin Sans"/>
              <a:ea typeface="Josefin Sans"/>
              <a:cs typeface="Josefin Sans"/>
              <a:sym typeface="Josefin Sans"/>
            </a:endParaRPr>
          </a:p>
        </p:txBody>
      </p:sp>
      <p:sp>
        <p:nvSpPr>
          <p:cNvPr id="4" name="TextBox 4"/>
          <p:cNvSpPr txBox="1"/>
          <p:nvPr/>
        </p:nvSpPr>
        <p:spPr>
          <a:xfrm>
            <a:off x="1028700" y="952500"/>
            <a:ext cx="16230600" cy="1313180"/>
          </a:xfrm>
          <a:prstGeom prst="rect">
            <a:avLst/>
          </a:prstGeom>
        </p:spPr>
        <p:txBody>
          <a:bodyPr lIns="0" tIns="0" rIns="0" bIns="0" rtlCol="0" anchor="t">
            <a:spAutoFit/>
          </a:bodyPr>
          <a:lstStyle/>
          <a:p>
            <a:pPr algn="l">
              <a:lnSpc>
                <a:spcPts val="5320"/>
              </a:lnSpc>
            </a:pPr>
            <a:r>
              <a:rPr lang="en-US" sz="3800" b="1" spc="760">
                <a:solidFill>
                  <a:srgbClr val="112F45"/>
                </a:solidFill>
                <a:latin typeface="CMG Sans Bold"/>
                <a:ea typeface="CMG Sans Bold"/>
                <a:cs typeface="CMG Sans Bold"/>
                <a:sym typeface="CMG Sans Bold"/>
              </a:rPr>
              <a:t>CASE STUDY: </a:t>
            </a:r>
          </a:p>
          <a:p>
            <a:pPr algn="l">
              <a:lnSpc>
                <a:spcPts val="5320"/>
              </a:lnSpc>
            </a:pPr>
            <a:r>
              <a:rPr lang="en-US" sz="3800" b="1" spc="760">
                <a:solidFill>
                  <a:srgbClr val="112F45"/>
                </a:solidFill>
                <a:latin typeface="CMG Sans Bold"/>
                <a:ea typeface="CMG Sans Bold"/>
                <a:cs typeface="CMG Sans Bold"/>
                <a:sym typeface="CMG Sans Bold"/>
              </a:rPr>
              <a:t>JONATHAN EDWARDS AND DAVID BRAINERD</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4D98B5"/>
        </a:solidFill>
        <a:effectLst/>
      </p:bgPr>
    </p:bg>
    <p:spTree>
      <p:nvGrpSpPr>
        <p:cNvPr id="1" name=""/>
        <p:cNvGrpSpPr/>
        <p:nvPr/>
      </p:nvGrpSpPr>
      <p:grpSpPr>
        <a:xfrm>
          <a:off x="0" y="0"/>
          <a:ext cx="0" cy="0"/>
          <a:chOff x="0" y="0"/>
          <a:chExt cx="0" cy="0"/>
        </a:xfrm>
      </p:grpSpPr>
      <p:sp>
        <p:nvSpPr>
          <p:cNvPr id="2" name="Freeform 2"/>
          <p:cNvSpPr/>
          <p:nvPr/>
        </p:nvSpPr>
        <p:spPr>
          <a:xfrm>
            <a:off x="15914147" y="8429993"/>
            <a:ext cx="1650263" cy="1201254"/>
          </a:xfrm>
          <a:custGeom>
            <a:avLst/>
            <a:gdLst/>
            <a:ahLst/>
            <a:cxnLst/>
            <a:rect l="l" t="t" r="r" b="b"/>
            <a:pathLst>
              <a:path w="1650263" h="1201254">
                <a:moveTo>
                  <a:pt x="0" y="0"/>
                </a:moveTo>
                <a:lnTo>
                  <a:pt x="1650263" y="0"/>
                </a:lnTo>
                <a:lnTo>
                  <a:pt x="1650263" y="1201254"/>
                </a:lnTo>
                <a:lnTo>
                  <a:pt x="0" y="120125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TextBox 3"/>
          <p:cNvSpPr txBox="1"/>
          <p:nvPr/>
        </p:nvSpPr>
        <p:spPr>
          <a:xfrm>
            <a:off x="1689873" y="3423285"/>
            <a:ext cx="14908254" cy="3354705"/>
          </a:xfrm>
          <a:prstGeom prst="rect">
            <a:avLst/>
          </a:prstGeom>
        </p:spPr>
        <p:txBody>
          <a:bodyPr lIns="0" tIns="0" rIns="0" bIns="0" rtlCol="0" anchor="t">
            <a:spAutoFit/>
          </a:bodyPr>
          <a:lstStyle/>
          <a:p>
            <a:pPr algn="ctr">
              <a:lnSpc>
                <a:spcPts val="6719"/>
              </a:lnSpc>
            </a:pPr>
            <a:r>
              <a:rPr lang="en-US" sz="4800" b="1" spc="960">
                <a:solidFill>
                  <a:srgbClr val="FFFFFF"/>
                </a:solidFill>
                <a:latin typeface="CMG Sans Bold"/>
                <a:ea typeface="CMG Sans Bold"/>
                <a:cs typeface="CMG Sans Bold"/>
                <a:sym typeface="CMG Sans Bold"/>
              </a:rPr>
              <a:t>IF MISSIONS IS THE REASON FOR AND THE INTENDED FRUIT OF REVIVAL, WHY SHOULD GOD SEND REVIVAL TO OUR CHURCHES?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DEDEE2"/>
        </a:solidFill>
        <a:effectLst/>
      </p:bgPr>
    </p:bg>
    <p:spTree>
      <p:nvGrpSpPr>
        <p:cNvPr id="1" name=""/>
        <p:cNvGrpSpPr/>
        <p:nvPr/>
      </p:nvGrpSpPr>
      <p:grpSpPr>
        <a:xfrm>
          <a:off x="0" y="0"/>
          <a:ext cx="0" cy="0"/>
          <a:chOff x="0" y="0"/>
          <a:chExt cx="0" cy="0"/>
        </a:xfrm>
      </p:grpSpPr>
      <p:sp>
        <p:nvSpPr>
          <p:cNvPr id="2" name="Freeform 2"/>
          <p:cNvSpPr/>
          <p:nvPr/>
        </p:nvSpPr>
        <p:spPr>
          <a:xfrm>
            <a:off x="15914147" y="8429993"/>
            <a:ext cx="1650263" cy="1201254"/>
          </a:xfrm>
          <a:custGeom>
            <a:avLst/>
            <a:gdLst/>
            <a:ahLst/>
            <a:cxnLst/>
            <a:rect l="l" t="t" r="r" b="b"/>
            <a:pathLst>
              <a:path w="1650263" h="1201254">
                <a:moveTo>
                  <a:pt x="0" y="0"/>
                </a:moveTo>
                <a:lnTo>
                  <a:pt x="1650263" y="0"/>
                </a:lnTo>
                <a:lnTo>
                  <a:pt x="1650263" y="1201254"/>
                </a:lnTo>
                <a:lnTo>
                  <a:pt x="0" y="120125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TextBox 3"/>
          <p:cNvSpPr txBox="1"/>
          <p:nvPr/>
        </p:nvSpPr>
        <p:spPr>
          <a:xfrm>
            <a:off x="1028700" y="7557503"/>
            <a:ext cx="11485662" cy="1659255"/>
          </a:xfrm>
          <a:prstGeom prst="rect">
            <a:avLst/>
          </a:prstGeom>
        </p:spPr>
        <p:txBody>
          <a:bodyPr lIns="0" tIns="0" rIns="0" bIns="0" rtlCol="0" anchor="t">
            <a:spAutoFit/>
          </a:bodyPr>
          <a:lstStyle/>
          <a:p>
            <a:pPr algn="l">
              <a:lnSpc>
                <a:spcPts val="6719"/>
              </a:lnSpc>
            </a:pPr>
            <a:r>
              <a:rPr lang="en-US" sz="4800" b="1" spc="960">
                <a:solidFill>
                  <a:srgbClr val="112F45"/>
                </a:solidFill>
                <a:latin typeface="CMG Sans Bold"/>
                <a:ea typeface="CMG Sans Bold"/>
                <a:cs typeface="CMG Sans Bold"/>
                <a:sym typeface="CMG Sans Bold"/>
              </a:rPr>
              <a:t>A SIMPLE WAY TO MOBILIZE PEOPLE…</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6186447" y="0"/>
            <a:ext cx="12101553" cy="6807124"/>
          </a:xfrm>
          <a:custGeom>
            <a:avLst/>
            <a:gdLst/>
            <a:ahLst/>
            <a:cxnLst/>
            <a:rect l="l" t="t" r="r" b="b"/>
            <a:pathLst>
              <a:path w="12101553" h="6807124">
                <a:moveTo>
                  <a:pt x="0" y="0"/>
                </a:moveTo>
                <a:lnTo>
                  <a:pt x="12101553" y="0"/>
                </a:lnTo>
                <a:lnTo>
                  <a:pt x="12101553" y="6807124"/>
                </a:lnTo>
                <a:lnTo>
                  <a:pt x="0" y="6807124"/>
                </a:lnTo>
                <a:lnTo>
                  <a:pt x="0" y="0"/>
                </a:lnTo>
                <a:close/>
              </a:path>
            </a:pathLst>
          </a:custGeom>
          <a:blipFill>
            <a:blip r:embed="rId2"/>
            <a:stretch>
              <a:fillRect/>
            </a:stretch>
          </a:blipFill>
        </p:spPr>
        <p:txBody>
          <a:bodyPr/>
          <a:lstStyle/>
          <a:p>
            <a:endParaRPr lang="en-US"/>
          </a:p>
        </p:txBody>
      </p:sp>
      <p:sp>
        <p:nvSpPr>
          <p:cNvPr id="3" name="Freeform 3"/>
          <p:cNvSpPr/>
          <p:nvPr/>
        </p:nvSpPr>
        <p:spPr>
          <a:xfrm rot="-10800000">
            <a:off x="0" y="2567240"/>
            <a:ext cx="13708378" cy="7710963"/>
          </a:xfrm>
          <a:custGeom>
            <a:avLst/>
            <a:gdLst/>
            <a:ahLst/>
            <a:cxnLst/>
            <a:rect l="l" t="t" r="r" b="b"/>
            <a:pathLst>
              <a:path w="13708378" h="7710963">
                <a:moveTo>
                  <a:pt x="0" y="0"/>
                </a:moveTo>
                <a:lnTo>
                  <a:pt x="13708378" y="0"/>
                </a:lnTo>
                <a:lnTo>
                  <a:pt x="13708378" y="7710962"/>
                </a:lnTo>
                <a:lnTo>
                  <a:pt x="0" y="7710962"/>
                </a:lnTo>
                <a:lnTo>
                  <a:pt x="0" y="0"/>
                </a:lnTo>
                <a:close/>
              </a:path>
            </a:pathLst>
          </a:custGeom>
          <a:blipFill>
            <a:blip r:embed="rId3"/>
            <a:stretch>
              <a:fillRect/>
            </a:stretch>
          </a:blipFill>
        </p:spPr>
        <p:txBody>
          <a:bodyPr/>
          <a:lstStyle/>
          <a:p>
            <a:endParaRPr lang="en-US"/>
          </a:p>
        </p:txBody>
      </p:sp>
      <p:sp>
        <p:nvSpPr>
          <p:cNvPr id="4" name="TextBox 4"/>
          <p:cNvSpPr txBox="1"/>
          <p:nvPr/>
        </p:nvSpPr>
        <p:spPr>
          <a:xfrm>
            <a:off x="2654187" y="3826783"/>
            <a:ext cx="12979627" cy="1652300"/>
          </a:xfrm>
          <a:prstGeom prst="rect">
            <a:avLst/>
          </a:prstGeom>
        </p:spPr>
        <p:txBody>
          <a:bodyPr lIns="0" tIns="0" rIns="0" bIns="0" rtlCol="0" anchor="t">
            <a:spAutoFit/>
          </a:bodyPr>
          <a:lstStyle/>
          <a:p>
            <a:pPr algn="ctr">
              <a:lnSpc>
                <a:spcPts val="6504"/>
              </a:lnSpc>
            </a:pPr>
            <a:r>
              <a:rPr lang="en-US" sz="5511" b="1" spc="496">
                <a:solidFill>
                  <a:srgbClr val="9AC6E1"/>
                </a:solidFill>
                <a:latin typeface="CMG Sans Bold"/>
                <a:ea typeface="CMG Sans Bold"/>
                <a:cs typeface="CMG Sans Bold"/>
                <a:sym typeface="CMG Sans Bold"/>
              </a:rPr>
              <a:t>STEWARDING REVIVAL – SESSION FIVE</a:t>
            </a:r>
          </a:p>
        </p:txBody>
      </p:sp>
      <p:sp>
        <p:nvSpPr>
          <p:cNvPr id="5" name="TextBox 5"/>
          <p:cNvSpPr txBox="1"/>
          <p:nvPr/>
        </p:nvSpPr>
        <p:spPr>
          <a:xfrm>
            <a:off x="4250765" y="5879796"/>
            <a:ext cx="9786470" cy="504825"/>
          </a:xfrm>
          <a:prstGeom prst="rect">
            <a:avLst/>
          </a:prstGeom>
        </p:spPr>
        <p:txBody>
          <a:bodyPr lIns="0" tIns="0" rIns="0" bIns="0" rtlCol="0" anchor="t">
            <a:spAutoFit/>
          </a:bodyPr>
          <a:lstStyle/>
          <a:p>
            <a:pPr algn="ctr">
              <a:lnSpc>
                <a:spcPts val="4199"/>
              </a:lnSpc>
            </a:pPr>
            <a:r>
              <a:rPr lang="en-US" sz="2999">
                <a:solidFill>
                  <a:srgbClr val="E4883D"/>
                </a:solidFill>
                <a:latin typeface="Josefin Sans"/>
                <a:ea typeface="Josefin Sans"/>
                <a:cs typeface="Josefin Sans"/>
                <a:sym typeface="Josefin Sans"/>
              </a:rPr>
              <a:t>UNITY AS THE THIRD PRINCIPLE OF REVIVAL</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112F45"/>
        </a:solidFill>
        <a:effectLst/>
      </p:bgPr>
    </p:bg>
    <p:spTree>
      <p:nvGrpSpPr>
        <p:cNvPr id="1" name=""/>
        <p:cNvGrpSpPr/>
        <p:nvPr/>
      </p:nvGrpSpPr>
      <p:grpSpPr>
        <a:xfrm>
          <a:off x="0" y="0"/>
          <a:ext cx="0" cy="0"/>
          <a:chOff x="0" y="0"/>
          <a:chExt cx="0" cy="0"/>
        </a:xfrm>
      </p:grpSpPr>
      <p:sp>
        <p:nvSpPr>
          <p:cNvPr id="2" name="Freeform 2"/>
          <p:cNvSpPr/>
          <p:nvPr/>
        </p:nvSpPr>
        <p:spPr>
          <a:xfrm>
            <a:off x="15914147" y="8429993"/>
            <a:ext cx="1650263" cy="1201254"/>
          </a:xfrm>
          <a:custGeom>
            <a:avLst/>
            <a:gdLst/>
            <a:ahLst/>
            <a:cxnLst/>
            <a:rect l="l" t="t" r="r" b="b"/>
            <a:pathLst>
              <a:path w="1650263" h="1201254">
                <a:moveTo>
                  <a:pt x="0" y="0"/>
                </a:moveTo>
                <a:lnTo>
                  <a:pt x="1650263" y="0"/>
                </a:lnTo>
                <a:lnTo>
                  <a:pt x="1650263" y="1201254"/>
                </a:lnTo>
                <a:lnTo>
                  <a:pt x="0" y="120125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TextBox 3"/>
          <p:cNvSpPr txBox="1"/>
          <p:nvPr/>
        </p:nvSpPr>
        <p:spPr>
          <a:xfrm>
            <a:off x="2793265" y="5448329"/>
            <a:ext cx="12701471" cy="863600"/>
          </a:xfrm>
          <a:prstGeom prst="rect">
            <a:avLst/>
          </a:prstGeom>
        </p:spPr>
        <p:txBody>
          <a:bodyPr lIns="0" tIns="0" rIns="0" bIns="0" rtlCol="0" anchor="t">
            <a:spAutoFit/>
          </a:bodyPr>
          <a:lstStyle/>
          <a:p>
            <a:pPr algn="ctr">
              <a:lnSpc>
                <a:spcPts val="7000"/>
              </a:lnSpc>
            </a:pPr>
            <a:r>
              <a:rPr lang="en-US" sz="5000">
                <a:solidFill>
                  <a:srgbClr val="FFFFFF"/>
                </a:solidFill>
                <a:latin typeface="Josefin Sans"/>
                <a:ea typeface="Josefin Sans"/>
                <a:cs typeface="Josefin Sans"/>
                <a:sym typeface="Josefin Sans"/>
              </a:rPr>
              <a:t>(Group Discussion)</a:t>
            </a:r>
          </a:p>
        </p:txBody>
      </p:sp>
      <p:sp>
        <p:nvSpPr>
          <p:cNvPr id="4" name="TextBox 4"/>
          <p:cNvSpPr txBox="1"/>
          <p:nvPr/>
        </p:nvSpPr>
        <p:spPr>
          <a:xfrm>
            <a:off x="2174310" y="3484245"/>
            <a:ext cx="13939380" cy="1659255"/>
          </a:xfrm>
          <a:prstGeom prst="rect">
            <a:avLst/>
          </a:prstGeom>
        </p:spPr>
        <p:txBody>
          <a:bodyPr lIns="0" tIns="0" rIns="0" bIns="0" rtlCol="0" anchor="t">
            <a:spAutoFit/>
          </a:bodyPr>
          <a:lstStyle/>
          <a:p>
            <a:pPr algn="ctr">
              <a:lnSpc>
                <a:spcPts val="6719"/>
              </a:lnSpc>
            </a:pPr>
            <a:r>
              <a:rPr lang="en-US" sz="4800" b="1" spc="960">
                <a:solidFill>
                  <a:srgbClr val="9AC6E1"/>
                </a:solidFill>
                <a:latin typeface="CMG Sans Bold"/>
                <a:ea typeface="CMG Sans Bold"/>
                <a:cs typeface="CMG Sans Bold"/>
                <a:sym typeface="CMG Sans Bold"/>
              </a:rPr>
              <a:t>WHAT IS THE STATE OF </a:t>
            </a:r>
          </a:p>
          <a:p>
            <a:pPr algn="ctr">
              <a:lnSpc>
                <a:spcPts val="6719"/>
              </a:lnSpc>
            </a:pPr>
            <a:r>
              <a:rPr lang="en-US" sz="4800" b="1" spc="960">
                <a:solidFill>
                  <a:srgbClr val="9AC6E1"/>
                </a:solidFill>
                <a:latin typeface="CMG Sans Bold"/>
                <a:ea typeface="CMG Sans Bold"/>
                <a:cs typeface="CMG Sans Bold"/>
                <a:sym typeface="CMG Sans Bold"/>
              </a:rPr>
              <a:t> the church today?</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4D98B5"/>
        </a:solidFill>
        <a:effectLst/>
      </p:bgPr>
    </p:bg>
    <p:spTree>
      <p:nvGrpSpPr>
        <p:cNvPr id="1" name=""/>
        <p:cNvGrpSpPr/>
        <p:nvPr/>
      </p:nvGrpSpPr>
      <p:grpSpPr>
        <a:xfrm>
          <a:off x="0" y="0"/>
          <a:ext cx="0" cy="0"/>
          <a:chOff x="0" y="0"/>
          <a:chExt cx="0" cy="0"/>
        </a:xfrm>
      </p:grpSpPr>
      <p:sp>
        <p:nvSpPr>
          <p:cNvPr id="2" name="Freeform 2"/>
          <p:cNvSpPr/>
          <p:nvPr/>
        </p:nvSpPr>
        <p:spPr>
          <a:xfrm>
            <a:off x="15914147" y="8429993"/>
            <a:ext cx="1650263" cy="1201254"/>
          </a:xfrm>
          <a:custGeom>
            <a:avLst/>
            <a:gdLst/>
            <a:ahLst/>
            <a:cxnLst/>
            <a:rect l="l" t="t" r="r" b="b"/>
            <a:pathLst>
              <a:path w="1650263" h="1201254">
                <a:moveTo>
                  <a:pt x="0" y="0"/>
                </a:moveTo>
                <a:lnTo>
                  <a:pt x="1650263" y="0"/>
                </a:lnTo>
                <a:lnTo>
                  <a:pt x="1650263" y="1201254"/>
                </a:lnTo>
                <a:lnTo>
                  <a:pt x="0" y="120125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TextBox 3"/>
          <p:cNvSpPr txBox="1"/>
          <p:nvPr/>
        </p:nvSpPr>
        <p:spPr>
          <a:xfrm>
            <a:off x="3180695" y="4271010"/>
            <a:ext cx="11926609" cy="1659255"/>
          </a:xfrm>
          <a:prstGeom prst="rect">
            <a:avLst/>
          </a:prstGeom>
        </p:spPr>
        <p:txBody>
          <a:bodyPr lIns="0" tIns="0" rIns="0" bIns="0" rtlCol="0" anchor="t">
            <a:spAutoFit/>
          </a:bodyPr>
          <a:lstStyle/>
          <a:p>
            <a:pPr algn="ctr">
              <a:lnSpc>
                <a:spcPts val="6719"/>
              </a:lnSpc>
            </a:pPr>
            <a:r>
              <a:rPr lang="en-US" sz="4800" b="1" spc="960">
                <a:solidFill>
                  <a:srgbClr val="FFFFFF"/>
                </a:solidFill>
                <a:latin typeface="CMG Sans Bold"/>
                <a:ea typeface="CMG Sans Bold"/>
                <a:cs typeface="CMG Sans Bold"/>
                <a:sym typeface="CMG Sans Bold"/>
              </a:rPr>
              <a:t>HOW ARE UNITY AND REVIVAL RELATED?</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E4883D"/>
        </a:solidFill>
        <a:effectLst/>
      </p:bgPr>
    </p:bg>
    <p:spTree>
      <p:nvGrpSpPr>
        <p:cNvPr id="1" name=""/>
        <p:cNvGrpSpPr/>
        <p:nvPr/>
      </p:nvGrpSpPr>
      <p:grpSpPr>
        <a:xfrm>
          <a:off x="0" y="0"/>
          <a:ext cx="0" cy="0"/>
          <a:chOff x="0" y="0"/>
          <a:chExt cx="0" cy="0"/>
        </a:xfrm>
      </p:grpSpPr>
      <p:sp>
        <p:nvSpPr>
          <p:cNvPr id="2" name="Freeform 2"/>
          <p:cNvSpPr/>
          <p:nvPr/>
        </p:nvSpPr>
        <p:spPr>
          <a:xfrm>
            <a:off x="15914147" y="8429993"/>
            <a:ext cx="1650263" cy="1201254"/>
          </a:xfrm>
          <a:custGeom>
            <a:avLst/>
            <a:gdLst/>
            <a:ahLst/>
            <a:cxnLst/>
            <a:rect l="l" t="t" r="r" b="b"/>
            <a:pathLst>
              <a:path w="1650263" h="1201254">
                <a:moveTo>
                  <a:pt x="0" y="0"/>
                </a:moveTo>
                <a:lnTo>
                  <a:pt x="1650263" y="0"/>
                </a:lnTo>
                <a:lnTo>
                  <a:pt x="1650263" y="1201254"/>
                </a:lnTo>
                <a:lnTo>
                  <a:pt x="0" y="120125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TextBox 3"/>
          <p:cNvSpPr txBox="1"/>
          <p:nvPr/>
        </p:nvSpPr>
        <p:spPr>
          <a:xfrm>
            <a:off x="1506269" y="1293495"/>
            <a:ext cx="15275462" cy="7642605"/>
          </a:xfrm>
          <a:prstGeom prst="rect">
            <a:avLst/>
          </a:prstGeom>
        </p:spPr>
        <p:txBody>
          <a:bodyPr lIns="0" tIns="0" rIns="0" bIns="0" rtlCol="0" anchor="t">
            <a:spAutoFit/>
          </a:bodyPr>
          <a:lstStyle/>
          <a:p>
            <a:pPr algn="ctr">
              <a:lnSpc>
                <a:spcPts val="5040"/>
              </a:lnSpc>
            </a:pPr>
            <a:r>
              <a:rPr lang="en-US" sz="3600" b="1" spc="719" dirty="0">
                <a:solidFill>
                  <a:srgbClr val="FFFFFF"/>
                </a:solidFill>
                <a:latin typeface="CMG Sans Bold"/>
                <a:ea typeface="CMG Sans Bold"/>
                <a:cs typeface="CMG Sans Bold"/>
                <a:sym typeface="CMG Sans Bold"/>
              </a:rPr>
              <a:t>BEHOLD, HOW GOOD AND HOW PLEASANT IT IS FOR </a:t>
            </a:r>
            <a:r>
              <a:rPr lang="en-US" sz="3600" b="1" spc="719" dirty="0" err="1">
                <a:solidFill>
                  <a:srgbClr val="FFFFFF"/>
                </a:solidFill>
                <a:latin typeface="CMG Sans Bold"/>
                <a:ea typeface="CMG Sans Bold"/>
                <a:cs typeface="CMG Sans Bold"/>
                <a:sym typeface="CMG Sans Bold"/>
              </a:rPr>
              <a:t>BRothers</a:t>
            </a:r>
            <a:r>
              <a:rPr lang="en-US" sz="3600" b="1" spc="719" dirty="0">
                <a:solidFill>
                  <a:srgbClr val="FFFFFF"/>
                </a:solidFill>
                <a:latin typeface="CMG Sans Bold"/>
                <a:ea typeface="CMG Sans Bold"/>
                <a:cs typeface="CMG Sans Bold"/>
                <a:sym typeface="CMG Sans Bold"/>
              </a:rPr>
              <a:t> TO DWELL TOGETHER IN UNITY! IT IS LIKE THE PRECIOUS OIL UPON THE HEAD, coming DOWN </a:t>
            </a:r>
            <a:r>
              <a:rPr lang="en-US" sz="3600" b="1" spc="719" dirty="0" err="1">
                <a:solidFill>
                  <a:srgbClr val="FFFFFF"/>
                </a:solidFill>
                <a:latin typeface="CMG Sans Bold"/>
                <a:ea typeface="CMG Sans Bold"/>
                <a:cs typeface="CMG Sans Bold"/>
                <a:sym typeface="CMG Sans Bold"/>
              </a:rPr>
              <a:t>upON</a:t>
            </a:r>
            <a:r>
              <a:rPr lang="en-US" sz="3600" b="1" spc="719" dirty="0">
                <a:solidFill>
                  <a:srgbClr val="FFFFFF"/>
                </a:solidFill>
                <a:latin typeface="CMG Sans Bold"/>
                <a:ea typeface="CMG Sans Bold"/>
                <a:cs typeface="CMG Sans Bold"/>
                <a:sym typeface="CMG Sans Bold"/>
              </a:rPr>
              <a:t> THE BEARD, Even AARON’s beard, coming down upon the edge of his robes. It is like the dew of Hermon coming down upon the mountains of Zion; For there the Lord commanded the blessing—</a:t>
            </a:r>
          </a:p>
          <a:p>
            <a:pPr algn="ctr">
              <a:lnSpc>
                <a:spcPts val="5040"/>
              </a:lnSpc>
            </a:pPr>
            <a:r>
              <a:rPr lang="en-US" sz="3600" b="1" spc="719" dirty="0">
                <a:solidFill>
                  <a:srgbClr val="FFFFFF"/>
                </a:solidFill>
                <a:latin typeface="CMG Sans Bold"/>
                <a:ea typeface="CMG Sans Bold"/>
                <a:cs typeface="CMG Sans Bold"/>
                <a:sym typeface="CMG Sans Bold"/>
              </a:rPr>
              <a:t> Life forever.</a:t>
            </a:r>
          </a:p>
          <a:p>
            <a:pPr algn="ctr">
              <a:lnSpc>
                <a:spcPts val="5040"/>
              </a:lnSpc>
            </a:pPr>
            <a:endParaRPr lang="en-US" sz="3600" b="1" spc="719" dirty="0">
              <a:solidFill>
                <a:srgbClr val="FFFFFF"/>
              </a:solidFill>
              <a:latin typeface="CMG Sans Bold"/>
              <a:ea typeface="CMG Sans Bold"/>
              <a:cs typeface="CMG Sans Bold"/>
              <a:sym typeface="CMG Sans Bold"/>
            </a:endParaRPr>
          </a:p>
          <a:p>
            <a:pPr algn="ctr">
              <a:lnSpc>
                <a:spcPts val="5040"/>
              </a:lnSpc>
            </a:pPr>
            <a:r>
              <a:rPr lang="en-US" sz="3600" b="1" spc="719" dirty="0">
                <a:solidFill>
                  <a:srgbClr val="FFFFFF"/>
                </a:solidFill>
                <a:latin typeface="CMG Sans Bold"/>
                <a:ea typeface="CMG Sans Bold"/>
                <a:cs typeface="CMG Sans Bold"/>
                <a:sym typeface="CMG Sans Bold"/>
              </a:rPr>
              <a:t> Psalm 133 (</a:t>
            </a:r>
            <a:r>
              <a:rPr lang="en-US" sz="3600" b="1" spc="719" dirty="0" err="1">
                <a:solidFill>
                  <a:srgbClr val="FFFFFF"/>
                </a:solidFill>
                <a:latin typeface="CMG Sans Bold"/>
                <a:ea typeface="CMG Sans Bold"/>
                <a:cs typeface="CMG Sans Bold"/>
                <a:sym typeface="CMG Sans Bold"/>
              </a:rPr>
              <a:t>Nasb</a:t>
            </a:r>
            <a:r>
              <a:rPr lang="en-US" sz="3600" b="1" spc="719" dirty="0">
                <a:solidFill>
                  <a:srgbClr val="FFFFFF"/>
                </a:solidFill>
                <a:latin typeface="CMG Sans Bold"/>
                <a:ea typeface="CMG Sans Bold"/>
                <a:cs typeface="CMG Sans Bold"/>
                <a:sym typeface="CMG Sans Bold"/>
              </a:rPr>
              <a:t>)</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DEDEE2"/>
        </a:solidFill>
        <a:effectLst/>
      </p:bgPr>
    </p:bg>
    <p:spTree>
      <p:nvGrpSpPr>
        <p:cNvPr id="1" name=""/>
        <p:cNvGrpSpPr/>
        <p:nvPr/>
      </p:nvGrpSpPr>
      <p:grpSpPr>
        <a:xfrm>
          <a:off x="0" y="0"/>
          <a:ext cx="0" cy="0"/>
          <a:chOff x="0" y="0"/>
          <a:chExt cx="0" cy="0"/>
        </a:xfrm>
      </p:grpSpPr>
      <p:sp>
        <p:nvSpPr>
          <p:cNvPr id="2" name="Freeform 2"/>
          <p:cNvSpPr/>
          <p:nvPr/>
        </p:nvSpPr>
        <p:spPr>
          <a:xfrm>
            <a:off x="-2036902" y="0"/>
            <a:ext cx="24862840" cy="10287000"/>
          </a:xfrm>
          <a:custGeom>
            <a:avLst/>
            <a:gdLst/>
            <a:ahLst/>
            <a:cxnLst/>
            <a:rect l="l" t="t" r="r" b="b"/>
            <a:pathLst>
              <a:path w="24862840" h="10287000">
                <a:moveTo>
                  <a:pt x="0" y="0"/>
                </a:moveTo>
                <a:lnTo>
                  <a:pt x="24862840" y="0"/>
                </a:lnTo>
                <a:lnTo>
                  <a:pt x="24862840" y="10287000"/>
                </a:lnTo>
                <a:lnTo>
                  <a:pt x="0" y="10287000"/>
                </a:lnTo>
                <a:lnTo>
                  <a:pt x="0" y="0"/>
                </a:lnTo>
                <a:close/>
              </a:path>
            </a:pathLst>
          </a:custGeom>
          <a:blipFill>
            <a:blip r:embed="rId2"/>
            <a:stretch>
              <a:fillRect/>
            </a:stretch>
          </a:blipFill>
        </p:spPr>
        <p:txBody>
          <a:bodyPr/>
          <a:lstStyle/>
          <a:p>
            <a:endParaRPr lang="en-US"/>
          </a:p>
        </p:txBody>
      </p:sp>
      <p:sp>
        <p:nvSpPr>
          <p:cNvPr id="3" name="Freeform 3"/>
          <p:cNvSpPr/>
          <p:nvPr/>
        </p:nvSpPr>
        <p:spPr>
          <a:xfrm>
            <a:off x="15914147" y="8429993"/>
            <a:ext cx="1650263" cy="1201254"/>
          </a:xfrm>
          <a:custGeom>
            <a:avLst/>
            <a:gdLst/>
            <a:ahLst/>
            <a:cxnLst/>
            <a:rect l="l" t="t" r="r" b="b"/>
            <a:pathLst>
              <a:path w="1650263" h="1201254">
                <a:moveTo>
                  <a:pt x="0" y="0"/>
                </a:moveTo>
                <a:lnTo>
                  <a:pt x="1650263" y="0"/>
                </a:lnTo>
                <a:lnTo>
                  <a:pt x="1650263" y="1201254"/>
                </a:lnTo>
                <a:lnTo>
                  <a:pt x="0" y="12012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4" name="TextBox 4"/>
          <p:cNvSpPr txBox="1"/>
          <p:nvPr/>
        </p:nvSpPr>
        <p:spPr>
          <a:xfrm>
            <a:off x="1028700" y="1921304"/>
            <a:ext cx="9973842" cy="811530"/>
          </a:xfrm>
          <a:prstGeom prst="rect">
            <a:avLst/>
          </a:prstGeom>
        </p:spPr>
        <p:txBody>
          <a:bodyPr lIns="0" tIns="0" rIns="0" bIns="0" rtlCol="0" anchor="t">
            <a:spAutoFit/>
          </a:bodyPr>
          <a:lstStyle/>
          <a:p>
            <a:pPr algn="ctr">
              <a:lnSpc>
                <a:spcPts val="6719"/>
              </a:lnSpc>
            </a:pPr>
            <a:r>
              <a:rPr lang="en-US" sz="4800" b="1" spc="960">
                <a:solidFill>
                  <a:srgbClr val="9AC6E1"/>
                </a:solidFill>
                <a:latin typeface="CMG Sans Bold"/>
                <a:ea typeface="CMG Sans Bold"/>
                <a:cs typeface="CMG Sans Bold"/>
                <a:sym typeface="CMG Sans Bold"/>
              </a:rPr>
              <a:t>ON CHRISTIAN UNITY</a:t>
            </a:r>
          </a:p>
        </p:txBody>
      </p:sp>
      <p:sp>
        <p:nvSpPr>
          <p:cNvPr id="5" name="TextBox 5"/>
          <p:cNvSpPr txBox="1"/>
          <p:nvPr/>
        </p:nvSpPr>
        <p:spPr>
          <a:xfrm>
            <a:off x="1028700" y="2966291"/>
            <a:ext cx="10537908" cy="5313680"/>
          </a:xfrm>
          <a:prstGeom prst="rect">
            <a:avLst/>
          </a:prstGeom>
        </p:spPr>
        <p:txBody>
          <a:bodyPr lIns="0" tIns="0" rIns="0" bIns="0" rtlCol="0" anchor="t">
            <a:spAutoFit/>
          </a:bodyPr>
          <a:lstStyle/>
          <a:p>
            <a:pPr algn="l">
              <a:lnSpc>
                <a:spcPts val="5320"/>
              </a:lnSpc>
              <a:spcBef>
                <a:spcPct val="0"/>
              </a:spcBef>
            </a:pPr>
            <a:r>
              <a:rPr lang="en-US" sz="3800" b="1" spc="760">
                <a:solidFill>
                  <a:srgbClr val="FFFFFF"/>
                </a:solidFill>
                <a:latin typeface="CMG Sans Bold"/>
                <a:ea typeface="CMG Sans Bold"/>
                <a:cs typeface="CMG Sans Bold"/>
                <a:sym typeface="CMG Sans Bold"/>
              </a:rPr>
              <a:t>“THE HOLY GHOST COMES BECAUSE WE ARE A UNITED PEOPLE, NOT TO MAKE US A UNITED PEOPLE…. UNITY IS NECESSARY FOR THE OUTPOURING OF THE SPIRIT OF GOD.”</a:t>
            </a:r>
          </a:p>
          <a:p>
            <a:pPr algn="l">
              <a:lnSpc>
                <a:spcPts val="5320"/>
              </a:lnSpc>
              <a:spcBef>
                <a:spcPct val="0"/>
              </a:spcBef>
            </a:pPr>
            <a:r>
              <a:rPr lang="en-US" sz="3800" b="1" spc="760">
                <a:solidFill>
                  <a:srgbClr val="FFFFFF"/>
                </a:solidFill>
                <a:latin typeface="CMG Sans Bold"/>
                <a:ea typeface="CMG Sans Bold"/>
                <a:cs typeface="CMG Sans Bold"/>
                <a:sym typeface="CMG Sans Bold"/>
              </a:rPr>
              <a:t>- A.W. TOZER</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9AC6E1"/>
        </a:solidFill>
        <a:effectLst/>
      </p:bgPr>
    </p:bg>
    <p:spTree>
      <p:nvGrpSpPr>
        <p:cNvPr id="1" name=""/>
        <p:cNvGrpSpPr/>
        <p:nvPr/>
      </p:nvGrpSpPr>
      <p:grpSpPr>
        <a:xfrm>
          <a:off x="0" y="0"/>
          <a:ext cx="0" cy="0"/>
          <a:chOff x="0" y="0"/>
          <a:chExt cx="0" cy="0"/>
        </a:xfrm>
      </p:grpSpPr>
      <p:sp>
        <p:nvSpPr>
          <p:cNvPr id="2" name="Freeform 2"/>
          <p:cNvSpPr/>
          <p:nvPr/>
        </p:nvSpPr>
        <p:spPr>
          <a:xfrm>
            <a:off x="15914147" y="8429993"/>
            <a:ext cx="1650263" cy="1201254"/>
          </a:xfrm>
          <a:custGeom>
            <a:avLst/>
            <a:gdLst/>
            <a:ahLst/>
            <a:cxnLst/>
            <a:rect l="l" t="t" r="r" b="b"/>
            <a:pathLst>
              <a:path w="1650263" h="1201254">
                <a:moveTo>
                  <a:pt x="0" y="0"/>
                </a:moveTo>
                <a:lnTo>
                  <a:pt x="1650263" y="0"/>
                </a:lnTo>
                <a:lnTo>
                  <a:pt x="1650263" y="1201254"/>
                </a:lnTo>
                <a:lnTo>
                  <a:pt x="0" y="1201254"/>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n-US"/>
          </a:p>
        </p:txBody>
      </p:sp>
      <p:sp>
        <p:nvSpPr>
          <p:cNvPr id="3" name="TextBox 3"/>
          <p:cNvSpPr txBox="1"/>
          <p:nvPr/>
        </p:nvSpPr>
        <p:spPr>
          <a:xfrm>
            <a:off x="1028700" y="1755140"/>
            <a:ext cx="16230600" cy="6903813"/>
          </a:xfrm>
          <a:prstGeom prst="rect">
            <a:avLst/>
          </a:prstGeom>
        </p:spPr>
        <p:txBody>
          <a:bodyPr lIns="0" tIns="0" rIns="0" bIns="0" rtlCol="0" anchor="t">
            <a:spAutoFit/>
          </a:bodyPr>
          <a:lstStyle/>
          <a:p>
            <a:pPr marL="690881" lvl="1" indent="-345440" algn="l">
              <a:lnSpc>
                <a:spcPts val="4480"/>
              </a:lnSpc>
              <a:buFont typeface="Arial"/>
              <a:buChar char="•"/>
            </a:pPr>
            <a:r>
              <a:rPr lang="en-US" sz="3200" dirty="0">
                <a:solidFill>
                  <a:srgbClr val="112F45"/>
                </a:solidFill>
                <a:latin typeface="Josefin Sans"/>
                <a:ea typeface="Josefin Sans"/>
                <a:cs typeface="Josefin Sans"/>
                <a:sym typeface="Josefin Sans"/>
              </a:rPr>
              <a:t>Bertha Smith was an SBC missionary to China during a period of civil unrest eventually leading to the Communist Revolution. She reports the beginning of the desire for revival in 1920. </a:t>
            </a:r>
          </a:p>
          <a:p>
            <a:pPr marL="690881" lvl="1" indent="-345440" algn="l">
              <a:lnSpc>
                <a:spcPts val="4480"/>
              </a:lnSpc>
              <a:buFont typeface="Arial"/>
              <a:buChar char="•"/>
            </a:pPr>
            <a:r>
              <a:rPr lang="en-US" sz="3200" dirty="0">
                <a:solidFill>
                  <a:srgbClr val="112F45"/>
                </a:solidFill>
                <a:latin typeface="Josefin Sans"/>
                <a:ea typeface="Josefin Sans"/>
                <a:cs typeface="Josefin Sans"/>
                <a:sym typeface="Josefin Sans"/>
              </a:rPr>
              <a:t>Prayer for revival continued for a few years beginning in 1920.</a:t>
            </a:r>
          </a:p>
          <a:p>
            <a:pPr marL="690881" lvl="1" indent="-345440" algn="l">
              <a:lnSpc>
                <a:spcPts val="4480"/>
              </a:lnSpc>
              <a:buFont typeface="Arial"/>
              <a:buChar char="•"/>
            </a:pPr>
            <a:r>
              <a:rPr lang="en-US" sz="3200" dirty="0">
                <a:solidFill>
                  <a:srgbClr val="112F45"/>
                </a:solidFill>
                <a:latin typeface="Josefin Sans"/>
                <a:ea typeface="Josefin Sans"/>
                <a:cs typeface="Josefin Sans"/>
                <a:sym typeface="Josefin Sans"/>
              </a:rPr>
              <a:t>In 1927, the American consulate urged missionaries to leave their posts for safety in Chefoo. At Chefoo, they began to pray for direction in the crisis and also for the healing of Ida Culpepper, who had optic neuritis.</a:t>
            </a:r>
          </a:p>
          <a:p>
            <a:pPr marL="690881" lvl="1" indent="-345440" algn="l">
              <a:lnSpc>
                <a:spcPts val="4480"/>
              </a:lnSpc>
              <a:buFont typeface="Arial"/>
              <a:buChar char="•"/>
            </a:pPr>
            <a:r>
              <a:rPr lang="en-US" sz="3200" dirty="0">
                <a:solidFill>
                  <a:srgbClr val="112F45"/>
                </a:solidFill>
                <a:latin typeface="Josefin Sans"/>
                <a:ea typeface="Josefin Sans"/>
                <a:cs typeface="Josefin Sans"/>
                <a:sym typeface="Josefin Sans"/>
              </a:rPr>
              <a:t>Lutheran missionary Marie </a:t>
            </a:r>
            <a:r>
              <a:rPr lang="en-US" sz="3200" dirty="0" err="1">
                <a:solidFill>
                  <a:srgbClr val="112F45"/>
                </a:solidFill>
                <a:latin typeface="Josefin Sans"/>
                <a:ea typeface="Josefin Sans"/>
                <a:cs typeface="Josefin Sans"/>
                <a:sym typeface="Josefin Sans"/>
              </a:rPr>
              <a:t>Monsen</a:t>
            </a:r>
            <a:r>
              <a:rPr lang="en-US" sz="3200" dirty="0">
                <a:solidFill>
                  <a:srgbClr val="112F45"/>
                </a:solidFill>
                <a:latin typeface="Josefin Sans"/>
                <a:ea typeface="Josefin Sans"/>
                <a:cs typeface="Josefin Sans"/>
                <a:sym typeface="Josefin Sans"/>
              </a:rPr>
              <a:t> began to lead them in prayer for Culpepper’s healing. After a season of repentance, they met together with Culpepper to pray.</a:t>
            </a:r>
          </a:p>
          <a:p>
            <a:pPr marL="690881" lvl="1" indent="-345440" algn="l">
              <a:lnSpc>
                <a:spcPts val="4480"/>
              </a:lnSpc>
              <a:buFont typeface="Arial"/>
              <a:buChar char="•"/>
            </a:pPr>
            <a:r>
              <a:rPr lang="en-US" sz="3200" dirty="0">
                <a:solidFill>
                  <a:srgbClr val="112F45"/>
                </a:solidFill>
                <a:latin typeface="Josefin Sans"/>
                <a:ea typeface="Josefin Sans"/>
                <a:cs typeface="Josefin Sans"/>
                <a:sym typeface="Josefin Sans"/>
              </a:rPr>
              <a:t>In that prayer meeting, as Smith was about to lay her hands on Culpepper, she was suddenly convicted of a sinful attitude toward another missionary present. Smith confessed the once-forgotten sin and prayed. </a:t>
            </a:r>
          </a:p>
        </p:txBody>
      </p:sp>
      <p:sp>
        <p:nvSpPr>
          <p:cNvPr id="4" name="TextBox 4"/>
          <p:cNvSpPr txBox="1"/>
          <p:nvPr/>
        </p:nvSpPr>
        <p:spPr>
          <a:xfrm>
            <a:off x="1028700" y="952500"/>
            <a:ext cx="16230600" cy="646430"/>
          </a:xfrm>
          <a:prstGeom prst="rect">
            <a:avLst/>
          </a:prstGeom>
        </p:spPr>
        <p:txBody>
          <a:bodyPr lIns="0" tIns="0" rIns="0" bIns="0" rtlCol="0" anchor="t">
            <a:spAutoFit/>
          </a:bodyPr>
          <a:lstStyle/>
          <a:p>
            <a:pPr algn="l">
              <a:lnSpc>
                <a:spcPts val="5320"/>
              </a:lnSpc>
            </a:pPr>
            <a:r>
              <a:rPr lang="en-US" sz="3800" b="1" spc="760">
                <a:solidFill>
                  <a:srgbClr val="112F45"/>
                </a:solidFill>
                <a:latin typeface="CMG Sans Bold"/>
                <a:ea typeface="CMG Sans Bold"/>
                <a:cs typeface="CMG Sans Bold"/>
                <a:sym typeface="CMG Sans Bold"/>
              </a:rPr>
              <a:t>CASE STUDY: THE SHANGTUNG REVIVAL</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9AC6E1"/>
        </a:solidFill>
        <a:effectLst/>
      </p:bgPr>
    </p:bg>
    <p:spTree>
      <p:nvGrpSpPr>
        <p:cNvPr id="1" name=""/>
        <p:cNvGrpSpPr/>
        <p:nvPr/>
      </p:nvGrpSpPr>
      <p:grpSpPr>
        <a:xfrm>
          <a:off x="0" y="0"/>
          <a:ext cx="0" cy="0"/>
          <a:chOff x="0" y="0"/>
          <a:chExt cx="0" cy="0"/>
        </a:xfrm>
      </p:grpSpPr>
      <p:sp>
        <p:nvSpPr>
          <p:cNvPr id="2" name="Freeform 2"/>
          <p:cNvSpPr/>
          <p:nvPr/>
        </p:nvSpPr>
        <p:spPr>
          <a:xfrm>
            <a:off x="15914147" y="8429993"/>
            <a:ext cx="1650263" cy="1201254"/>
          </a:xfrm>
          <a:custGeom>
            <a:avLst/>
            <a:gdLst/>
            <a:ahLst/>
            <a:cxnLst/>
            <a:rect l="l" t="t" r="r" b="b"/>
            <a:pathLst>
              <a:path w="1650263" h="1201254">
                <a:moveTo>
                  <a:pt x="0" y="0"/>
                </a:moveTo>
                <a:lnTo>
                  <a:pt x="1650263" y="0"/>
                </a:lnTo>
                <a:lnTo>
                  <a:pt x="1650263" y="1201254"/>
                </a:lnTo>
                <a:lnTo>
                  <a:pt x="0" y="1201254"/>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n-US"/>
          </a:p>
        </p:txBody>
      </p:sp>
      <p:sp>
        <p:nvSpPr>
          <p:cNvPr id="3" name="TextBox 3"/>
          <p:cNvSpPr txBox="1"/>
          <p:nvPr/>
        </p:nvSpPr>
        <p:spPr>
          <a:xfrm>
            <a:off x="1028700" y="1755140"/>
            <a:ext cx="16230600" cy="5749651"/>
          </a:xfrm>
          <a:prstGeom prst="rect">
            <a:avLst/>
          </a:prstGeom>
        </p:spPr>
        <p:txBody>
          <a:bodyPr lIns="0" tIns="0" rIns="0" bIns="0" rtlCol="0" anchor="t">
            <a:spAutoFit/>
          </a:bodyPr>
          <a:lstStyle/>
          <a:p>
            <a:pPr marL="690881" lvl="1" indent="-345440" algn="l">
              <a:lnSpc>
                <a:spcPts val="4480"/>
              </a:lnSpc>
              <a:buFont typeface="Arial"/>
              <a:buChar char="•"/>
            </a:pPr>
            <a:r>
              <a:rPr lang="en-US" sz="3200" dirty="0">
                <a:solidFill>
                  <a:srgbClr val="112F45"/>
                </a:solidFill>
                <a:latin typeface="Josefin Sans"/>
                <a:ea typeface="Josefin Sans"/>
                <a:cs typeface="Josefin Sans"/>
                <a:sym typeface="Josefin Sans"/>
              </a:rPr>
              <a:t>Culpepper was healed, and the missionaries became convicted of neglecting to pray for the lost Chinese.</a:t>
            </a:r>
          </a:p>
          <a:p>
            <a:pPr marL="690881" lvl="1" indent="-345440" algn="l">
              <a:lnSpc>
                <a:spcPts val="4480"/>
              </a:lnSpc>
              <a:buFont typeface="Arial"/>
              <a:buChar char="•"/>
            </a:pPr>
            <a:r>
              <a:rPr lang="en-US" sz="3200" dirty="0">
                <a:solidFill>
                  <a:srgbClr val="112F45"/>
                </a:solidFill>
                <a:latin typeface="Josefin Sans"/>
                <a:ea typeface="Josefin Sans"/>
                <a:cs typeface="Josefin Sans"/>
                <a:sym typeface="Josefin Sans"/>
              </a:rPr>
              <a:t>The spirit of prayer and conviction continued. When they were able to return to their posts, the missionaries noticed a spirit of conviction of sin prevailing over the Chinese people to whom they were ministering. </a:t>
            </a:r>
          </a:p>
          <a:p>
            <a:pPr marL="690881" lvl="1" indent="-345440" algn="l">
              <a:lnSpc>
                <a:spcPts val="4480"/>
              </a:lnSpc>
              <a:buFont typeface="Arial"/>
              <a:buChar char="•"/>
            </a:pPr>
            <a:r>
              <a:rPr lang="en-US" sz="3200" dirty="0">
                <a:solidFill>
                  <a:srgbClr val="112F45"/>
                </a:solidFill>
                <a:latin typeface="Josefin Sans"/>
                <a:ea typeface="Josefin Sans"/>
                <a:cs typeface="Josefin Sans"/>
                <a:sym typeface="Josefin Sans"/>
              </a:rPr>
              <a:t>Momentum built, and revival swept the entire province of </a:t>
            </a:r>
            <a:r>
              <a:rPr lang="en-US" sz="3200" dirty="0" err="1">
                <a:solidFill>
                  <a:srgbClr val="112F45"/>
                </a:solidFill>
                <a:latin typeface="Josefin Sans"/>
                <a:ea typeface="Josefin Sans"/>
                <a:cs typeface="Josefin Sans"/>
                <a:sym typeface="Josefin Sans"/>
              </a:rPr>
              <a:t>Shangtung</a:t>
            </a:r>
            <a:r>
              <a:rPr lang="en-US" sz="3200" dirty="0">
                <a:solidFill>
                  <a:srgbClr val="112F45"/>
                </a:solidFill>
                <a:latin typeface="Josefin Sans"/>
                <a:ea typeface="Josefin Sans"/>
                <a:cs typeface="Josefin Sans"/>
                <a:sym typeface="Josefin Sans"/>
              </a:rPr>
              <a:t>. </a:t>
            </a:r>
          </a:p>
          <a:p>
            <a:pPr marL="690881" lvl="1" indent="-345440" algn="l">
              <a:lnSpc>
                <a:spcPts val="4480"/>
              </a:lnSpc>
              <a:buFont typeface="Arial"/>
              <a:buChar char="•"/>
            </a:pPr>
            <a:r>
              <a:rPr lang="en-US" sz="3200" dirty="0">
                <a:solidFill>
                  <a:srgbClr val="112F45"/>
                </a:solidFill>
                <a:latin typeface="Josefin Sans"/>
                <a:ea typeface="Josefin Sans"/>
                <a:cs typeface="Josefin Sans"/>
                <a:sym typeface="Josefin Sans"/>
              </a:rPr>
              <a:t>Every church experienced the effects of revival. the junior college had to become a seminary. Opium addicts were saved. Feuding people made peace. Some were healed of disease, and others were delivered from demonic possession. Farmers became preachers.</a:t>
            </a:r>
          </a:p>
        </p:txBody>
      </p:sp>
      <p:sp>
        <p:nvSpPr>
          <p:cNvPr id="4" name="TextBox 4"/>
          <p:cNvSpPr txBox="1"/>
          <p:nvPr/>
        </p:nvSpPr>
        <p:spPr>
          <a:xfrm>
            <a:off x="1028700" y="952500"/>
            <a:ext cx="16230600" cy="646430"/>
          </a:xfrm>
          <a:prstGeom prst="rect">
            <a:avLst/>
          </a:prstGeom>
        </p:spPr>
        <p:txBody>
          <a:bodyPr lIns="0" tIns="0" rIns="0" bIns="0" rtlCol="0" anchor="t">
            <a:spAutoFit/>
          </a:bodyPr>
          <a:lstStyle/>
          <a:p>
            <a:pPr algn="l">
              <a:lnSpc>
                <a:spcPts val="5320"/>
              </a:lnSpc>
            </a:pPr>
            <a:r>
              <a:rPr lang="en-US" sz="3800" b="1" spc="760">
                <a:solidFill>
                  <a:srgbClr val="112F45"/>
                </a:solidFill>
                <a:latin typeface="CMG Sans Bold"/>
                <a:ea typeface="CMG Sans Bold"/>
                <a:cs typeface="CMG Sans Bold"/>
                <a:sym typeface="CMG Sans Bold"/>
              </a:rPr>
              <a:t>CASE STUDY: THE SHANGTUNG REVIVAL</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9AC6E1"/>
        </a:solidFill>
        <a:effectLst/>
      </p:bgPr>
    </p:bg>
    <p:spTree>
      <p:nvGrpSpPr>
        <p:cNvPr id="1" name=""/>
        <p:cNvGrpSpPr/>
        <p:nvPr/>
      </p:nvGrpSpPr>
      <p:grpSpPr>
        <a:xfrm>
          <a:off x="0" y="0"/>
          <a:ext cx="0" cy="0"/>
          <a:chOff x="0" y="0"/>
          <a:chExt cx="0" cy="0"/>
        </a:xfrm>
      </p:grpSpPr>
      <p:sp>
        <p:nvSpPr>
          <p:cNvPr id="2" name="Freeform 2"/>
          <p:cNvSpPr/>
          <p:nvPr/>
        </p:nvSpPr>
        <p:spPr>
          <a:xfrm>
            <a:off x="15914147" y="8429993"/>
            <a:ext cx="1650263" cy="1201254"/>
          </a:xfrm>
          <a:custGeom>
            <a:avLst/>
            <a:gdLst/>
            <a:ahLst/>
            <a:cxnLst/>
            <a:rect l="l" t="t" r="r" b="b"/>
            <a:pathLst>
              <a:path w="1650263" h="1201254">
                <a:moveTo>
                  <a:pt x="0" y="0"/>
                </a:moveTo>
                <a:lnTo>
                  <a:pt x="1650263" y="0"/>
                </a:lnTo>
                <a:lnTo>
                  <a:pt x="1650263" y="1201254"/>
                </a:lnTo>
                <a:lnTo>
                  <a:pt x="0" y="1201254"/>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n-US"/>
          </a:p>
        </p:txBody>
      </p:sp>
      <p:sp>
        <p:nvSpPr>
          <p:cNvPr id="3" name="TextBox 3"/>
          <p:cNvSpPr txBox="1"/>
          <p:nvPr/>
        </p:nvSpPr>
        <p:spPr>
          <a:xfrm>
            <a:off x="1028700" y="1755140"/>
            <a:ext cx="16230600" cy="4018408"/>
          </a:xfrm>
          <a:prstGeom prst="rect">
            <a:avLst/>
          </a:prstGeom>
        </p:spPr>
        <p:txBody>
          <a:bodyPr lIns="0" tIns="0" rIns="0" bIns="0" rtlCol="0" anchor="t">
            <a:spAutoFit/>
          </a:bodyPr>
          <a:lstStyle/>
          <a:p>
            <a:pPr marL="690881" lvl="1" indent="-345440" algn="l">
              <a:lnSpc>
                <a:spcPts val="4480"/>
              </a:lnSpc>
              <a:buFont typeface="Arial"/>
              <a:buChar char="•"/>
            </a:pPr>
            <a:r>
              <a:rPr lang="en-US" sz="3200" dirty="0">
                <a:solidFill>
                  <a:srgbClr val="112F45"/>
                </a:solidFill>
                <a:latin typeface="Josefin Sans"/>
                <a:ea typeface="Josefin Sans"/>
                <a:cs typeface="Josefin Sans"/>
                <a:sym typeface="Josefin Sans"/>
              </a:rPr>
              <a:t>The </a:t>
            </a:r>
            <a:r>
              <a:rPr lang="en-US" sz="3200" dirty="0" err="1">
                <a:solidFill>
                  <a:srgbClr val="112F45"/>
                </a:solidFill>
                <a:latin typeface="Josefin Sans"/>
                <a:ea typeface="Josefin Sans"/>
                <a:cs typeface="Josefin Sans"/>
                <a:sym typeface="Josefin Sans"/>
              </a:rPr>
              <a:t>Shangtung</a:t>
            </a:r>
            <a:r>
              <a:rPr lang="en-US" sz="3200" dirty="0">
                <a:solidFill>
                  <a:srgbClr val="112F45"/>
                </a:solidFill>
                <a:latin typeface="Josefin Sans"/>
                <a:ea typeface="Josefin Sans"/>
                <a:cs typeface="Josefin Sans"/>
                <a:sym typeface="Josefin Sans"/>
              </a:rPr>
              <a:t> Revival helped prepare the Chinese church to withstand and flourish in the Communist Revolution of 1945-1949. </a:t>
            </a:r>
          </a:p>
          <a:p>
            <a:pPr marL="690881" lvl="1" indent="-345440" algn="l">
              <a:lnSpc>
                <a:spcPts val="4480"/>
              </a:lnSpc>
              <a:buFont typeface="Arial"/>
              <a:buChar char="•"/>
            </a:pPr>
            <a:r>
              <a:rPr lang="en-US" sz="3200" dirty="0">
                <a:solidFill>
                  <a:srgbClr val="112F45"/>
                </a:solidFill>
                <a:latin typeface="Josefin Sans"/>
                <a:ea typeface="Josefin Sans"/>
                <a:cs typeface="Josefin Sans"/>
                <a:sym typeface="Josefin Sans"/>
              </a:rPr>
              <a:t>This story illustrates the power of Christian unity, the negative effects of grieving the Holy Spirit, and the crucial (and often overlooked) relationship of unity to revival.</a:t>
            </a:r>
          </a:p>
          <a:p>
            <a:pPr marL="690881" lvl="1" indent="-345440" algn="l">
              <a:lnSpc>
                <a:spcPts val="4480"/>
              </a:lnSpc>
              <a:buFont typeface="Arial"/>
              <a:buChar char="•"/>
            </a:pPr>
            <a:r>
              <a:rPr lang="en-US" sz="3200" dirty="0">
                <a:solidFill>
                  <a:srgbClr val="112F45"/>
                </a:solidFill>
                <a:latin typeface="Josefin Sans"/>
                <a:ea typeface="Josefin Sans"/>
                <a:cs typeface="Josefin Sans"/>
                <a:sym typeface="Josefin Sans"/>
              </a:rPr>
              <a:t>We cannot simultaneously be in close fellowship with God and at odds with God’s people.</a:t>
            </a:r>
          </a:p>
        </p:txBody>
      </p:sp>
      <p:sp>
        <p:nvSpPr>
          <p:cNvPr id="4" name="TextBox 4"/>
          <p:cNvSpPr txBox="1"/>
          <p:nvPr/>
        </p:nvSpPr>
        <p:spPr>
          <a:xfrm>
            <a:off x="1028700" y="952500"/>
            <a:ext cx="16230600" cy="646430"/>
          </a:xfrm>
          <a:prstGeom prst="rect">
            <a:avLst/>
          </a:prstGeom>
        </p:spPr>
        <p:txBody>
          <a:bodyPr lIns="0" tIns="0" rIns="0" bIns="0" rtlCol="0" anchor="t">
            <a:spAutoFit/>
          </a:bodyPr>
          <a:lstStyle/>
          <a:p>
            <a:pPr algn="l">
              <a:lnSpc>
                <a:spcPts val="5320"/>
              </a:lnSpc>
            </a:pPr>
            <a:r>
              <a:rPr lang="en-US" sz="3800" b="1" spc="760">
                <a:solidFill>
                  <a:srgbClr val="112F45"/>
                </a:solidFill>
                <a:latin typeface="CMG Sans Bold"/>
                <a:ea typeface="CMG Sans Bold"/>
                <a:cs typeface="CMG Sans Bold"/>
                <a:sym typeface="CMG Sans Bold"/>
              </a:rPr>
              <a:t>CASE STUDY: THE SHANGTUNG REVIVAL</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4D98B5"/>
        </a:solidFill>
        <a:effectLst/>
      </p:bgPr>
    </p:bg>
    <p:spTree>
      <p:nvGrpSpPr>
        <p:cNvPr id="1" name=""/>
        <p:cNvGrpSpPr/>
        <p:nvPr/>
      </p:nvGrpSpPr>
      <p:grpSpPr>
        <a:xfrm>
          <a:off x="0" y="0"/>
          <a:ext cx="0" cy="0"/>
          <a:chOff x="0" y="0"/>
          <a:chExt cx="0" cy="0"/>
        </a:xfrm>
      </p:grpSpPr>
      <p:sp>
        <p:nvSpPr>
          <p:cNvPr id="2" name="Freeform 2"/>
          <p:cNvSpPr/>
          <p:nvPr/>
        </p:nvSpPr>
        <p:spPr>
          <a:xfrm>
            <a:off x="15914147" y="8429993"/>
            <a:ext cx="1650263" cy="1201254"/>
          </a:xfrm>
          <a:custGeom>
            <a:avLst/>
            <a:gdLst/>
            <a:ahLst/>
            <a:cxnLst/>
            <a:rect l="l" t="t" r="r" b="b"/>
            <a:pathLst>
              <a:path w="1650263" h="1201254">
                <a:moveTo>
                  <a:pt x="0" y="0"/>
                </a:moveTo>
                <a:lnTo>
                  <a:pt x="1650263" y="0"/>
                </a:lnTo>
                <a:lnTo>
                  <a:pt x="1650263" y="1201254"/>
                </a:lnTo>
                <a:lnTo>
                  <a:pt x="0" y="120125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TextBox 3"/>
          <p:cNvSpPr txBox="1"/>
          <p:nvPr/>
        </p:nvSpPr>
        <p:spPr>
          <a:xfrm>
            <a:off x="4244165" y="2999423"/>
            <a:ext cx="9799670" cy="4202430"/>
          </a:xfrm>
          <a:prstGeom prst="rect">
            <a:avLst/>
          </a:prstGeom>
        </p:spPr>
        <p:txBody>
          <a:bodyPr lIns="0" tIns="0" rIns="0" bIns="0" rtlCol="0" anchor="t">
            <a:spAutoFit/>
          </a:bodyPr>
          <a:lstStyle/>
          <a:p>
            <a:pPr algn="ctr">
              <a:lnSpc>
                <a:spcPts val="6719"/>
              </a:lnSpc>
            </a:pPr>
            <a:r>
              <a:rPr lang="en-US" sz="4800" b="1" spc="960">
                <a:solidFill>
                  <a:srgbClr val="FFFFFF"/>
                </a:solidFill>
                <a:latin typeface="CMG Sans Bold"/>
                <a:ea typeface="CMG Sans Bold"/>
                <a:cs typeface="CMG Sans Bold"/>
                <a:sym typeface="CMG Sans Bold"/>
              </a:rPr>
              <a:t>WHAT DOES CHRISTIAN UNITY LOOK LIKE? </a:t>
            </a:r>
          </a:p>
          <a:p>
            <a:pPr algn="ctr">
              <a:lnSpc>
                <a:spcPts val="6719"/>
              </a:lnSpc>
            </a:pPr>
            <a:r>
              <a:rPr lang="en-US" sz="4800" b="1" spc="960">
                <a:solidFill>
                  <a:srgbClr val="FFFFFF"/>
                </a:solidFill>
                <a:latin typeface="CMG Sans Bold"/>
                <a:ea typeface="CMG Sans Bold"/>
                <a:cs typeface="CMG Sans Bold"/>
                <a:sym typeface="CMG Sans Bold"/>
              </a:rPr>
              <a:t> What is it, and what isn’t it?</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82151" y="8366377"/>
            <a:ext cx="1830288" cy="1375038"/>
          </a:xfrm>
          <a:custGeom>
            <a:avLst/>
            <a:gdLst/>
            <a:ahLst/>
            <a:cxnLst/>
            <a:rect l="l" t="t" r="r" b="b"/>
            <a:pathLst>
              <a:path w="1830288" h="1375038">
                <a:moveTo>
                  <a:pt x="0" y="0"/>
                </a:moveTo>
                <a:lnTo>
                  <a:pt x="1830287" y="0"/>
                </a:lnTo>
                <a:lnTo>
                  <a:pt x="1830287" y="1375038"/>
                </a:lnTo>
                <a:lnTo>
                  <a:pt x="0" y="1375038"/>
                </a:lnTo>
                <a:lnTo>
                  <a:pt x="0" y="0"/>
                </a:lnTo>
                <a:close/>
              </a:path>
            </a:pathLst>
          </a:custGeom>
          <a:blipFill>
            <a:blip r:embed="rId2"/>
            <a:stretch>
              <a:fillRect/>
            </a:stretch>
          </a:blipFill>
        </p:spPr>
        <p:txBody>
          <a:bodyPr/>
          <a:lstStyle/>
          <a:p>
            <a:endParaRPr lang="en-US"/>
          </a:p>
        </p:txBody>
      </p:sp>
      <p:sp>
        <p:nvSpPr>
          <p:cNvPr id="3" name="TextBox 3"/>
          <p:cNvSpPr txBox="1"/>
          <p:nvPr/>
        </p:nvSpPr>
        <p:spPr>
          <a:xfrm>
            <a:off x="2009587" y="3313681"/>
            <a:ext cx="5827114" cy="4490721"/>
          </a:xfrm>
          <a:prstGeom prst="rect">
            <a:avLst/>
          </a:prstGeom>
        </p:spPr>
        <p:txBody>
          <a:bodyPr lIns="0" tIns="0" rIns="0" bIns="0" rtlCol="0" anchor="t">
            <a:spAutoFit/>
          </a:bodyPr>
          <a:lstStyle/>
          <a:p>
            <a:pPr algn="l">
              <a:lnSpc>
                <a:spcPts val="4479"/>
              </a:lnSpc>
            </a:pPr>
            <a:r>
              <a:rPr lang="en-US" sz="3199">
                <a:solidFill>
                  <a:srgbClr val="112F45"/>
                </a:solidFill>
                <a:latin typeface="Josefin Sans"/>
                <a:ea typeface="Josefin Sans"/>
                <a:cs typeface="Josefin Sans"/>
                <a:sym typeface="Josefin Sans"/>
              </a:rPr>
              <a:t>CHRISTIAN UNITY IS NOT:</a:t>
            </a:r>
          </a:p>
          <a:p>
            <a:pPr marL="690876" lvl="1" indent="-345438" algn="l">
              <a:lnSpc>
                <a:spcPts val="4479"/>
              </a:lnSpc>
              <a:buFont typeface="Arial"/>
              <a:buChar char="•"/>
            </a:pPr>
            <a:r>
              <a:rPr lang="en-US" sz="3199">
                <a:solidFill>
                  <a:srgbClr val="112F45"/>
                </a:solidFill>
                <a:latin typeface="Josefin Sans"/>
                <a:ea typeface="Josefin Sans"/>
                <a:cs typeface="Josefin Sans"/>
                <a:sym typeface="Josefin Sans"/>
              </a:rPr>
              <a:t>Forcing identical theological views about secondary issues</a:t>
            </a:r>
          </a:p>
          <a:p>
            <a:pPr marL="690876" lvl="1" indent="-345438" algn="l">
              <a:lnSpc>
                <a:spcPts val="4479"/>
              </a:lnSpc>
              <a:buFont typeface="Arial"/>
              <a:buChar char="•"/>
            </a:pPr>
            <a:r>
              <a:rPr lang="en-US" sz="3199">
                <a:solidFill>
                  <a:srgbClr val="112F45"/>
                </a:solidFill>
                <a:latin typeface="Josefin Sans"/>
                <a:ea typeface="Josefin Sans"/>
                <a:cs typeface="Josefin Sans"/>
                <a:sym typeface="Josefin Sans"/>
              </a:rPr>
              <a:t>Oneness due to passivity and compromise where no one cares to have an opinion</a:t>
            </a:r>
          </a:p>
        </p:txBody>
      </p:sp>
      <p:sp>
        <p:nvSpPr>
          <p:cNvPr id="4" name="TextBox 4"/>
          <p:cNvSpPr txBox="1"/>
          <p:nvPr/>
        </p:nvSpPr>
        <p:spPr>
          <a:xfrm>
            <a:off x="1655274" y="1816752"/>
            <a:ext cx="14977452" cy="890770"/>
          </a:xfrm>
          <a:prstGeom prst="rect">
            <a:avLst/>
          </a:prstGeom>
        </p:spPr>
        <p:txBody>
          <a:bodyPr lIns="0" tIns="0" rIns="0" bIns="0" rtlCol="0" anchor="t">
            <a:spAutoFit/>
          </a:bodyPr>
          <a:lstStyle/>
          <a:p>
            <a:pPr algn="ctr">
              <a:lnSpc>
                <a:spcPts val="7351"/>
              </a:lnSpc>
            </a:pPr>
            <a:r>
              <a:rPr lang="en-US" sz="5251" b="1" spc="1050">
                <a:solidFill>
                  <a:srgbClr val="4D98B5"/>
                </a:solidFill>
                <a:latin typeface="CMG Sans Bold"/>
                <a:ea typeface="CMG Sans Bold"/>
                <a:cs typeface="CMG Sans Bold"/>
                <a:sym typeface="CMG Sans Bold"/>
              </a:rPr>
              <a:t>UNITY, ACCORDING TO TOZER:</a:t>
            </a:r>
          </a:p>
        </p:txBody>
      </p:sp>
      <p:sp>
        <p:nvSpPr>
          <p:cNvPr id="5" name="TextBox 5"/>
          <p:cNvSpPr txBox="1"/>
          <p:nvPr/>
        </p:nvSpPr>
        <p:spPr>
          <a:xfrm>
            <a:off x="8282654" y="3313681"/>
            <a:ext cx="7995759" cy="5172570"/>
          </a:xfrm>
          <a:prstGeom prst="rect">
            <a:avLst/>
          </a:prstGeom>
        </p:spPr>
        <p:txBody>
          <a:bodyPr lIns="0" tIns="0" rIns="0" bIns="0" rtlCol="0" anchor="t">
            <a:spAutoFit/>
          </a:bodyPr>
          <a:lstStyle/>
          <a:p>
            <a:pPr algn="l">
              <a:lnSpc>
                <a:spcPts val="4479"/>
              </a:lnSpc>
            </a:pPr>
            <a:r>
              <a:rPr lang="en-US" sz="3199" dirty="0">
                <a:solidFill>
                  <a:srgbClr val="112F45"/>
                </a:solidFill>
                <a:latin typeface="Josefin Sans"/>
                <a:ea typeface="Josefin Sans"/>
                <a:cs typeface="Josefin Sans"/>
                <a:sym typeface="Josefin Sans"/>
              </a:rPr>
              <a:t>CHRISTIAN UNITY IS:</a:t>
            </a:r>
          </a:p>
          <a:p>
            <a:pPr marL="690876" lvl="1" indent="-345438" algn="l">
              <a:lnSpc>
                <a:spcPts val="4479"/>
              </a:lnSpc>
              <a:buFont typeface="Arial"/>
              <a:buChar char="•"/>
            </a:pPr>
            <a:r>
              <a:rPr lang="en-US" sz="3199" dirty="0">
                <a:solidFill>
                  <a:srgbClr val="112F45"/>
                </a:solidFill>
                <a:latin typeface="Josefin Sans"/>
                <a:ea typeface="Josefin Sans"/>
                <a:cs typeface="Josefin Sans"/>
                <a:sym typeface="Josefin Sans"/>
              </a:rPr>
              <a:t>Oneness in determination to glorify God alone</a:t>
            </a:r>
          </a:p>
          <a:p>
            <a:pPr marL="690876" lvl="1" indent="-345438" algn="l">
              <a:lnSpc>
                <a:spcPts val="4479"/>
              </a:lnSpc>
              <a:buFont typeface="Arial"/>
              <a:buChar char="•"/>
            </a:pPr>
            <a:r>
              <a:rPr lang="en-US" sz="3199" dirty="0">
                <a:solidFill>
                  <a:srgbClr val="112F45"/>
                </a:solidFill>
                <a:latin typeface="Josefin Sans"/>
                <a:ea typeface="Josefin Sans"/>
                <a:cs typeface="Josefin Sans"/>
                <a:sym typeface="Josefin Sans"/>
              </a:rPr>
              <a:t>United absorption in God’s doing</a:t>
            </a:r>
          </a:p>
          <a:p>
            <a:pPr marL="690876" lvl="1" indent="-345438" algn="l">
              <a:lnSpc>
                <a:spcPts val="4479"/>
              </a:lnSpc>
              <a:buFont typeface="Arial"/>
              <a:buChar char="•"/>
            </a:pPr>
            <a:r>
              <a:rPr lang="en-US" sz="3199" dirty="0">
                <a:solidFill>
                  <a:srgbClr val="112F45"/>
                </a:solidFill>
                <a:latin typeface="Josefin Sans"/>
                <a:ea typeface="Josefin Sans"/>
                <a:cs typeface="Josefin Sans"/>
                <a:sym typeface="Josefin Sans"/>
              </a:rPr>
              <a:t>Oneness in determination to see God’s wonders</a:t>
            </a:r>
          </a:p>
          <a:p>
            <a:pPr marL="690876" lvl="1" indent="-345438" algn="l">
              <a:lnSpc>
                <a:spcPts val="4479"/>
              </a:lnSpc>
              <a:buFont typeface="Arial"/>
              <a:buChar char="•"/>
            </a:pPr>
            <a:r>
              <a:rPr lang="en-US" sz="3199" dirty="0">
                <a:solidFill>
                  <a:srgbClr val="112F45"/>
                </a:solidFill>
                <a:latin typeface="Josefin Sans"/>
                <a:ea typeface="Josefin Sans"/>
                <a:cs typeface="Josefin Sans"/>
                <a:sym typeface="Josefin Sans"/>
              </a:rPr>
              <a:t>Unity in prayer for God’s outpouring</a:t>
            </a:r>
          </a:p>
          <a:p>
            <a:pPr marL="690876" lvl="1" indent="-345438" algn="l">
              <a:lnSpc>
                <a:spcPts val="4479"/>
              </a:lnSpc>
              <a:buFont typeface="Arial"/>
              <a:buChar char="•"/>
            </a:pPr>
            <a:r>
              <a:rPr lang="en-US" sz="3199" dirty="0">
                <a:solidFill>
                  <a:srgbClr val="112F45"/>
                </a:solidFill>
                <a:latin typeface="Josefin Sans"/>
                <a:ea typeface="Josefin Sans"/>
                <a:cs typeface="Josefin Sans"/>
                <a:sym typeface="Josefin Sans"/>
              </a:rPr>
              <a:t>One in resolution to put away forbidden things</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207812" y="1072516"/>
            <a:ext cx="15872375" cy="8141968"/>
            <a:chOff x="0" y="0"/>
            <a:chExt cx="4180379" cy="2144387"/>
          </a:xfrm>
        </p:grpSpPr>
        <p:sp>
          <p:nvSpPr>
            <p:cNvPr id="3" name="Freeform 3"/>
            <p:cNvSpPr/>
            <p:nvPr/>
          </p:nvSpPr>
          <p:spPr>
            <a:xfrm>
              <a:off x="0" y="0"/>
              <a:ext cx="4180379" cy="2144387"/>
            </a:xfrm>
            <a:custGeom>
              <a:avLst/>
              <a:gdLst/>
              <a:ahLst/>
              <a:cxnLst/>
              <a:rect l="l" t="t" r="r" b="b"/>
              <a:pathLst>
                <a:path w="4180379" h="2144387">
                  <a:moveTo>
                    <a:pt x="24876" y="0"/>
                  </a:moveTo>
                  <a:lnTo>
                    <a:pt x="4155503" y="0"/>
                  </a:lnTo>
                  <a:cubicBezTo>
                    <a:pt x="4162100" y="0"/>
                    <a:pt x="4168427" y="2621"/>
                    <a:pt x="4173093" y="7286"/>
                  </a:cubicBezTo>
                  <a:cubicBezTo>
                    <a:pt x="4177758" y="11951"/>
                    <a:pt x="4180379" y="18278"/>
                    <a:pt x="4180379" y="24876"/>
                  </a:cubicBezTo>
                  <a:lnTo>
                    <a:pt x="4180379" y="2119511"/>
                  </a:lnTo>
                  <a:cubicBezTo>
                    <a:pt x="4180379" y="2126108"/>
                    <a:pt x="4177758" y="2132436"/>
                    <a:pt x="4173093" y="2137101"/>
                  </a:cubicBezTo>
                  <a:cubicBezTo>
                    <a:pt x="4168427" y="2141766"/>
                    <a:pt x="4162100" y="2144387"/>
                    <a:pt x="4155503" y="2144387"/>
                  </a:cubicBezTo>
                  <a:lnTo>
                    <a:pt x="24876" y="2144387"/>
                  </a:lnTo>
                  <a:cubicBezTo>
                    <a:pt x="18278" y="2144387"/>
                    <a:pt x="11951" y="2141766"/>
                    <a:pt x="7286" y="2137101"/>
                  </a:cubicBezTo>
                  <a:cubicBezTo>
                    <a:pt x="2621" y="2132436"/>
                    <a:pt x="0" y="2126108"/>
                    <a:pt x="0" y="2119511"/>
                  </a:cubicBezTo>
                  <a:lnTo>
                    <a:pt x="0" y="24876"/>
                  </a:lnTo>
                  <a:cubicBezTo>
                    <a:pt x="0" y="18278"/>
                    <a:pt x="2621" y="11951"/>
                    <a:pt x="7286" y="7286"/>
                  </a:cubicBezTo>
                  <a:cubicBezTo>
                    <a:pt x="11951" y="2621"/>
                    <a:pt x="18278" y="0"/>
                    <a:pt x="24876" y="0"/>
                  </a:cubicBezTo>
                  <a:close/>
                </a:path>
              </a:pathLst>
            </a:custGeom>
            <a:solidFill>
              <a:srgbClr val="EFB744">
                <a:alpha val="30980"/>
              </a:srgbClr>
            </a:solidFill>
          </p:spPr>
          <p:txBody>
            <a:bodyPr/>
            <a:lstStyle/>
            <a:p>
              <a:endParaRPr lang="en-US"/>
            </a:p>
          </p:txBody>
        </p:sp>
        <p:sp>
          <p:nvSpPr>
            <p:cNvPr id="4" name="TextBox 4"/>
            <p:cNvSpPr txBox="1"/>
            <p:nvPr/>
          </p:nvSpPr>
          <p:spPr>
            <a:xfrm>
              <a:off x="0" y="-66675"/>
              <a:ext cx="4180379" cy="2211062"/>
            </a:xfrm>
            <a:prstGeom prst="rect">
              <a:avLst/>
            </a:prstGeom>
          </p:spPr>
          <p:txBody>
            <a:bodyPr lIns="50800" tIns="50800" rIns="50800" bIns="50800" rtlCol="0" anchor="ctr"/>
            <a:lstStyle/>
            <a:p>
              <a:pPr algn="ctr">
                <a:lnSpc>
                  <a:spcPts val="3359"/>
                </a:lnSpc>
              </a:pPr>
              <a:endParaRPr/>
            </a:p>
          </p:txBody>
        </p:sp>
      </p:grpSp>
      <p:sp>
        <p:nvSpPr>
          <p:cNvPr id="5" name="Freeform 5"/>
          <p:cNvSpPr/>
          <p:nvPr/>
        </p:nvSpPr>
        <p:spPr>
          <a:xfrm flipH="1">
            <a:off x="0" y="0"/>
            <a:ext cx="13708378" cy="7710963"/>
          </a:xfrm>
          <a:custGeom>
            <a:avLst/>
            <a:gdLst/>
            <a:ahLst/>
            <a:cxnLst/>
            <a:rect l="l" t="t" r="r" b="b"/>
            <a:pathLst>
              <a:path w="13708378" h="7710963">
                <a:moveTo>
                  <a:pt x="13708378" y="0"/>
                </a:moveTo>
                <a:lnTo>
                  <a:pt x="0" y="0"/>
                </a:lnTo>
                <a:lnTo>
                  <a:pt x="0" y="7710963"/>
                </a:lnTo>
                <a:lnTo>
                  <a:pt x="13708378" y="7710963"/>
                </a:lnTo>
                <a:lnTo>
                  <a:pt x="13708378" y="0"/>
                </a:lnTo>
                <a:close/>
              </a:path>
            </a:pathLst>
          </a:custGeom>
          <a:blipFill>
            <a:blip r:embed="rId2"/>
            <a:stretch>
              <a:fillRect/>
            </a:stretch>
          </a:blipFill>
        </p:spPr>
        <p:txBody>
          <a:bodyPr/>
          <a:lstStyle/>
          <a:p>
            <a:endParaRPr lang="en-US"/>
          </a:p>
        </p:txBody>
      </p:sp>
      <p:sp>
        <p:nvSpPr>
          <p:cNvPr id="6" name="Freeform 6"/>
          <p:cNvSpPr/>
          <p:nvPr/>
        </p:nvSpPr>
        <p:spPr>
          <a:xfrm flipV="1">
            <a:off x="6690756" y="3763550"/>
            <a:ext cx="11597244" cy="6523450"/>
          </a:xfrm>
          <a:custGeom>
            <a:avLst/>
            <a:gdLst/>
            <a:ahLst/>
            <a:cxnLst/>
            <a:rect l="l" t="t" r="r" b="b"/>
            <a:pathLst>
              <a:path w="11597244" h="6523450">
                <a:moveTo>
                  <a:pt x="0" y="6523450"/>
                </a:moveTo>
                <a:lnTo>
                  <a:pt x="11597244" y="6523450"/>
                </a:lnTo>
                <a:lnTo>
                  <a:pt x="11597244" y="0"/>
                </a:lnTo>
                <a:lnTo>
                  <a:pt x="0" y="0"/>
                </a:lnTo>
                <a:lnTo>
                  <a:pt x="0" y="6523450"/>
                </a:lnTo>
                <a:close/>
              </a:path>
            </a:pathLst>
          </a:custGeom>
          <a:blipFill>
            <a:blip r:embed="rId3"/>
            <a:stretch>
              <a:fillRect/>
            </a:stretch>
          </a:blipFill>
        </p:spPr>
        <p:txBody>
          <a:bodyPr/>
          <a:lstStyle/>
          <a:p>
            <a:endParaRPr lang="en-US"/>
          </a:p>
        </p:txBody>
      </p:sp>
      <p:sp>
        <p:nvSpPr>
          <p:cNvPr id="7" name="TextBox 7"/>
          <p:cNvSpPr txBox="1"/>
          <p:nvPr/>
        </p:nvSpPr>
        <p:spPr>
          <a:xfrm>
            <a:off x="3750935" y="3387809"/>
            <a:ext cx="10786130" cy="3804285"/>
          </a:xfrm>
          <a:prstGeom prst="rect">
            <a:avLst/>
          </a:prstGeom>
        </p:spPr>
        <p:txBody>
          <a:bodyPr lIns="0" tIns="0" rIns="0" bIns="0" rtlCol="0" anchor="t">
            <a:spAutoFit/>
          </a:bodyPr>
          <a:lstStyle/>
          <a:p>
            <a:pPr algn="ctr">
              <a:lnSpc>
                <a:spcPts val="5040"/>
              </a:lnSpc>
            </a:pPr>
            <a:r>
              <a:rPr lang="en-US" sz="3600" b="1" spc="719">
                <a:solidFill>
                  <a:srgbClr val="112F45"/>
                </a:solidFill>
                <a:latin typeface="CMG Sans Bold"/>
                <a:ea typeface="CMG Sans Bold"/>
                <a:cs typeface="CMG Sans Bold"/>
                <a:sym typeface="CMG Sans Bold"/>
              </a:rPr>
              <a:t>CHRISTIAN UNITY HAPPENS WHEN WE ALL HAVE THE FREEDOM TO BE WHO WE ARE IN CHRIST AND ARE COMFORTABLE LETTING OTHER PEOPLE BE WHO THEY ARE IN CHRIST.</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112F45"/>
        </a:solidFill>
        <a:effectLst/>
      </p:bgPr>
    </p:bg>
    <p:spTree>
      <p:nvGrpSpPr>
        <p:cNvPr id="1" name=""/>
        <p:cNvGrpSpPr/>
        <p:nvPr/>
      </p:nvGrpSpPr>
      <p:grpSpPr>
        <a:xfrm>
          <a:off x="0" y="0"/>
          <a:ext cx="0" cy="0"/>
          <a:chOff x="0" y="0"/>
          <a:chExt cx="0" cy="0"/>
        </a:xfrm>
      </p:grpSpPr>
      <p:sp>
        <p:nvSpPr>
          <p:cNvPr id="2" name="Freeform 2"/>
          <p:cNvSpPr/>
          <p:nvPr/>
        </p:nvSpPr>
        <p:spPr>
          <a:xfrm>
            <a:off x="15914147" y="8429993"/>
            <a:ext cx="1650263" cy="1201254"/>
          </a:xfrm>
          <a:custGeom>
            <a:avLst/>
            <a:gdLst/>
            <a:ahLst/>
            <a:cxnLst/>
            <a:rect l="l" t="t" r="r" b="b"/>
            <a:pathLst>
              <a:path w="1650263" h="1201254">
                <a:moveTo>
                  <a:pt x="0" y="0"/>
                </a:moveTo>
                <a:lnTo>
                  <a:pt x="1650263" y="0"/>
                </a:lnTo>
                <a:lnTo>
                  <a:pt x="1650263" y="1201254"/>
                </a:lnTo>
                <a:lnTo>
                  <a:pt x="0" y="120125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TextBox 3"/>
          <p:cNvSpPr txBox="1"/>
          <p:nvPr/>
        </p:nvSpPr>
        <p:spPr>
          <a:xfrm>
            <a:off x="3039682" y="4271010"/>
            <a:ext cx="12208635" cy="1659255"/>
          </a:xfrm>
          <a:prstGeom prst="rect">
            <a:avLst/>
          </a:prstGeom>
        </p:spPr>
        <p:txBody>
          <a:bodyPr lIns="0" tIns="0" rIns="0" bIns="0" rtlCol="0" anchor="t">
            <a:spAutoFit/>
          </a:bodyPr>
          <a:lstStyle/>
          <a:p>
            <a:pPr algn="ctr">
              <a:lnSpc>
                <a:spcPts val="6719"/>
              </a:lnSpc>
            </a:pPr>
            <a:r>
              <a:rPr lang="en-US" sz="4800" b="1" spc="960">
                <a:solidFill>
                  <a:srgbClr val="9AC6E1"/>
                </a:solidFill>
                <a:latin typeface="CMG Sans Bold"/>
                <a:ea typeface="CMG Sans Bold"/>
                <a:cs typeface="CMG Sans Bold"/>
                <a:sym typeface="CMG Sans Bold"/>
              </a:rPr>
              <a:t>WHAT IS HINDERING UNITY IN THE CHURCH?</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4D98B5"/>
        </a:solidFill>
        <a:effectLst/>
      </p:bgPr>
    </p:bg>
    <p:spTree>
      <p:nvGrpSpPr>
        <p:cNvPr id="1" name=""/>
        <p:cNvGrpSpPr/>
        <p:nvPr/>
      </p:nvGrpSpPr>
      <p:grpSpPr>
        <a:xfrm>
          <a:off x="0" y="0"/>
          <a:ext cx="0" cy="0"/>
          <a:chOff x="0" y="0"/>
          <a:chExt cx="0" cy="0"/>
        </a:xfrm>
      </p:grpSpPr>
      <p:sp>
        <p:nvSpPr>
          <p:cNvPr id="2" name="Freeform 2"/>
          <p:cNvSpPr/>
          <p:nvPr/>
        </p:nvSpPr>
        <p:spPr>
          <a:xfrm>
            <a:off x="15914147" y="8429993"/>
            <a:ext cx="1650263" cy="1201254"/>
          </a:xfrm>
          <a:custGeom>
            <a:avLst/>
            <a:gdLst/>
            <a:ahLst/>
            <a:cxnLst/>
            <a:rect l="l" t="t" r="r" b="b"/>
            <a:pathLst>
              <a:path w="1650263" h="1201254">
                <a:moveTo>
                  <a:pt x="0" y="0"/>
                </a:moveTo>
                <a:lnTo>
                  <a:pt x="1650263" y="0"/>
                </a:lnTo>
                <a:lnTo>
                  <a:pt x="1650263" y="1201254"/>
                </a:lnTo>
                <a:lnTo>
                  <a:pt x="0" y="120125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TextBox 3"/>
          <p:cNvSpPr txBox="1"/>
          <p:nvPr/>
        </p:nvSpPr>
        <p:spPr>
          <a:xfrm>
            <a:off x="1985828" y="3847147"/>
            <a:ext cx="14316344" cy="2506980"/>
          </a:xfrm>
          <a:prstGeom prst="rect">
            <a:avLst/>
          </a:prstGeom>
        </p:spPr>
        <p:txBody>
          <a:bodyPr lIns="0" tIns="0" rIns="0" bIns="0" rtlCol="0" anchor="t">
            <a:spAutoFit/>
          </a:bodyPr>
          <a:lstStyle/>
          <a:p>
            <a:pPr algn="ctr">
              <a:lnSpc>
                <a:spcPts val="6719"/>
              </a:lnSpc>
            </a:pPr>
            <a:r>
              <a:rPr lang="en-US" sz="4800" b="1" spc="960">
                <a:solidFill>
                  <a:srgbClr val="FFFFFF"/>
                </a:solidFill>
                <a:latin typeface="CMG Sans Bold"/>
                <a:ea typeface="CMG Sans Bold"/>
                <a:cs typeface="CMG Sans Bold"/>
                <a:sym typeface="CMG Sans Bold"/>
              </a:rPr>
              <a:t>HOW MUCH LONGER</a:t>
            </a:r>
          </a:p>
          <a:p>
            <a:pPr algn="ctr">
              <a:lnSpc>
                <a:spcPts val="6719"/>
              </a:lnSpc>
            </a:pPr>
            <a:r>
              <a:rPr lang="en-US" sz="4800" b="1" spc="960">
                <a:solidFill>
                  <a:srgbClr val="FFFFFF"/>
                </a:solidFill>
                <a:latin typeface="CMG Sans Bold"/>
                <a:ea typeface="CMG Sans Bold"/>
                <a:cs typeface="CMG Sans Bold"/>
                <a:sym typeface="CMG Sans Bold"/>
              </a:rPr>
              <a:t> can we afford </a:t>
            </a:r>
          </a:p>
          <a:p>
            <a:pPr algn="ctr">
              <a:lnSpc>
                <a:spcPts val="6719"/>
              </a:lnSpc>
            </a:pPr>
            <a:r>
              <a:rPr lang="en-US" sz="4800" b="1" spc="960">
                <a:solidFill>
                  <a:srgbClr val="FFFFFF"/>
                </a:solidFill>
                <a:latin typeface="CMG Sans Bold"/>
                <a:ea typeface="CMG Sans Bold"/>
                <a:cs typeface="CMG Sans Bold"/>
                <a:sym typeface="CMG Sans Bold"/>
              </a:rPr>
              <a:t> to be content?</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112F45"/>
        </a:solidFill>
        <a:effectLst/>
      </p:bgPr>
    </p:bg>
    <p:spTree>
      <p:nvGrpSpPr>
        <p:cNvPr id="1" name=""/>
        <p:cNvGrpSpPr/>
        <p:nvPr/>
      </p:nvGrpSpPr>
      <p:grpSpPr>
        <a:xfrm>
          <a:off x="0" y="0"/>
          <a:ext cx="0" cy="0"/>
          <a:chOff x="0" y="0"/>
          <a:chExt cx="0" cy="0"/>
        </a:xfrm>
      </p:grpSpPr>
      <p:sp>
        <p:nvSpPr>
          <p:cNvPr id="2" name="Freeform 2"/>
          <p:cNvSpPr/>
          <p:nvPr/>
        </p:nvSpPr>
        <p:spPr>
          <a:xfrm>
            <a:off x="15914147" y="8429993"/>
            <a:ext cx="1650263" cy="1201254"/>
          </a:xfrm>
          <a:custGeom>
            <a:avLst/>
            <a:gdLst/>
            <a:ahLst/>
            <a:cxnLst/>
            <a:rect l="l" t="t" r="r" b="b"/>
            <a:pathLst>
              <a:path w="1650263" h="1201254">
                <a:moveTo>
                  <a:pt x="0" y="0"/>
                </a:moveTo>
                <a:lnTo>
                  <a:pt x="1650263" y="0"/>
                </a:lnTo>
                <a:lnTo>
                  <a:pt x="1650263" y="1201254"/>
                </a:lnTo>
                <a:lnTo>
                  <a:pt x="0" y="120125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TextBox 3"/>
          <p:cNvSpPr txBox="1"/>
          <p:nvPr/>
        </p:nvSpPr>
        <p:spPr>
          <a:xfrm>
            <a:off x="3039682" y="3847147"/>
            <a:ext cx="12208635" cy="2506980"/>
          </a:xfrm>
          <a:prstGeom prst="rect">
            <a:avLst/>
          </a:prstGeom>
        </p:spPr>
        <p:txBody>
          <a:bodyPr lIns="0" tIns="0" rIns="0" bIns="0" rtlCol="0" anchor="t">
            <a:spAutoFit/>
          </a:bodyPr>
          <a:lstStyle/>
          <a:p>
            <a:pPr algn="ctr">
              <a:lnSpc>
                <a:spcPts val="6719"/>
              </a:lnSpc>
            </a:pPr>
            <a:r>
              <a:rPr lang="en-US" sz="4800" b="1" spc="960">
                <a:solidFill>
                  <a:srgbClr val="9AC6E1"/>
                </a:solidFill>
                <a:latin typeface="CMG Sans Bold"/>
                <a:ea typeface="CMG Sans Bold"/>
                <a:cs typeface="CMG Sans Bold"/>
                <a:sym typeface="CMG Sans Bold"/>
              </a:rPr>
              <a:t>WHAT IS HINDERING UNITY IN YOUR PERSONAL RELATIONSHIPS?</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4D98B5"/>
        </a:solidFill>
        <a:effectLst/>
      </p:bgPr>
    </p:bg>
    <p:spTree>
      <p:nvGrpSpPr>
        <p:cNvPr id="1" name=""/>
        <p:cNvGrpSpPr/>
        <p:nvPr/>
      </p:nvGrpSpPr>
      <p:grpSpPr>
        <a:xfrm>
          <a:off x="0" y="0"/>
          <a:ext cx="0" cy="0"/>
          <a:chOff x="0" y="0"/>
          <a:chExt cx="0" cy="0"/>
        </a:xfrm>
      </p:grpSpPr>
      <p:sp>
        <p:nvSpPr>
          <p:cNvPr id="2" name="Freeform 2"/>
          <p:cNvSpPr/>
          <p:nvPr/>
        </p:nvSpPr>
        <p:spPr>
          <a:xfrm>
            <a:off x="6317578" y="3086100"/>
            <a:ext cx="5652845" cy="4114800"/>
          </a:xfrm>
          <a:custGeom>
            <a:avLst/>
            <a:gdLst/>
            <a:ahLst/>
            <a:cxnLst/>
            <a:rect l="l" t="t" r="r" b="b"/>
            <a:pathLst>
              <a:path w="5652845" h="4114800">
                <a:moveTo>
                  <a:pt x="0" y="0"/>
                </a:moveTo>
                <a:lnTo>
                  <a:pt x="5652844" y="0"/>
                </a:lnTo>
                <a:lnTo>
                  <a:pt x="5652844"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4883D"/>
        </a:solidFill>
        <a:effectLst/>
      </p:bgPr>
    </p:bg>
    <p:spTree>
      <p:nvGrpSpPr>
        <p:cNvPr id="1" name=""/>
        <p:cNvGrpSpPr/>
        <p:nvPr/>
      </p:nvGrpSpPr>
      <p:grpSpPr>
        <a:xfrm>
          <a:off x="0" y="0"/>
          <a:ext cx="0" cy="0"/>
          <a:chOff x="0" y="0"/>
          <a:chExt cx="0" cy="0"/>
        </a:xfrm>
      </p:grpSpPr>
      <p:sp>
        <p:nvSpPr>
          <p:cNvPr id="2" name="Freeform 2"/>
          <p:cNvSpPr/>
          <p:nvPr/>
        </p:nvSpPr>
        <p:spPr>
          <a:xfrm>
            <a:off x="15914147" y="8429993"/>
            <a:ext cx="1650263" cy="1201254"/>
          </a:xfrm>
          <a:custGeom>
            <a:avLst/>
            <a:gdLst/>
            <a:ahLst/>
            <a:cxnLst/>
            <a:rect l="l" t="t" r="r" b="b"/>
            <a:pathLst>
              <a:path w="1650263" h="1201254">
                <a:moveTo>
                  <a:pt x="0" y="0"/>
                </a:moveTo>
                <a:lnTo>
                  <a:pt x="1650263" y="0"/>
                </a:lnTo>
                <a:lnTo>
                  <a:pt x="1650263" y="1201254"/>
                </a:lnTo>
                <a:lnTo>
                  <a:pt x="0" y="120125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TextBox 3"/>
          <p:cNvSpPr txBox="1"/>
          <p:nvPr/>
        </p:nvSpPr>
        <p:spPr>
          <a:xfrm>
            <a:off x="1763792" y="4271010"/>
            <a:ext cx="14760416" cy="1659255"/>
          </a:xfrm>
          <a:prstGeom prst="rect">
            <a:avLst/>
          </a:prstGeom>
        </p:spPr>
        <p:txBody>
          <a:bodyPr lIns="0" tIns="0" rIns="0" bIns="0" rtlCol="0" anchor="t">
            <a:spAutoFit/>
          </a:bodyPr>
          <a:lstStyle/>
          <a:p>
            <a:pPr algn="ctr">
              <a:lnSpc>
                <a:spcPts val="6719"/>
              </a:lnSpc>
            </a:pPr>
            <a:r>
              <a:rPr lang="en-US" sz="4800" b="1" spc="960">
                <a:solidFill>
                  <a:srgbClr val="112F45"/>
                </a:solidFill>
                <a:latin typeface="CMG Sans Bold"/>
                <a:ea typeface="CMG Sans Bold"/>
                <a:cs typeface="CMG Sans Bold"/>
                <a:sym typeface="CMG Sans Bold"/>
              </a:rPr>
              <a:t>STORIES, LIKE THIS ONE, OF PAST </a:t>
            </a:r>
          </a:p>
          <a:p>
            <a:pPr algn="ctr">
              <a:lnSpc>
                <a:spcPts val="6719"/>
              </a:lnSpc>
            </a:pPr>
            <a:r>
              <a:rPr lang="en-US" sz="4800" b="1" spc="960">
                <a:solidFill>
                  <a:srgbClr val="112F45"/>
                </a:solidFill>
                <a:latin typeface="CMG Sans Bold"/>
                <a:ea typeface="CMG Sans Bold"/>
                <a:cs typeface="CMG Sans Bold"/>
                <a:sym typeface="CMG Sans Bold"/>
              </a:rPr>
              <a:t> revivals are captivating:</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9AC6E1"/>
        </a:solidFill>
        <a:effectLst/>
      </p:bgPr>
    </p:bg>
    <p:spTree>
      <p:nvGrpSpPr>
        <p:cNvPr id="1" name=""/>
        <p:cNvGrpSpPr/>
        <p:nvPr/>
      </p:nvGrpSpPr>
      <p:grpSpPr>
        <a:xfrm>
          <a:off x="0" y="0"/>
          <a:ext cx="0" cy="0"/>
          <a:chOff x="0" y="0"/>
          <a:chExt cx="0" cy="0"/>
        </a:xfrm>
      </p:grpSpPr>
      <p:sp>
        <p:nvSpPr>
          <p:cNvPr id="2" name="Freeform 2"/>
          <p:cNvSpPr/>
          <p:nvPr/>
        </p:nvSpPr>
        <p:spPr>
          <a:xfrm>
            <a:off x="15914147" y="8429993"/>
            <a:ext cx="1650263" cy="1201254"/>
          </a:xfrm>
          <a:custGeom>
            <a:avLst/>
            <a:gdLst/>
            <a:ahLst/>
            <a:cxnLst/>
            <a:rect l="l" t="t" r="r" b="b"/>
            <a:pathLst>
              <a:path w="1650263" h="1201254">
                <a:moveTo>
                  <a:pt x="0" y="0"/>
                </a:moveTo>
                <a:lnTo>
                  <a:pt x="1650263" y="0"/>
                </a:lnTo>
                <a:lnTo>
                  <a:pt x="1650263" y="1201254"/>
                </a:lnTo>
                <a:lnTo>
                  <a:pt x="0" y="1201254"/>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n-US"/>
          </a:p>
        </p:txBody>
      </p:sp>
      <p:sp>
        <p:nvSpPr>
          <p:cNvPr id="3" name="TextBox 3"/>
          <p:cNvSpPr txBox="1"/>
          <p:nvPr/>
        </p:nvSpPr>
        <p:spPr>
          <a:xfrm>
            <a:off x="1028700" y="2036128"/>
            <a:ext cx="16230600" cy="6326732"/>
          </a:xfrm>
          <a:prstGeom prst="rect">
            <a:avLst/>
          </a:prstGeom>
        </p:spPr>
        <p:txBody>
          <a:bodyPr lIns="0" tIns="0" rIns="0" bIns="0" rtlCol="0" anchor="t">
            <a:spAutoFit/>
          </a:bodyPr>
          <a:lstStyle/>
          <a:p>
            <a:pPr marL="690881" lvl="1" indent="-345440" algn="l">
              <a:lnSpc>
                <a:spcPts val="4480"/>
              </a:lnSpc>
              <a:buFont typeface="Arial"/>
              <a:buChar char="•"/>
            </a:pPr>
            <a:r>
              <a:rPr lang="en-US" sz="3200" dirty="0">
                <a:solidFill>
                  <a:srgbClr val="112F45"/>
                </a:solidFill>
                <a:latin typeface="Josefin Sans"/>
                <a:ea typeface="Josefin Sans"/>
                <a:cs typeface="Josefin Sans"/>
                <a:sym typeface="Josefin Sans"/>
              </a:rPr>
              <a:t>Nicolas Ludwig von Zinzendorf was born in 1700 to a wealthy family. After his father died, Zinzendorf was raised by his pietist grandmother.</a:t>
            </a:r>
          </a:p>
          <a:p>
            <a:pPr marL="690881" lvl="1" indent="-345440" algn="l">
              <a:lnSpc>
                <a:spcPts val="4480"/>
              </a:lnSpc>
              <a:buFont typeface="Arial"/>
              <a:buChar char="•"/>
            </a:pPr>
            <a:r>
              <a:rPr lang="en-US" sz="3200" dirty="0">
                <a:solidFill>
                  <a:srgbClr val="112F45"/>
                </a:solidFill>
                <a:latin typeface="Josefin Sans"/>
                <a:ea typeface="Josefin Sans"/>
                <a:cs typeface="Josefin Sans"/>
                <a:sym typeface="Josefin Sans"/>
              </a:rPr>
              <a:t>In 1722, he learned of the persecution of the Bohemian brethren and opened his estate to them. This community became known as </a:t>
            </a:r>
            <a:r>
              <a:rPr lang="en-US" sz="3200" dirty="0" err="1">
                <a:solidFill>
                  <a:srgbClr val="112F45"/>
                </a:solidFill>
                <a:latin typeface="Josefin Sans"/>
                <a:ea typeface="Josefin Sans"/>
                <a:cs typeface="Josefin Sans"/>
                <a:sym typeface="Josefin Sans"/>
              </a:rPr>
              <a:t>Hernnhut</a:t>
            </a:r>
            <a:r>
              <a:rPr lang="en-US" sz="3200" dirty="0">
                <a:solidFill>
                  <a:srgbClr val="112F45"/>
                </a:solidFill>
                <a:latin typeface="Josefin Sans"/>
                <a:ea typeface="Josefin Sans"/>
                <a:cs typeface="Josefin Sans"/>
                <a:sym typeface="Josefin Sans"/>
              </a:rPr>
              <a:t>, “The Lord’s watch.”</a:t>
            </a:r>
          </a:p>
          <a:p>
            <a:pPr marL="690881" lvl="1" indent="-345440" algn="l">
              <a:lnSpc>
                <a:spcPts val="4480"/>
              </a:lnSpc>
              <a:buFont typeface="Arial"/>
              <a:buChar char="•"/>
            </a:pPr>
            <a:r>
              <a:rPr lang="en-US" sz="3200" dirty="0">
                <a:solidFill>
                  <a:srgbClr val="112F45"/>
                </a:solidFill>
                <a:latin typeface="Josefin Sans"/>
                <a:ea typeface="Josefin Sans"/>
                <a:cs typeface="Josefin Sans"/>
                <a:sym typeface="Josefin Sans"/>
              </a:rPr>
              <a:t>Early signs of revival began appearing in 1727. In May 1727, Zinzendorf spoke on Christian unity during a singing meeting at </a:t>
            </a:r>
            <a:r>
              <a:rPr lang="en-US" sz="3200" dirty="0" err="1">
                <a:solidFill>
                  <a:srgbClr val="112F45"/>
                </a:solidFill>
                <a:latin typeface="Josefin Sans"/>
                <a:ea typeface="Josefin Sans"/>
                <a:cs typeface="Josefin Sans"/>
                <a:sym typeface="Josefin Sans"/>
              </a:rPr>
              <a:t>Hernnhut</a:t>
            </a:r>
            <a:r>
              <a:rPr lang="en-US" sz="3200" dirty="0">
                <a:solidFill>
                  <a:srgbClr val="112F45"/>
                </a:solidFill>
                <a:latin typeface="Josefin Sans"/>
                <a:ea typeface="Josefin Sans"/>
                <a:cs typeface="Josefin Sans"/>
                <a:sym typeface="Josefin Sans"/>
              </a:rPr>
              <a:t>. </a:t>
            </a:r>
          </a:p>
          <a:p>
            <a:pPr marL="690881" lvl="1" indent="-345440" algn="l">
              <a:lnSpc>
                <a:spcPts val="4480"/>
              </a:lnSpc>
              <a:buFont typeface="Arial"/>
              <a:buChar char="•"/>
            </a:pPr>
            <a:r>
              <a:rPr lang="en-US" sz="3200" dirty="0">
                <a:solidFill>
                  <a:srgbClr val="112F45"/>
                </a:solidFill>
                <a:latin typeface="Josefin Sans"/>
                <a:ea typeface="Josefin Sans"/>
                <a:cs typeface="Josefin Sans"/>
                <a:sym typeface="Josefin Sans"/>
              </a:rPr>
              <a:t>A prayer movement began as a result of that service. Zinzendorf started to pray earnestly for young people in the community. on August 5, 1727, he and a few others spent an entire night in prayer for the youth.</a:t>
            </a:r>
          </a:p>
          <a:p>
            <a:pPr marL="690881" lvl="1" indent="-345440" algn="l">
              <a:lnSpc>
                <a:spcPts val="4480"/>
              </a:lnSpc>
              <a:buFont typeface="Arial"/>
              <a:buChar char="•"/>
            </a:pPr>
            <a:r>
              <a:rPr lang="en-US" sz="3200" dirty="0">
                <a:solidFill>
                  <a:srgbClr val="112F45"/>
                </a:solidFill>
                <a:latin typeface="Josefin Sans"/>
                <a:ea typeface="Josefin Sans"/>
                <a:cs typeface="Josefin Sans"/>
                <a:sym typeface="Josefin Sans"/>
              </a:rPr>
              <a:t>Revival came on August 13 – eight days later – as the people of </a:t>
            </a:r>
            <a:r>
              <a:rPr lang="en-US" sz="3200" dirty="0" err="1">
                <a:solidFill>
                  <a:srgbClr val="112F45"/>
                </a:solidFill>
                <a:latin typeface="Josefin Sans"/>
                <a:ea typeface="Josefin Sans"/>
                <a:cs typeface="Josefin Sans"/>
                <a:sym typeface="Josefin Sans"/>
              </a:rPr>
              <a:t>Hernnhut</a:t>
            </a:r>
            <a:r>
              <a:rPr lang="en-US" sz="3200" dirty="0">
                <a:solidFill>
                  <a:srgbClr val="112F45"/>
                </a:solidFill>
                <a:latin typeface="Josefin Sans"/>
                <a:ea typeface="Josefin Sans"/>
                <a:cs typeface="Josefin Sans"/>
                <a:sym typeface="Josefin Sans"/>
              </a:rPr>
              <a:t> observed the Lord’s Supper. The Moravian church was born.</a:t>
            </a:r>
          </a:p>
        </p:txBody>
      </p:sp>
      <p:sp>
        <p:nvSpPr>
          <p:cNvPr id="4" name="TextBox 4"/>
          <p:cNvSpPr txBox="1"/>
          <p:nvPr/>
        </p:nvSpPr>
        <p:spPr>
          <a:xfrm>
            <a:off x="1028700" y="952500"/>
            <a:ext cx="16230600" cy="712470"/>
          </a:xfrm>
          <a:prstGeom prst="rect">
            <a:avLst/>
          </a:prstGeom>
        </p:spPr>
        <p:txBody>
          <a:bodyPr lIns="0" tIns="0" rIns="0" bIns="0" rtlCol="0" anchor="t">
            <a:spAutoFit/>
          </a:bodyPr>
          <a:lstStyle/>
          <a:p>
            <a:pPr algn="l">
              <a:lnSpc>
                <a:spcPts val="5880"/>
              </a:lnSpc>
            </a:pPr>
            <a:r>
              <a:rPr lang="en-US" sz="4200" b="1" spc="840">
                <a:solidFill>
                  <a:srgbClr val="112F45"/>
                </a:solidFill>
                <a:latin typeface="CMG Sans Bold"/>
                <a:ea typeface="CMG Sans Bold"/>
                <a:cs typeface="CMG Sans Bold"/>
                <a:sym typeface="CMG Sans Bold"/>
              </a:rPr>
              <a:t>CASE STUDY: THE MORAVIANS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9AC6E1"/>
        </a:solidFill>
        <a:effectLst/>
      </p:bgPr>
    </p:bg>
    <p:spTree>
      <p:nvGrpSpPr>
        <p:cNvPr id="1" name=""/>
        <p:cNvGrpSpPr/>
        <p:nvPr/>
      </p:nvGrpSpPr>
      <p:grpSpPr>
        <a:xfrm>
          <a:off x="0" y="0"/>
          <a:ext cx="0" cy="0"/>
          <a:chOff x="0" y="0"/>
          <a:chExt cx="0" cy="0"/>
        </a:xfrm>
      </p:grpSpPr>
      <p:sp>
        <p:nvSpPr>
          <p:cNvPr id="2" name="Freeform 2"/>
          <p:cNvSpPr/>
          <p:nvPr/>
        </p:nvSpPr>
        <p:spPr>
          <a:xfrm>
            <a:off x="15914147" y="8429993"/>
            <a:ext cx="1650263" cy="1201254"/>
          </a:xfrm>
          <a:custGeom>
            <a:avLst/>
            <a:gdLst/>
            <a:ahLst/>
            <a:cxnLst/>
            <a:rect l="l" t="t" r="r" b="b"/>
            <a:pathLst>
              <a:path w="1650263" h="1201254">
                <a:moveTo>
                  <a:pt x="0" y="0"/>
                </a:moveTo>
                <a:lnTo>
                  <a:pt x="1650263" y="0"/>
                </a:lnTo>
                <a:lnTo>
                  <a:pt x="1650263" y="1201254"/>
                </a:lnTo>
                <a:lnTo>
                  <a:pt x="0" y="1201254"/>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n-US"/>
          </a:p>
        </p:txBody>
      </p:sp>
      <p:sp>
        <p:nvSpPr>
          <p:cNvPr id="3" name="TextBox 3"/>
          <p:cNvSpPr txBox="1"/>
          <p:nvPr/>
        </p:nvSpPr>
        <p:spPr>
          <a:xfrm>
            <a:off x="1028700" y="2036128"/>
            <a:ext cx="16230600" cy="6326732"/>
          </a:xfrm>
          <a:prstGeom prst="rect">
            <a:avLst/>
          </a:prstGeom>
        </p:spPr>
        <p:txBody>
          <a:bodyPr lIns="0" tIns="0" rIns="0" bIns="0" rtlCol="0" anchor="t">
            <a:spAutoFit/>
          </a:bodyPr>
          <a:lstStyle/>
          <a:p>
            <a:pPr marL="690881" lvl="1" indent="-345440" algn="l">
              <a:lnSpc>
                <a:spcPts val="4480"/>
              </a:lnSpc>
              <a:buFont typeface="Arial"/>
              <a:buChar char="•"/>
            </a:pPr>
            <a:r>
              <a:rPr lang="en-US" sz="3200" dirty="0">
                <a:solidFill>
                  <a:srgbClr val="112F45"/>
                </a:solidFill>
                <a:latin typeface="Josefin Sans"/>
                <a:ea typeface="Josefin Sans"/>
                <a:cs typeface="Josefin Sans"/>
                <a:sym typeface="Josefin Sans"/>
              </a:rPr>
              <a:t>As the revival continued, 48 adults committed together to cover 24 hours in prayer each day, and children led their own prayer meetings. This movement, often called the 100-year prayer meeting, lasted a century.</a:t>
            </a:r>
          </a:p>
          <a:p>
            <a:pPr marL="690881" lvl="1" indent="-345440" algn="l">
              <a:lnSpc>
                <a:spcPts val="4480"/>
              </a:lnSpc>
              <a:buFont typeface="Arial"/>
              <a:buChar char="•"/>
            </a:pPr>
            <a:r>
              <a:rPr lang="en-US" sz="3200" dirty="0">
                <a:solidFill>
                  <a:srgbClr val="112F45"/>
                </a:solidFill>
                <a:latin typeface="Josefin Sans"/>
                <a:ea typeface="Josefin Sans"/>
                <a:cs typeface="Josefin Sans"/>
                <a:sym typeface="Josefin Sans"/>
              </a:rPr>
              <a:t>The Moravians focused on prayer and unity despite minor theological differences and began a missions movement that predated William Carey.</a:t>
            </a:r>
          </a:p>
          <a:p>
            <a:pPr marL="690881" lvl="1" indent="-345440" algn="l">
              <a:lnSpc>
                <a:spcPts val="4480"/>
              </a:lnSpc>
              <a:buFont typeface="Arial"/>
              <a:buChar char="•"/>
            </a:pPr>
            <a:r>
              <a:rPr lang="en-US" sz="3200" dirty="0">
                <a:solidFill>
                  <a:srgbClr val="112F45"/>
                </a:solidFill>
                <a:latin typeface="Josefin Sans"/>
                <a:ea typeface="Josefin Sans"/>
                <a:cs typeface="Josefin Sans"/>
                <a:sym typeface="Josefin Sans"/>
              </a:rPr>
              <a:t>The Moravians sent missionaries to India, Greenland, South Africa, and North America, among other places. They influenced John Wesley and helped spark the First Great Awakening.</a:t>
            </a:r>
          </a:p>
          <a:p>
            <a:pPr marL="690881" lvl="1" indent="-345440" algn="l">
              <a:lnSpc>
                <a:spcPts val="4480"/>
              </a:lnSpc>
              <a:buFont typeface="Arial"/>
              <a:buChar char="•"/>
            </a:pPr>
            <a:r>
              <a:rPr lang="en-US" sz="3200" dirty="0">
                <a:solidFill>
                  <a:srgbClr val="112F45"/>
                </a:solidFill>
                <a:latin typeface="Josefin Sans"/>
                <a:ea typeface="Josefin Sans"/>
                <a:cs typeface="Josefin Sans"/>
                <a:sym typeface="Josefin Sans"/>
              </a:rPr>
              <a:t>“</a:t>
            </a:r>
            <a:r>
              <a:rPr lang="en-US" sz="3200" dirty="0" err="1">
                <a:solidFill>
                  <a:srgbClr val="112F45"/>
                </a:solidFill>
                <a:latin typeface="Josefin Sans"/>
                <a:ea typeface="Josefin Sans"/>
                <a:cs typeface="Josefin Sans"/>
                <a:sym typeface="Josefin Sans"/>
              </a:rPr>
              <a:t>Hernhutt</a:t>
            </a:r>
            <a:r>
              <a:rPr lang="en-US" sz="3200" dirty="0">
                <a:solidFill>
                  <a:srgbClr val="112F45"/>
                </a:solidFill>
                <a:latin typeface="Josefin Sans"/>
                <a:ea typeface="Josefin Sans"/>
                <a:cs typeface="Josefin Sans"/>
                <a:sym typeface="Josefin Sans"/>
              </a:rPr>
              <a:t> shall stand in unceasing love with all children of God in all churches, criticize none, take part in no quarrel against those of differing opinion, except to preserve for itself the evangelical purity, simplicity, and grace.”</a:t>
            </a:r>
          </a:p>
        </p:txBody>
      </p:sp>
      <p:sp>
        <p:nvSpPr>
          <p:cNvPr id="4" name="TextBox 4"/>
          <p:cNvSpPr txBox="1"/>
          <p:nvPr/>
        </p:nvSpPr>
        <p:spPr>
          <a:xfrm>
            <a:off x="1028700" y="952500"/>
            <a:ext cx="16230600" cy="712470"/>
          </a:xfrm>
          <a:prstGeom prst="rect">
            <a:avLst/>
          </a:prstGeom>
        </p:spPr>
        <p:txBody>
          <a:bodyPr lIns="0" tIns="0" rIns="0" bIns="0" rtlCol="0" anchor="t">
            <a:spAutoFit/>
          </a:bodyPr>
          <a:lstStyle/>
          <a:p>
            <a:pPr algn="l">
              <a:lnSpc>
                <a:spcPts val="5880"/>
              </a:lnSpc>
            </a:pPr>
            <a:r>
              <a:rPr lang="en-US" sz="4200" b="1" spc="840">
                <a:solidFill>
                  <a:srgbClr val="112F45"/>
                </a:solidFill>
                <a:latin typeface="CMG Sans Bold"/>
                <a:ea typeface="CMG Sans Bold"/>
                <a:cs typeface="CMG Sans Bold"/>
                <a:sym typeface="CMG Sans Bold"/>
              </a:rPr>
              <a:t>CASE STUDY: THE MORAVIANS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DEDEE2"/>
        </a:solidFill>
        <a:effectLst/>
      </p:bgPr>
    </p:bg>
    <p:spTree>
      <p:nvGrpSpPr>
        <p:cNvPr id="1" name=""/>
        <p:cNvGrpSpPr/>
        <p:nvPr/>
      </p:nvGrpSpPr>
      <p:grpSpPr>
        <a:xfrm>
          <a:off x="0" y="0"/>
          <a:ext cx="0" cy="0"/>
          <a:chOff x="0" y="0"/>
          <a:chExt cx="0" cy="0"/>
        </a:xfrm>
      </p:grpSpPr>
      <p:sp>
        <p:nvSpPr>
          <p:cNvPr id="2" name="Freeform 2"/>
          <p:cNvSpPr/>
          <p:nvPr/>
        </p:nvSpPr>
        <p:spPr>
          <a:xfrm>
            <a:off x="15914147" y="8429993"/>
            <a:ext cx="1650263" cy="1201254"/>
          </a:xfrm>
          <a:custGeom>
            <a:avLst/>
            <a:gdLst/>
            <a:ahLst/>
            <a:cxnLst/>
            <a:rect l="l" t="t" r="r" b="b"/>
            <a:pathLst>
              <a:path w="1650263" h="1201254">
                <a:moveTo>
                  <a:pt x="0" y="0"/>
                </a:moveTo>
                <a:lnTo>
                  <a:pt x="1650263" y="0"/>
                </a:lnTo>
                <a:lnTo>
                  <a:pt x="1650263" y="1201254"/>
                </a:lnTo>
                <a:lnTo>
                  <a:pt x="0" y="1201254"/>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n-US"/>
          </a:p>
        </p:txBody>
      </p:sp>
      <p:sp>
        <p:nvSpPr>
          <p:cNvPr id="3" name="TextBox 3"/>
          <p:cNvSpPr txBox="1"/>
          <p:nvPr/>
        </p:nvSpPr>
        <p:spPr>
          <a:xfrm>
            <a:off x="1028700" y="7900133"/>
            <a:ext cx="5728878" cy="1358167"/>
          </a:xfrm>
          <a:prstGeom prst="rect">
            <a:avLst/>
          </a:prstGeom>
        </p:spPr>
        <p:txBody>
          <a:bodyPr lIns="0" tIns="0" rIns="0" bIns="0" rtlCol="0" anchor="t">
            <a:spAutoFit/>
          </a:bodyPr>
          <a:lstStyle/>
          <a:p>
            <a:pPr algn="r">
              <a:lnSpc>
                <a:spcPts val="5465"/>
              </a:lnSpc>
            </a:pPr>
            <a:r>
              <a:rPr lang="en-US" sz="3903">
                <a:solidFill>
                  <a:srgbClr val="112F45"/>
                </a:solidFill>
                <a:latin typeface="Josefin Sans"/>
                <a:ea typeface="Josefin Sans"/>
                <a:cs typeface="Josefin Sans"/>
                <a:sym typeface="Josefin Sans"/>
              </a:rPr>
              <a:t>- Richard Owen Roberts</a:t>
            </a:r>
          </a:p>
          <a:p>
            <a:pPr algn="r">
              <a:lnSpc>
                <a:spcPts val="5465"/>
              </a:lnSpc>
            </a:pPr>
            <a:endParaRPr lang="en-US" sz="3903">
              <a:solidFill>
                <a:srgbClr val="112F45"/>
              </a:solidFill>
              <a:latin typeface="Josefin Sans"/>
              <a:ea typeface="Josefin Sans"/>
              <a:cs typeface="Josefin Sans"/>
              <a:sym typeface="Josefin Sans"/>
            </a:endParaRPr>
          </a:p>
        </p:txBody>
      </p:sp>
      <p:sp>
        <p:nvSpPr>
          <p:cNvPr id="4" name="TextBox 4"/>
          <p:cNvSpPr txBox="1"/>
          <p:nvPr/>
        </p:nvSpPr>
        <p:spPr>
          <a:xfrm>
            <a:off x="1028700" y="952500"/>
            <a:ext cx="7633525" cy="6656070"/>
          </a:xfrm>
          <a:prstGeom prst="rect">
            <a:avLst/>
          </a:prstGeom>
        </p:spPr>
        <p:txBody>
          <a:bodyPr lIns="0" tIns="0" rIns="0" bIns="0" rtlCol="0" anchor="t">
            <a:spAutoFit/>
          </a:bodyPr>
          <a:lstStyle/>
          <a:p>
            <a:pPr algn="l">
              <a:lnSpc>
                <a:spcPts val="5880"/>
              </a:lnSpc>
            </a:pPr>
            <a:r>
              <a:rPr lang="en-US" sz="4200" b="1" spc="840">
                <a:solidFill>
                  <a:srgbClr val="112F45"/>
                </a:solidFill>
                <a:latin typeface="CMG Sans Bold"/>
                <a:ea typeface="CMG Sans Bold"/>
                <a:cs typeface="CMG Sans Bold"/>
                <a:sym typeface="CMG Sans Bold"/>
              </a:rPr>
              <a:t>“IN USING THE TERM REVIVAL, I AM SPEAKING OF AN EXTRAORDINARY MOVEMENT OF THE HOLY SPIRIT PRODUCING EXTRAORDINARY RESULTS.”</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87</TotalTime>
  <Words>2820</Words>
  <Application>Microsoft Office PowerPoint</Application>
  <PresentationFormat>Custom</PresentationFormat>
  <Paragraphs>195</Paragraphs>
  <Slides>51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51</vt:i4>
      </vt:variant>
    </vt:vector>
  </HeadingPairs>
  <TitlesOfParts>
    <vt:vector size="57" baseType="lpstr">
      <vt:lpstr>Josefin Sans Bold</vt:lpstr>
      <vt:lpstr>Calibri</vt:lpstr>
      <vt:lpstr>CMG Sans Bold</vt:lpstr>
      <vt:lpstr>Josefin Sans</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Stewarding Revival</dc:title>
  <dc:creator>Rick Blythe</dc:creator>
  <cp:lastModifiedBy>Rick Blythe</cp:lastModifiedBy>
  <cp:revision>4</cp:revision>
  <dcterms:created xsi:type="dcterms:W3CDTF">2006-08-16T00:00:00Z</dcterms:created>
  <dcterms:modified xsi:type="dcterms:W3CDTF">2025-02-05T18:07:18Z</dcterms:modified>
  <dc:identifier>DAGcGJ_1iNM</dc:identifier>
</cp:coreProperties>
</file>