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A6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2262F07-F638-402B-B705-71B940E8415C}"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F9F57D-D227-4E24-A0B4-BE429DF8AF4A}" type="slidenum">
              <a:rPr lang="en-US" smtClean="0"/>
              <a:t>‹#›</a:t>
            </a:fld>
            <a:endParaRPr lang="en-US"/>
          </a:p>
        </p:txBody>
      </p:sp>
    </p:spTree>
    <p:extLst>
      <p:ext uri="{BB962C8B-B14F-4D97-AF65-F5344CB8AC3E}">
        <p14:creationId xmlns:p14="http://schemas.microsoft.com/office/powerpoint/2010/main" val="3909426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262F07-F638-402B-B705-71B940E8415C}"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F9F57D-D227-4E24-A0B4-BE429DF8AF4A}" type="slidenum">
              <a:rPr lang="en-US" smtClean="0"/>
              <a:t>‹#›</a:t>
            </a:fld>
            <a:endParaRPr lang="en-US"/>
          </a:p>
        </p:txBody>
      </p:sp>
    </p:spTree>
    <p:extLst>
      <p:ext uri="{BB962C8B-B14F-4D97-AF65-F5344CB8AC3E}">
        <p14:creationId xmlns:p14="http://schemas.microsoft.com/office/powerpoint/2010/main" val="2175361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262F07-F638-402B-B705-71B940E8415C}"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F9F57D-D227-4E24-A0B4-BE429DF8AF4A}" type="slidenum">
              <a:rPr lang="en-US" smtClean="0"/>
              <a:t>‹#›</a:t>
            </a:fld>
            <a:endParaRPr lang="en-US"/>
          </a:p>
        </p:txBody>
      </p:sp>
    </p:spTree>
    <p:extLst>
      <p:ext uri="{BB962C8B-B14F-4D97-AF65-F5344CB8AC3E}">
        <p14:creationId xmlns:p14="http://schemas.microsoft.com/office/powerpoint/2010/main" val="591087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262F07-F638-402B-B705-71B940E8415C}"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F9F57D-D227-4E24-A0B4-BE429DF8AF4A}" type="slidenum">
              <a:rPr lang="en-US" smtClean="0"/>
              <a:t>‹#›</a:t>
            </a:fld>
            <a:endParaRPr lang="en-US"/>
          </a:p>
        </p:txBody>
      </p:sp>
    </p:spTree>
    <p:extLst>
      <p:ext uri="{BB962C8B-B14F-4D97-AF65-F5344CB8AC3E}">
        <p14:creationId xmlns:p14="http://schemas.microsoft.com/office/powerpoint/2010/main" val="455471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2262F07-F638-402B-B705-71B940E8415C}" type="datetimeFigureOut">
              <a:rPr lang="en-US" smtClean="0"/>
              <a:t>3/31/2025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F9F57D-D227-4E24-A0B4-BE429DF8AF4A}" type="slidenum">
              <a:rPr lang="en-US" smtClean="0"/>
              <a:t>‹#›</a:t>
            </a:fld>
            <a:endParaRPr lang="en-US"/>
          </a:p>
        </p:txBody>
      </p:sp>
    </p:spTree>
    <p:extLst>
      <p:ext uri="{BB962C8B-B14F-4D97-AF65-F5344CB8AC3E}">
        <p14:creationId xmlns:p14="http://schemas.microsoft.com/office/powerpoint/2010/main" val="917407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2262F07-F638-402B-B705-71B940E8415C}"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F9F57D-D227-4E24-A0B4-BE429DF8AF4A}" type="slidenum">
              <a:rPr lang="en-US" smtClean="0"/>
              <a:t>‹#›</a:t>
            </a:fld>
            <a:endParaRPr lang="en-US"/>
          </a:p>
        </p:txBody>
      </p:sp>
    </p:spTree>
    <p:extLst>
      <p:ext uri="{BB962C8B-B14F-4D97-AF65-F5344CB8AC3E}">
        <p14:creationId xmlns:p14="http://schemas.microsoft.com/office/powerpoint/2010/main" val="2938577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2262F07-F638-402B-B705-71B940E8415C}" type="datetimeFigureOut">
              <a:rPr lang="en-US" smtClean="0"/>
              <a:t>3/31/2025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F9F57D-D227-4E24-A0B4-BE429DF8AF4A}" type="slidenum">
              <a:rPr lang="en-US" smtClean="0"/>
              <a:t>‹#›</a:t>
            </a:fld>
            <a:endParaRPr lang="en-US"/>
          </a:p>
        </p:txBody>
      </p:sp>
    </p:spTree>
    <p:extLst>
      <p:ext uri="{BB962C8B-B14F-4D97-AF65-F5344CB8AC3E}">
        <p14:creationId xmlns:p14="http://schemas.microsoft.com/office/powerpoint/2010/main" val="4118347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2262F07-F638-402B-B705-71B940E8415C}" type="datetimeFigureOut">
              <a:rPr lang="en-US" smtClean="0"/>
              <a:t>3/31/2025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F9F57D-D227-4E24-A0B4-BE429DF8AF4A}" type="slidenum">
              <a:rPr lang="en-US" smtClean="0"/>
              <a:t>‹#›</a:t>
            </a:fld>
            <a:endParaRPr lang="en-US"/>
          </a:p>
        </p:txBody>
      </p:sp>
    </p:spTree>
    <p:extLst>
      <p:ext uri="{BB962C8B-B14F-4D97-AF65-F5344CB8AC3E}">
        <p14:creationId xmlns:p14="http://schemas.microsoft.com/office/powerpoint/2010/main" val="3267415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262F07-F638-402B-B705-71B940E8415C}" type="datetimeFigureOut">
              <a:rPr lang="en-US" smtClean="0"/>
              <a:t>3/31/2025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F9F57D-D227-4E24-A0B4-BE429DF8AF4A}" type="slidenum">
              <a:rPr lang="en-US" smtClean="0"/>
              <a:t>‹#›</a:t>
            </a:fld>
            <a:endParaRPr lang="en-US"/>
          </a:p>
        </p:txBody>
      </p:sp>
    </p:spTree>
    <p:extLst>
      <p:ext uri="{BB962C8B-B14F-4D97-AF65-F5344CB8AC3E}">
        <p14:creationId xmlns:p14="http://schemas.microsoft.com/office/powerpoint/2010/main" val="3554106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262F07-F638-402B-B705-71B940E8415C}"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F9F57D-D227-4E24-A0B4-BE429DF8AF4A}" type="slidenum">
              <a:rPr lang="en-US" smtClean="0"/>
              <a:t>‹#›</a:t>
            </a:fld>
            <a:endParaRPr lang="en-US"/>
          </a:p>
        </p:txBody>
      </p:sp>
    </p:spTree>
    <p:extLst>
      <p:ext uri="{BB962C8B-B14F-4D97-AF65-F5344CB8AC3E}">
        <p14:creationId xmlns:p14="http://schemas.microsoft.com/office/powerpoint/2010/main" val="1168558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262F07-F638-402B-B705-71B940E8415C}" type="datetimeFigureOut">
              <a:rPr lang="en-US" smtClean="0"/>
              <a:t>3/31/2025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F9F57D-D227-4E24-A0B4-BE429DF8AF4A}" type="slidenum">
              <a:rPr lang="en-US" smtClean="0"/>
              <a:t>‹#›</a:t>
            </a:fld>
            <a:endParaRPr lang="en-US"/>
          </a:p>
        </p:txBody>
      </p:sp>
    </p:spTree>
    <p:extLst>
      <p:ext uri="{BB962C8B-B14F-4D97-AF65-F5344CB8AC3E}">
        <p14:creationId xmlns:p14="http://schemas.microsoft.com/office/powerpoint/2010/main" val="3461840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262F07-F638-402B-B705-71B940E8415C}" type="datetimeFigureOut">
              <a:rPr lang="en-US" smtClean="0"/>
              <a:t>3/31/2025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F9F57D-D227-4E24-A0B4-BE429DF8AF4A}" type="slidenum">
              <a:rPr lang="en-US" smtClean="0"/>
              <a:t>‹#›</a:t>
            </a:fld>
            <a:endParaRPr lang="en-US"/>
          </a:p>
        </p:txBody>
      </p:sp>
    </p:spTree>
    <p:extLst>
      <p:ext uri="{BB962C8B-B14F-4D97-AF65-F5344CB8AC3E}">
        <p14:creationId xmlns:p14="http://schemas.microsoft.com/office/powerpoint/2010/main" val="752040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hyperlink" Target="http://www.mbcb.org/cp"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943497" y="1144412"/>
            <a:ext cx="9509760" cy="1569660"/>
          </a:xfrm>
          <a:prstGeom prst="rect">
            <a:avLst/>
          </a:prstGeom>
          <a:noFill/>
        </p:spPr>
        <p:txBody>
          <a:bodyPr wrap="square" rtlCol="0">
            <a:spAutoFit/>
          </a:bodyPr>
          <a:lstStyle/>
          <a:p>
            <a:pPr algn="ctr"/>
            <a:r>
              <a:rPr lang="en-US" sz="9600" b="1" dirty="0">
                <a:solidFill>
                  <a:srgbClr val="002060"/>
                </a:solidFill>
                <a:latin typeface="Gill Sans Ultra Bold" panose="020B0A02020104020203" pitchFamily="34" charset="0"/>
              </a:rPr>
              <a:t>making</a:t>
            </a:r>
          </a:p>
        </p:txBody>
      </p:sp>
      <p:sp>
        <p:nvSpPr>
          <p:cNvPr id="6" name="TextBox 5"/>
          <p:cNvSpPr txBox="1"/>
          <p:nvPr/>
        </p:nvSpPr>
        <p:spPr>
          <a:xfrm>
            <a:off x="2616925" y="2699813"/>
            <a:ext cx="2917371" cy="1569660"/>
          </a:xfrm>
          <a:prstGeom prst="rect">
            <a:avLst/>
          </a:prstGeom>
          <a:noFill/>
        </p:spPr>
        <p:txBody>
          <a:bodyPr wrap="square" rtlCol="0">
            <a:spAutoFit/>
          </a:bodyPr>
          <a:lstStyle/>
          <a:p>
            <a:r>
              <a:rPr lang="en-US" sz="9600" i="1" dirty="0">
                <a:solidFill>
                  <a:srgbClr val="AEA07C"/>
                </a:solidFill>
                <a:latin typeface="Gill Sans Ultra Bold" panose="020B0A02020104020203" pitchFamily="34" charset="0"/>
              </a:rPr>
              <a:t>an</a:t>
            </a:r>
          </a:p>
        </p:txBody>
      </p:sp>
      <p:sp>
        <p:nvSpPr>
          <p:cNvPr id="7" name="TextBox 6"/>
          <p:cNvSpPr txBox="1"/>
          <p:nvPr/>
        </p:nvSpPr>
        <p:spPr>
          <a:xfrm>
            <a:off x="5016137" y="2699813"/>
            <a:ext cx="5547360" cy="1569660"/>
          </a:xfrm>
          <a:prstGeom prst="rect">
            <a:avLst/>
          </a:prstGeom>
          <a:noFill/>
        </p:spPr>
        <p:txBody>
          <a:bodyPr wrap="square" rtlCol="0">
            <a:spAutoFit/>
          </a:bodyPr>
          <a:lstStyle/>
          <a:p>
            <a:r>
              <a:rPr lang="en-US" sz="9600" dirty="0">
                <a:solidFill>
                  <a:srgbClr val="0070C0"/>
                </a:solidFill>
                <a:latin typeface="Gill Sans Ultra Bold" panose="020B0A02020104020203" pitchFamily="34" charset="0"/>
              </a:rPr>
              <a:t>impact</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32387" y="5693818"/>
            <a:ext cx="3357430" cy="794297"/>
          </a:xfrm>
          <a:prstGeom prst="rect">
            <a:avLst/>
          </a:prstGeom>
        </p:spPr>
      </p:pic>
      <p:sp>
        <p:nvSpPr>
          <p:cNvPr id="3" name="Rectangle 2"/>
          <p:cNvSpPr/>
          <p:nvPr/>
        </p:nvSpPr>
        <p:spPr>
          <a:xfrm>
            <a:off x="0" y="4406537"/>
            <a:ext cx="12192000" cy="609600"/>
          </a:xfrm>
          <a:prstGeom prst="rect">
            <a:avLst/>
          </a:prstGeom>
          <a:solidFill>
            <a:srgbClr val="AEA0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a:solidFill>
                  <a:srgbClr val="002060"/>
                </a:solidFill>
              </a:rPr>
              <a:t>Impacting Today – Investing In Tomorrow For The Glory of God</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8715" y="242842"/>
            <a:ext cx="4735408" cy="1481456"/>
          </a:xfrm>
          <a:prstGeom prst="rect">
            <a:avLst/>
          </a:prstGeom>
        </p:spPr>
      </p:pic>
    </p:spTree>
    <p:extLst>
      <p:ext uri="{BB962C8B-B14F-4D97-AF65-F5344CB8AC3E}">
        <p14:creationId xmlns:p14="http://schemas.microsoft.com/office/powerpoint/2010/main" val="3446662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5042178"/>
            <a:ext cx="12192000" cy="1871587"/>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 name="Rectangle 7"/>
          <p:cNvSpPr/>
          <p:nvPr/>
        </p:nvSpPr>
        <p:spPr>
          <a:xfrm>
            <a:off x="0" y="0"/>
            <a:ext cx="12192000" cy="5111932"/>
          </a:xfrm>
          <a:prstGeom prst="rect">
            <a:avLst/>
          </a:prstGeom>
          <a:solidFill>
            <a:srgbClr val="1654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56022" y="5580607"/>
            <a:ext cx="3357430" cy="794297"/>
          </a:xfrm>
          <a:prstGeom prst="rect">
            <a:avLst/>
          </a:prstGeom>
        </p:spPr>
      </p:pic>
      <p:sp>
        <p:nvSpPr>
          <p:cNvPr id="13" name="TextBox 12"/>
          <p:cNvSpPr txBox="1"/>
          <p:nvPr/>
        </p:nvSpPr>
        <p:spPr>
          <a:xfrm>
            <a:off x="2290354" y="79965"/>
            <a:ext cx="8273143" cy="4493538"/>
          </a:xfrm>
          <a:prstGeom prst="rect">
            <a:avLst/>
          </a:prstGeom>
          <a:noFill/>
        </p:spPr>
        <p:txBody>
          <a:bodyPr wrap="square" rtlCol="0">
            <a:spAutoFit/>
          </a:bodyPr>
          <a:lstStyle/>
          <a:p>
            <a:endParaRPr lang="en-US" dirty="0"/>
          </a:p>
          <a:p>
            <a:endParaRPr lang="en-US" dirty="0"/>
          </a:p>
          <a:p>
            <a:r>
              <a:rPr lang="en-US" sz="3200" b="1" dirty="0">
                <a:solidFill>
                  <a:srgbClr val="AEA07C"/>
                </a:solidFill>
              </a:rPr>
              <a:t>HOW IS THE COOPERATIVE </a:t>
            </a:r>
          </a:p>
          <a:p>
            <a:r>
              <a:rPr lang="en-US" sz="3200" b="1" dirty="0">
                <a:solidFill>
                  <a:srgbClr val="AEA07C"/>
                </a:solidFill>
              </a:rPr>
              <a:t>PROGRAM DISTRIBUTED?</a:t>
            </a:r>
          </a:p>
          <a:p>
            <a:endParaRPr lang="en-US" sz="1400" dirty="0">
              <a:solidFill>
                <a:schemeClr val="bg1"/>
              </a:solidFill>
              <a:latin typeface="Antique Olive" panose="020B0603020204030204" pitchFamily="34" charset="0"/>
            </a:endParaRPr>
          </a:p>
          <a:p>
            <a:r>
              <a:rPr lang="en-US" sz="2800" dirty="0">
                <a:solidFill>
                  <a:schemeClr val="bg1"/>
                </a:solidFill>
                <a:latin typeface="Antique Olive" panose="020B0603020204030204" pitchFamily="34" charset="0"/>
              </a:rPr>
              <a:t>Churches</a:t>
            </a:r>
          </a:p>
          <a:p>
            <a:endParaRPr lang="en-US" sz="2400" dirty="0">
              <a:solidFill>
                <a:schemeClr val="bg1"/>
              </a:solidFill>
              <a:latin typeface="Antique Olive" panose="020B0603020204030204" pitchFamily="34" charset="0"/>
            </a:endParaRPr>
          </a:p>
          <a:p>
            <a:r>
              <a:rPr lang="en-US" sz="2400" dirty="0">
                <a:solidFill>
                  <a:schemeClr val="bg1"/>
                </a:solidFill>
                <a:latin typeface="Antique Olive" panose="020B0603020204030204" pitchFamily="34" charset="0"/>
              </a:rPr>
              <a:t>When your church gives through the Cooperative Program, a portion of every dollar goes to the Southern Baptist Convention and the remainder stays in Mississippi to do missions and ministry in the state. </a:t>
            </a:r>
            <a:endParaRPr lang="en-US" sz="1600" dirty="0">
              <a:solidFill>
                <a:schemeClr val="bg1"/>
              </a:solidFill>
              <a:latin typeface="Antique Olive" panose="020B060302020403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2514" y="5284383"/>
            <a:ext cx="4432663" cy="1386743"/>
          </a:xfrm>
          <a:prstGeom prst="rect">
            <a:avLst/>
          </a:prstGeom>
        </p:spPr>
      </p:pic>
      <p:sp>
        <p:nvSpPr>
          <p:cNvPr id="4" name="TextBox 3">
            <a:extLst>
              <a:ext uri="{FF2B5EF4-FFF2-40B4-BE49-F238E27FC236}">
                <a16:creationId xmlns:a16="http://schemas.microsoft.com/office/drawing/2014/main" id="{E10F77EF-8FA2-FD2C-013B-54E8F48FD6B3}"/>
              </a:ext>
            </a:extLst>
          </p:cNvPr>
          <p:cNvSpPr txBox="1"/>
          <p:nvPr/>
        </p:nvSpPr>
        <p:spPr>
          <a:xfrm>
            <a:off x="0" y="6481087"/>
            <a:ext cx="12192000" cy="369332"/>
          </a:xfrm>
          <a:prstGeom prst="rect">
            <a:avLst/>
          </a:prstGeom>
          <a:noFill/>
        </p:spPr>
        <p:txBody>
          <a:bodyPr wrap="square">
            <a:spAutoFit/>
          </a:bodyPr>
          <a:lstStyle/>
          <a:p>
            <a:pPr algn="ctr"/>
            <a:r>
              <a:rPr lang="en-US" sz="1800" dirty="0">
                <a:latin typeface="Antique Olive" panose="020B0603020204030204" pitchFamily="34" charset="0"/>
              </a:rPr>
              <a:t>To view the current year MBCB CP budget visit: </a:t>
            </a:r>
            <a:r>
              <a:rPr lang="en-US" sz="1800" dirty="0">
                <a:solidFill>
                  <a:schemeClr val="bg1"/>
                </a:solidFill>
                <a:latin typeface="Antique Olive" panose="020B0603020204030204" pitchFamily="34" charset="0"/>
                <a:hlinkClick r:id="rId4"/>
              </a:rPr>
              <a:t>www.mbcb.org/cp</a:t>
            </a:r>
            <a:r>
              <a:rPr lang="en-US" sz="1800" dirty="0">
                <a:solidFill>
                  <a:schemeClr val="bg1"/>
                </a:solidFill>
                <a:latin typeface="Antique Olive" panose="020B0603020204030204" pitchFamily="34" charset="0"/>
              </a:rPr>
              <a:t>)</a:t>
            </a:r>
          </a:p>
        </p:txBody>
      </p:sp>
    </p:spTree>
    <p:extLst>
      <p:ext uri="{BB962C8B-B14F-4D97-AF65-F5344CB8AC3E}">
        <p14:creationId xmlns:p14="http://schemas.microsoft.com/office/powerpoint/2010/main" val="2867985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5042178"/>
            <a:ext cx="12192000" cy="1871587"/>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 name="Rectangle 7"/>
          <p:cNvSpPr/>
          <p:nvPr/>
        </p:nvSpPr>
        <p:spPr>
          <a:xfrm>
            <a:off x="0" y="0"/>
            <a:ext cx="12192000" cy="5111932"/>
          </a:xfrm>
          <a:prstGeom prst="rect">
            <a:avLst/>
          </a:prstGeom>
          <a:solidFill>
            <a:srgbClr val="1654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56022" y="5580607"/>
            <a:ext cx="3357430" cy="794297"/>
          </a:xfrm>
          <a:prstGeom prst="rect">
            <a:avLst/>
          </a:prstGeom>
        </p:spPr>
      </p:pic>
      <p:sp>
        <p:nvSpPr>
          <p:cNvPr id="7" name="TextBox 6"/>
          <p:cNvSpPr txBox="1"/>
          <p:nvPr/>
        </p:nvSpPr>
        <p:spPr>
          <a:xfrm>
            <a:off x="2094411" y="84631"/>
            <a:ext cx="8003177" cy="4708981"/>
          </a:xfrm>
          <a:prstGeom prst="rect">
            <a:avLst/>
          </a:prstGeom>
          <a:noFill/>
        </p:spPr>
        <p:txBody>
          <a:bodyPr wrap="square" rtlCol="0">
            <a:spAutoFit/>
          </a:bodyPr>
          <a:lstStyle/>
          <a:p>
            <a:endParaRPr lang="en-US" dirty="0"/>
          </a:p>
          <a:p>
            <a:r>
              <a:rPr lang="en-US" sz="3200" b="1" dirty="0">
                <a:solidFill>
                  <a:schemeClr val="bg1"/>
                </a:solidFill>
              </a:rPr>
              <a:t>Mississippi</a:t>
            </a:r>
          </a:p>
          <a:p>
            <a:endParaRPr lang="en-US" sz="1400" b="1" dirty="0">
              <a:solidFill>
                <a:schemeClr val="bg1"/>
              </a:solidFill>
            </a:endParaRPr>
          </a:p>
          <a:p>
            <a:pPr algn="ctr"/>
            <a:r>
              <a:rPr lang="en-US" sz="2000" b="1" dirty="0">
                <a:solidFill>
                  <a:srgbClr val="AEA07C"/>
                </a:solidFill>
                <a:latin typeface="Antique Olive" panose="020B0603020204030204" pitchFamily="34" charset="0"/>
              </a:rPr>
              <a:t>2,059 churches  -  501,431 members</a:t>
            </a:r>
          </a:p>
          <a:p>
            <a:endParaRPr lang="en-US" sz="2400" dirty="0">
              <a:solidFill>
                <a:schemeClr val="bg1"/>
              </a:solidFill>
              <a:latin typeface="Antique Olive" panose="020B0603020204030204" pitchFamily="34" charset="0"/>
            </a:endParaRPr>
          </a:p>
          <a:p>
            <a:r>
              <a:rPr lang="en-US" sz="2400" dirty="0">
                <a:solidFill>
                  <a:schemeClr val="bg1"/>
                </a:solidFill>
                <a:latin typeface="Antique Olive" panose="020B0603020204030204" pitchFamily="34" charset="0"/>
              </a:rPr>
              <a:t>In Mississippi, Cooperative Program funds are used by the Mississippi Baptist Convention Board to help pastors and churches through consultations, trainings and other resources. A portion also goes to Christian Education, Associational Missions, Baptist Children’s Village,  Christian Action Commission and the Mississippi Baptist Foundation.</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5063" y="5314847"/>
            <a:ext cx="4237911" cy="1325816"/>
          </a:xfrm>
          <a:prstGeom prst="rect">
            <a:avLst/>
          </a:prstGeom>
        </p:spPr>
      </p:pic>
    </p:spTree>
    <p:extLst>
      <p:ext uri="{BB962C8B-B14F-4D97-AF65-F5344CB8AC3E}">
        <p14:creationId xmlns:p14="http://schemas.microsoft.com/office/powerpoint/2010/main" val="3588262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5042178"/>
            <a:ext cx="12192000" cy="1871587"/>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 name="Rectangle 7"/>
          <p:cNvSpPr/>
          <p:nvPr/>
        </p:nvSpPr>
        <p:spPr>
          <a:xfrm>
            <a:off x="0" y="0"/>
            <a:ext cx="12192000" cy="5111932"/>
          </a:xfrm>
          <a:prstGeom prst="rect">
            <a:avLst/>
          </a:prstGeom>
          <a:solidFill>
            <a:srgbClr val="1654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56022" y="5580607"/>
            <a:ext cx="3357430" cy="794297"/>
          </a:xfrm>
          <a:prstGeom prst="rect">
            <a:avLst/>
          </a:prstGeom>
        </p:spPr>
      </p:pic>
      <p:sp>
        <p:nvSpPr>
          <p:cNvPr id="7" name="TextBox 6"/>
          <p:cNvSpPr txBox="1"/>
          <p:nvPr/>
        </p:nvSpPr>
        <p:spPr>
          <a:xfrm>
            <a:off x="2394857" y="278675"/>
            <a:ext cx="8264435" cy="4154984"/>
          </a:xfrm>
          <a:prstGeom prst="rect">
            <a:avLst/>
          </a:prstGeom>
          <a:noFill/>
        </p:spPr>
        <p:txBody>
          <a:bodyPr wrap="square" rtlCol="0">
            <a:spAutoFit/>
          </a:bodyPr>
          <a:lstStyle/>
          <a:p>
            <a:endParaRPr lang="en-US" sz="2800" b="1" dirty="0"/>
          </a:p>
          <a:p>
            <a:r>
              <a:rPr lang="en-US" sz="2800" b="1" dirty="0">
                <a:solidFill>
                  <a:schemeClr val="bg1"/>
                </a:solidFill>
              </a:rPr>
              <a:t>North America</a:t>
            </a:r>
          </a:p>
          <a:p>
            <a:endParaRPr lang="en-US" sz="1400" b="1" dirty="0">
              <a:solidFill>
                <a:schemeClr val="bg1"/>
              </a:solidFill>
            </a:endParaRPr>
          </a:p>
          <a:p>
            <a:pPr algn="ctr"/>
            <a:r>
              <a:rPr lang="en-US" b="1" dirty="0">
                <a:solidFill>
                  <a:srgbClr val="AEA07C"/>
                </a:solidFill>
                <a:latin typeface="Antique Olive" panose="020B0603020204030204" pitchFamily="34" charset="0"/>
              </a:rPr>
              <a:t>6,311 Missionaries &amp; Endorsed Chaplains  –  226,919 Baptisms </a:t>
            </a:r>
          </a:p>
          <a:p>
            <a:pPr algn="ctr"/>
            <a:r>
              <a:rPr lang="en-US" b="1" dirty="0">
                <a:solidFill>
                  <a:srgbClr val="AEA07C"/>
                </a:solidFill>
                <a:latin typeface="Antique Olive" panose="020B0603020204030204" pitchFamily="34" charset="0"/>
              </a:rPr>
              <a:t>639 – New Church Starts </a:t>
            </a:r>
            <a:r>
              <a:rPr lang="en-US" sz="1400" b="1" dirty="0">
                <a:solidFill>
                  <a:srgbClr val="AEA07C"/>
                </a:solidFill>
                <a:latin typeface="Antique Olive" panose="020B0603020204030204" pitchFamily="34" charset="0"/>
              </a:rPr>
              <a:t>(2023 statistics)</a:t>
            </a:r>
          </a:p>
          <a:p>
            <a:pPr algn="ctr"/>
            <a:endParaRPr lang="en-US" dirty="0">
              <a:solidFill>
                <a:srgbClr val="AEA07C"/>
              </a:solidFill>
              <a:latin typeface="Antique Olive" panose="020B0603020204030204" pitchFamily="34" charset="0"/>
            </a:endParaRPr>
          </a:p>
          <a:p>
            <a:r>
              <a:rPr lang="en-US" sz="2000" dirty="0">
                <a:solidFill>
                  <a:schemeClr val="bg1"/>
                </a:solidFill>
                <a:latin typeface="Antique Olive" panose="020B0603020204030204" pitchFamily="34" charset="0"/>
              </a:rPr>
              <a:t>Some of the Cooperative Program funds going to the Southern Baptist Convention are sent to the North American Mission Board. NAMB wants to help Southern Baptists add 5,000 new congregations by 2025. The goal is to plant 600 new churches and 200 replants each year . The Cooperative Program also supports Southern Baptists six seminaries and the Ethics and Religious Liberties Commission. </a:t>
            </a:r>
          </a:p>
        </p:txBody>
      </p:sp>
      <p:pic>
        <p:nvPicPr>
          <p:cNvPr id="3" name="Picture 2"/>
          <p:cNvPicPr>
            <a:picLocks noChangeAspect="1"/>
          </p:cNvPicPr>
          <p:nvPr/>
        </p:nvPicPr>
        <p:blipFill>
          <a:blip r:embed="rId3"/>
          <a:stretch>
            <a:fillRect/>
          </a:stretch>
        </p:blipFill>
        <p:spPr>
          <a:xfrm>
            <a:off x="763088" y="5319373"/>
            <a:ext cx="1386951" cy="1386951"/>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05348" y="5429816"/>
            <a:ext cx="3727269" cy="1166063"/>
          </a:xfrm>
          <a:prstGeom prst="rect">
            <a:avLst/>
          </a:prstGeom>
        </p:spPr>
      </p:pic>
    </p:spTree>
    <p:extLst>
      <p:ext uri="{BB962C8B-B14F-4D97-AF65-F5344CB8AC3E}">
        <p14:creationId xmlns:p14="http://schemas.microsoft.com/office/powerpoint/2010/main" val="3133713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5042178"/>
            <a:ext cx="12192000" cy="1871587"/>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 name="Rectangle 7"/>
          <p:cNvSpPr/>
          <p:nvPr/>
        </p:nvSpPr>
        <p:spPr>
          <a:xfrm>
            <a:off x="0" y="0"/>
            <a:ext cx="12192000" cy="5111932"/>
          </a:xfrm>
          <a:prstGeom prst="rect">
            <a:avLst/>
          </a:prstGeom>
          <a:solidFill>
            <a:srgbClr val="1654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56022" y="5580607"/>
            <a:ext cx="3357430" cy="794297"/>
          </a:xfrm>
          <a:prstGeom prst="rect">
            <a:avLst/>
          </a:prstGeom>
        </p:spPr>
      </p:pic>
      <p:sp>
        <p:nvSpPr>
          <p:cNvPr id="7" name="TextBox 6"/>
          <p:cNvSpPr txBox="1"/>
          <p:nvPr/>
        </p:nvSpPr>
        <p:spPr>
          <a:xfrm>
            <a:off x="2151017" y="104503"/>
            <a:ext cx="8325395" cy="5724644"/>
          </a:xfrm>
          <a:prstGeom prst="rect">
            <a:avLst/>
          </a:prstGeom>
          <a:noFill/>
        </p:spPr>
        <p:txBody>
          <a:bodyPr wrap="square" rtlCol="0">
            <a:spAutoFit/>
          </a:bodyPr>
          <a:lstStyle/>
          <a:p>
            <a:endParaRPr lang="en-US" dirty="0">
              <a:solidFill>
                <a:schemeClr val="bg1"/>
              </a:solidFill>
            </a:endParaRPr>
          </a:p>
          <a:p>
            <a:r>
              <a:rPr lang="en-US" sz="3200" b="1" dirty="0">
                <a:solidFill>
                  <a:schemeClr val="bg1"/>
                </a:solidFill>
              </a:rPr>
              <a:t>World</a:t>
            </a:r>
          </a:p>
          <a:p>
            <a:endParaRPr lang="en-US" sz="2000" b="1" dirty="0">
              <a:solidFill>
                <a:srgbClr val="AEA07C"/>
              </a:solidFill>
            </a:endParaRPr>
          </a:p>
          <a:p>
            <a:pPr algn="ctr"/>
            <a:r>
              <a:rPr lang="en-US" b="1" dirty="0">
                <a:solidFill>
                  <a:srgbClr val="AEA07C"/>
                </a:solidFill>
                <a:latin typeface="Antique Olive" panose="020B0603020204030204" pitchFamily="34" charset="0"/>
              </a:rPr>
              <a:t>3,590 Missionaries – 102,417 Baptisms</a:t>
            </a:r>
          </a:p>
          <a:p>
            <a:pPr algn="ctr"/>
            <a:r>
              <a:rPr lang="en-US" b="1" dirty="0">
                <a:solidFill>
                  <a:srgbClr val="AEA07C"/>
                </a:solidFill>
                <a:latin typeface="Antique Olive" panose="020B0603020204030204" pitchFamily="34" charset="0"/>
              </a:rPr>
              <a:t>21,231 New Churches Formed</a:t>
            </a:r>
          </a:p>
          <a:p>
            <a:endParaRPr lang="en-US" sz="2000" b="1" dirty="0">
              <a:solidFill>
                <a:srgbClr val="AEA07C"/>
              </a:solidFill>
            </a:endParaRPr>
          </a:p>
          <a:p>
            <a:r>
              <a:rPr lang="en-US" sz="2400" dirty="0">
                <a:solidFill>
                  <a:schemeClr val="bg1"/>
                </a:solidFill>
                <a:latin typeface="Antique Olive" panose="020B0603020204030204" pitchFamily="34" charset="0"/>
              </a:rPr>
              <a:t>The Southern Baptist Convention additionally sends Cooperative Program dollars to the International Mission Board, which supports 3,590 missionaries. The IMB reports 173,451 people are dying daily without Christ (2 people every second). The world’s greatest problem is spiritual lostness. God’s solution is the gospel!</a:t>
            </a:r>
          </a:p>
          <a:p>
            <a:endParaRPr lang="en-US" sz="2400" dirty="0">
              <a:solidFill>
                <a:schemeClr val="bg1"/>
              </a:solidFill>
              <a:latin typeface="Antique Olive" panose="020B0603020204030204" pitchFamily="34" charset="0"/>
            </a:endParaRPr>
          </a:p>
          <a:p>
            <a:endParaRPr lang="en-US" sz="2400" dirty="0">
              <a:solidFill>
                <a:schemeClr val="bg1"/>
              </a:solidFill>
              <a:latin typeface="Antique Olive" panose="020B0603020204030204" pitchFamily="34" charset="0"/>
            </a:endParaRPr>
          </a:p>
          <a:p>
            <a:endParaRPr lang="en-US" sz="2400" dirty="0">
              <a:solidFill>
                <a:schemeClr val="bg1"/>
              </a:solidFill>
              <a:latin typeface="Antique Olive" panose="020B0603020204030204" pitchFamily="34" charset="0"/>
            </a:endParaRPr>
          </a:p>
        </p:txBody>
      </p:sp>
      <p:pic>
        <p:nvPicPr>
          <p:cNvPr id="4" name="Picture 3"/>
          <p:cNvPicPr>
            <a:picLocks noChangeAspect="1"/>
          </p:cNvPicPr>
          <p:nvPr/>
        </p:nvPicPr>
        <p:blipFill>
          <a:blip r:embed="rId3"/>
          <a:stretch>
            <a:fillRect/>
          </a:stretch>
        </p:blipFill>
        <p:spPr>
          <a:xfrm>
            <a:off x="445876" y="5191365"/>
            <a:ext cx="2313416" cy="1572780"/>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18262" y="5302940"/>
            <a:ext cx="4032069" cy="1261419"/>
          </a:xfrm>
          <a:prstGeom prst="rect">
            <a:avLst/>
          </a:prstGeom>
        </p:spPr>
      </p:pic>
    </p:spTree>
    <p:extLst>
      <p:ext uri="{BB962C8B-B14F-4D97-AF65-F5344CB8AC3E}">
        <p14:creationId xmlns:p14="http://schemas.microsoft.com/office/powerpoint/2010/main" val="3042206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5042178"/>
            <a:ext cx="12192000" cy="1871587"/>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02880" y="5390142"/>
            <a:ext cx="3975738" cy="1175657"/>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5876" y="998468"/>
            <a:ext cx="2974854" cy="2645669"/>
          </a:xfrm>
          <a:prstGeom prst="rect">
            <a:avLst/>
          </a:prstGeom>
        </p:spPr>
      </p:pic>
      <p:sp>
        <p:nvSpPr>
          <p:cNvPr id="3" name="Rectangle 2"/>
          <p:cNvSpPr/>
          <p:nvPr/>
        </p:nvSpPr>
        <p:spPr>
          <a:xfrm>
            <a:off x="0" y="0"/>
            <a:ext cx="12192000" cy="5042178"/>
          </a:xfrm>
          <a:prstGeom prst="rect">
            <a:avLst/>
          </a:prstGeom>
          <a:solidFill>
            <a:srgbClr val="1654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756953" y="134860"/>
            <a:ext cx="8678093" cy="4339650"/>
          </a:xfrm>
          <a:prstGeom prst="rect">
            <a:avLst/>
          </a:prstGeom>
          <a:noFill/>
        </p:spPr>
        <p:txBody>
          <a:bodyPr wrap="square" rtlCol="0">
            <a:spAutoFit/>
          </a:bodyPr>
          <a:lstStyle/>
          <a:p>
            <a:endParaRPr lang="en-US" sz="2400" dirty="0">
              <a:solidFill>
                <a:schemeClr val="bg1"/>
              </a:solidFill>
            </a:endParaRPr>
          </a:p>
          <a:p>
            <a:endParaRPr lang="en-US" sz="2400" dirty="0">
              <a:solidFill>
                <a:schemeClr val="bg1"/>
              </a:solidFill>
            </a:endParaRPr>
          </a:p>
          <a:p>
            <a:pPr algn="ctr"/>
            <a:r>
              <a:rPr lang="en-US" sz="3200" b="1" dirty="0">
                <a:solidFill>
                  <a:schemeClr val="bg1"/>
                </a:solidFill>
              </a:rPr>
              <a:t>Want to learn more about how CP dollars from your church are distributed?</a:t>
            </a:r>
          </a:p>
          <a:p>
            <a:pPr algn="ctr"/>
            <a:endParaRPr lang="en-US" sz="3200" b="1" dirty="0">
              <a:solidFill>
                <a:schemeClr val="bg1"/>
              </a:solidFill>
            </a:endParaRPr>
          </a:p>
          <a:p>
            <a:pPr algn="ctr"/>
            <a:r>
              <a:rPr lang="en-US" sz="4800" dirty="0">
                <a:solidFill>
                  <a:srgbClr val="AEA07C"/>
                </a:solidFill>
              </a:rPr>
              <a:t>www.mbcb.org/CP</a:t>
            </a:r>
          </a:p>
          <a:p>
            <a:pPr algn="ctr"/>
            <a:endParaRPr lang="en-US" sz="2800" dirty="0">
              <a:solidFill>
                <a:srgbClr val="AEA07C"/>
              </a:solidFill>
            </a:endParaRPr>
          </a:p>
          <a:p>
            <a:pPr algn="ctr"/>
            <a:r>
              <a:rPr lang="en-US" sz="2800" dirty="0">
                <a:solidFill>
                  <a:srgbClr val="AEA07C"/>
                </a:solidFill>
              </a:rPr>
              <a:t>or contact us at rblythe@mbcb.org or amckay@mbcb.org</a:t>
            </a:r>
          </a:p>
          <a:p>
            <a:pPr algn="ctr"/>
            <a:r>
              <a:rPr lang="en-US" sz="2800" dirty="0">
                <a:solidFill>
                  <a:srgbClr val="AEA07C"/>
                </a:solidFill>
              </a:rPr>
              <a:t>601.292.3347</a:t>
            </a: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1223" y="5235572"/>
            <a:ext cx="5146766" cy="1610148"/>
          </a:xfrm>
          <a:prstGeom prst="rect">
            <a:avLst/>
          </a:prstGeom>
        </p:spPr>
      </p:pic>
    </p:spTree>
    <p:extLst>
      <p:ext uri="{BB962C8B-B14F-4D97-AF65-F5344CB8AC3E}">
        <p14:creationId xmlns:p14="http://schemas.microsoft.com/office/powerpoint/2010/main" val="19634336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TotalTime>
  <Words>313</Words>
  <Application>Microsoft Office PowerPoint</Application>
  <PresentationFormat>Widescreen</PresentationFormat>
  <Paragraphs>42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Antique Olive</vt:lpstr>
      <vt:lpstr>Arial</vt:lpstr>
      <vt:lpstr>Calibri</vt:lpstr>
      <vt:lpstr>Calibri Light</vt:lpstr>
      <vt:lpstr>Gill Sans Ultra Bold</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Rick Blythe</dc:creator>
  <cp:lastModifiedBy>Rick Blythe</cp:lastModifiedBy>
  <cp:revision>8</cp:revision>
  <dcterms:created xsi:type="dcterms:W3CDTF">2022-01-28T15:17:23Z</dcterms:created>
  <dcterms:modified xsi:type="dcterms:W3CDTF">2025-03-31T14:55:20Z</dcterms:modified>
</cp:coreProperties>
</file>