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1" r:id="rId5"/>
    <p:sldId id="263" r:id="rId6"/>
    <p:sldId id="264" r:id="rId7"/>
    <p:sldId id="262" r:id="rId8"/>
    <p:sldId id="265" r:id="rId9"/>
    <p:sldId id="274" r:id="rId10"/>
    <p:sldId id="275" r:id="rId11"/>
    <p:sldId id="276" r:id="rId12"/>
    <p:sldId id="266" r:id="rId13"/>
    <p:sldId id="267" r:id="rId14"/>
    <p:sldId id="268" r:id="rId15"/>
    <p:sldId id="273" r:id="rId16"/>
    <p:sldId id="269" r:id="rId17"/>
    <p:sldId id="270" r:id="rId18"/>
    <p:sldId id="277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6" autoAdjust="0"/>
    <p:restoredTop sz="72478" autoAdjust="0"/>
  </p:normalViewPr>
  <p:slideViewPr>
    <p:cSldViewPr snapToGrid="0">
      <p:cViewPr varScale="1">
        <p:scale>
          <a:sx n="55" d="100"/>
          <a:sy n="55" d="100"/>
        </p:scale>
        <p:origin x="114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AFD05-1E12-4A9A-A8FC-F95032F570CA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CAB8D7-1DE6-4CC3-9F80-5F129DBA2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8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AB8D7-1DE6-4CC3-9F80-5F129DBA21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48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CAB8D7-1DE6-4CC3-9F80-5F129DBA21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6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91368-8085-4BAA-93E6-10BAD303B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67ECE-2207-46BF-AF86-39F07FCB5D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7F363-C221-4F21-B0AB-EC6EF287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D6AF2-63B1-4218-BFF4-6ADB8E9B284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1BE6D-DB06-4AA7-86D7-CED611D95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AB2C8-B3D0-449B-BCB4-51633481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6A00A-1249-473E-BA53-4F25DEAA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06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B52AE-5990-4A7C-9E6E-F48E0F355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5FBFE5-BB38-4AB3-BBD0-193B4FE0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405F3-CDE3-4DAF-868C-34F88AF7C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D6AF2-63B1-4218-BFF4-6ADB8E9B284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C316F-ED5E-4E1F-B186-ED935E5EF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51AE08-E325-4B59-B8EB-E0E32AC13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6A00A-1249-473E-BA53-4F25DEAA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C697D-61BB-40C1-9C29-BF266CBE6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E774F-5C05-411F-9533-3980887B33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1F801-EA06-4C46-BFC6-3A516696B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D6AF2-63B1-4218-BFF4-6ADB8E9B284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11C0D-2E4B-42BD-B6E3-5D0141669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2458EE-0487-40ED-BC06-0EF4128F7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6A00A-1249-473E-BA53-4F25DEAA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11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A0716-5DB3-479B-8000-287FCB87E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C261F-E6E6-4B82-ABDE-93C3C1D36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92658-2E62-4F52-9307-BFB5D139C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D6AF2-63B1-4218-BFF4-6ADB8E9B284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A9A2C-A6A8-4C9A-B4F4-2895E8F71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104B8E-33BF-476B-832F-6D8E329E3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6A00A-1249-473E-BA53-4F25DEAA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77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224C-290F-4F94-8A6A-B2B1E17D3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95674-88A5-4F72-B87A-C721D9F9E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AB3FB-15D3-475E-80BE-2F6B2205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D6AF2-63B1-4218-BFF4-6ADB8E9B284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B93087-B64E-44F5-9DCD-ECAC97A50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2930B-A04E-4006-8D02-D493ED30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6A00A-1249-473E-BA53-4F25DEAA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94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22493-F9CE-4B2F-BA36-5BB1A05E7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7C262-38F0-4753-AE50-4A86329852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F0F200-B5F8-42AD-B41E-BCF533D95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87707-C3B9-451E-BCA1-26538F860A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D6AF2-63B1-4218-BFF4-6ADB8E9B284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5A7EA8-16AE-4A3E-9934-7A8B240E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80C11-811B-4D3E-AB26-3548D1082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6A00A-1249-473E-BA53-4F25DEAA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0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DDBA0-61B7-4E30-83F5-B69519E6C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406F6-1DCA-4B6D-9312-31DCBF2CA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568D4-59E9-4AFA-BEC6-ACDC4ACD2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86C71-8DFD-4DB1-B3FA-E2DBAAD50A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640F05-7A33-4728-9465-89353277D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420BC-7480-494F-8C1B-D5EAB93D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D6AF2-63B1-4218-BFF4-6ADB8E9B284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72E5E-68A8-4256-B8DD-A2D33B07D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94FCC9-EBF9-4CD9-939E-50AB5751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6A00A-1249-473E-BA53-4F25DEAA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49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C8592-D0CB-4D73-AE85-B21A1634B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4942DB-7288-45F7-A7C8-D22BD21CA1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D6AF2-63B1-4218-BFF4-6ADB8E9B284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EF38A4-BEA3-42A8-B70C-B71030560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AB7C1-D9D4-425C-B145-0DEF4DF75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6A00A-1249-473E-BA53-4F25DEAA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480B4E-BA27-41ED-9E52-4C32CA82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D6AF2-63B1-4218-BFF4-6ADB8E9B284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7D35C-CBFA-47C9-9B62-5F5552AF1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CE5A25-A705-4E32-ADCA-CE2E82C73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6A00A-1249-473E-BA53-4F25DEAA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35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5075-E321-4152-9D96-E3EFAC08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AF157-642E-46BA-8C7C-65A5B7842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E0CF3-3E09-4E6E-AA1B-95F5B7B02C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C7BF2-1CFF-440B-B187-A6AF98D38D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D6AF2-63B1-4218-BFF4-6ADB8E9B284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DB0D85-E899-404C-9505-F11A02D1B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4F426-87C9-46C2-8CBF-842B873F6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6A00A-1249-473E-BA53-4F25DEAA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4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548AA-8499-4B65-A7A4-7A6D0044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CA819E-F6A1-42BE-9E5F-B3594830C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70DA7-C9F7-46FF-AC3F-86FCFCF8A9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7478E-B797-4CDB-895C-38D2A6350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ACD6AF2-63B1-4218-BFF4-6ADB8E9B2842}" type="datetimeFigureOut">
              <a:rPr lang="en-US" smtClean="0"/>
              <a:t>3/31/2025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EEE08-9529-43DC-96FB-E21AA85D5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CCA29A-8292-47F8-A3CC-3228B3B3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26A00A-1249-473E-BA53-4F25DEAA25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9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3B6F62-5501-4B10-B765-E5C1B8A3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39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1E544-F221-4324-83F2-3A3B63596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47030"/>
            <a:ext cx="10515600" cy="4981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7316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E59DD-59D1-4436-806A-75E4B9D6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3477" y="1135931"/>
            <a:ext cx="10345043" cy="2387600"/>
          </a:xfrm>
        </p:spPr>
        <p:txBody>
          <a:bodyPr/>
          <a:lstStyle/>
          <a:p>
            <a:r>
              <a:rPr lang="en-US" b="1" dirty="0"/>
              <a:t>The Gospel According to Luke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1C53D-0EF0-48DE-8E31-93F13DC94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4330" y="3628045"/>
            <a:ext cx="4503339" cy="1627001"/>
          </a:xfrm>
        </p:spPr>
        <p:txBody>
          <a:bodyPr>
            <a:normAutofit/>
          </a:bodyPr>
          <a:lstStyle/>
          <a:p>
            <a:r>
              <a:rPr lang="en-US" sz="3200" dirty="0"/>
              <a:t>Preaching Considerations and Ideas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C815632-469B-8976-E0C7-4C9043510256}"/>
              </a:ext>
            </a:extLst>
          </p:cNvPr>
          <p:cNvSpPr txBox="1">
            <a:spLocks/>
          </p:cNvSpPr>
          <p:nvPr/>
        </p:nvSpPr>
        <p:spPr>
          <a:xfrm>
            <a:off x="3336516" y="5599016"/>
            <a:ext cx="5518968" cy="104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Thomas Magers II, PhD</a:t>
            </a:r>
          </a:p>
          <a:p>
            <a:r>
              <a:rPr lang="en-US" dirty="0"/>
              <a:t>Blue Mountain Christian University</a:t>
            </a:r>
          </a:p>
        </p:txBody>
      </p:sp>
    </p:spTree>
    <p:extLst>
      <p:ext uri="{BB962C8B-B14F-4D97-AF65-F5344CB8AC3E}">
        <p14:creationId xmlns:p14="http://schemas.microsoft.com/office/powerpoint/2010/main" val="1788001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65DD2F-39B5-4DB3-A08D-744A3431BE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31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E64FCA-7695-BC9C-821B-66F2C8E14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9570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7F3E-0AB2-F72B-3095-B1825EB9A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Songs of Christmas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0D7B6-EB94-5F60-A9C7-F09C8E9B2A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Magnificat – Luke 1:46-56</a:t>
            </a:r>
          </a:p>
          <a:p>
            <a:r>
              <a:rPr lang="en-US" dirty="0"/>
              <a:t>Benedictus – Luke 1:69-79</a:t>
            </a:r>
          </a:p>
          <a:p>
            <a:r>
              <a:rPr lang="en-US" dirty="0"/>
              <a:t>Gloria in excelsis Deo – Luke 2:13-14</a:t>
            </a:r>
          </a:p>
          <a:p>
            <a:r>
              <a:rPr lang="en-US" dirty="0"/>
              <a:t>Nunc Dimittis – Luke 2:29-32</a:t>
            </a:r>
          </a:p>
        </p:txBody>
      </p:sp>
    </p:spTree>
    <p:extLst>
      <p:ext uri="{BB962C8B-B14F-4D97-AF65-F5344CB8AC3E}">
        <p14:creationId xmlns:p14="http://schemas.microsoft.com/office/powerpoint/2010/main" val="16635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F940E-8D88-56E4-6B7C-862B17B5F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Sermon on the Plain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87547-B891-600F-E148-9750806215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Sermon on the Plan is </a:t>
            </a:r>
            <a:r>
              <a:rPr lang="en-US" i="1" dirty="0"/>
              <a:t>like</a:t>
            </a:r>
            <a:r>
              <a:rPr lang="en-US" dirty="0"/>
              <a:t> the Sermon on the Mount, but a little different.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 Plain Sermon: Blessings and Woes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 Plain Sermon: Love Your Enemies!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 Plain Sermon: Principles 4 Life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A Plain Sermon: The Right Choice</a:t>
            </a:r>
          </a:p>
        </p:txBody>
      </p:sp>
    </p:spTree>
    <p:extLst>
      <p:ext uri="{BB962C8B-B14F-4D97-AF65-F5344CB8AC3E}">
        <p14:creationId xmlns:p14="http://schemas.microsoft.com/office/powerpoint/2010/main" val="99576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EAE87-2303-17CA-77DA-CE7CF3CAE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Parables to Luke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1BEF-FC3D-FE02-34E0-0F9776B4A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dirty="0"/>
              <a:t>Two Debtors – Luke 7:41-43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Good Samaritan – Luke 10:30-37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Persistent Friend – Luke 11:5-8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Rich Fool – Luke 12:16-21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Barren Fig Tree – Luke 13:6-9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Lost Coin – Luke 15:8-10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Lost Son – Luke 15:11-32</a:t>
            </a:r>
          </a:p>
          <a:p>
            <a:pPr marL="742950" indent="-742950">
              <a:buFont typeface="+mj-lt"/>
              <a:buAutoNum type="arabicPeriod"/>
            </a:pPr>
            <a:r>
              <a:rPr lang="en-US" dirty="0"/>
              <a:t>Unrighteous Manager – Luke 16:1-9</a:t>
            </a:r>
          </a:p>
        </p:txBody>
      </p:sp>
    </p:spTree>
    <p:extLst>
      <p:ext uri="{BB962C8B-B14F-4D97-AF65-F5344CB8AC3E}">
        <p14:creationId xmlns:p14="http://schemas.microsoft.com/office/powerpoint/2010/main" val="174375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22FEA-1048-60DC-B8B2-3F0000D88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0F84-956E-ECD1-DB15-F73702E8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Parables to Luke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2DCE-4F45-8771-BAA8-00D177860A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 startAt="9"/>
            </a:pPr>
            <a:r>
              <a:rPr lang="en-US" dirty="0"/>
              <a:t>Rich Man and Lazarus – Luke 16:19-31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dirty="0"/>
              <a:t>Unjust Judge – Luke 18:1-8</a:t>
            </a:r>
          </a:p>
          <a:p>
            <a:pPr marL="742950" indent="-742950">
              <a:buFont typeface="+mj-lt"/>
              <a:buAutoNum type="arabicPeriod" startAt="9"/>
            </a:pPr>
            <a:r>
              <a:rPr lang="en-US" dirty="0"/>
              <a:t>Pharisee and the Tax Collector – Luke 18:9-14</a:t>
            </a:r>
          </a:p>
        </p:txBody>
      </p:sp>
    </p:spTree>
    <p:extLst>
      <p:ext uri="{BB962C8B-B14F-4D97-AF65-F5344CB8AC3E}">
        <p14:creationId xmlns:p14="http://schemas.microsoft.com/office/powerpoint/2010/main" val="2671023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01B5A-D0EC-98B9-D22F-47F90AF5E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Emphasis on Women in Luke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94BB6-0103-F6AF-98F2-9A2916FBB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636"/>
            <a:ext cx="10515600" cy="521097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Women served and supported Jesus’ ministry in the First Century (Luke 8:1-3).</a:t>
            </a:r>
          </a:p>
          <a:p>
            <a:r>
              <a:rPr lang="en-US" dirty="0"/>
              <a:t>Jesus praised Mary for worshipping at His feet (Luke 10:38).</a:t>
            </a:r>
          </a:p>
          <a:p>
            <a:r>
              <a:rPr lang="en-US" dirty="0"/>
              <a:t>Jesus commended the poor widow for her offering (Luke 21:1-4).</a:t>
            </a:r>
          </a:p>
          <a:p>
            <a:r>
              <a:rPr lang="en-US" dirty="0"/>
              <a:t>Jesus warned the “Daughters of Jerusalem” to weep for themselves instead of Him (Luke 23:27-31).</a:t>
            </a:r>
          </a:p>
          <a:p>
            <a:r>
              <a:rPr lang="en-US" dirty="0"/>
              <a:t>An angel encouraged the women to tell His disciples of Jesus’ resurrection (Luke 23:55-24:11).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7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37BA3-754F-9946-191A-E9E5C6275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Prayer Ministry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9408A-F41D-7F28-C14C-D39807971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Jesus prayed at His baptism (Luke 3:21).</a:t>
            </a:r>
          </a:p>
          <a:p>
            <a:r>
              <a:rPr lang="en-US" dirty="0"/>
              <a:t>Jesus prayed after busy days (Luke 5:16).</a:t>
            </a:r>
          </a:p>
          <a:p>
            <a:r>
              <a:rPr lang="en-US" dirty="0"/>
              <a:t>Jesus prayed before selecting the disciples (Luke 6:12).</a:t>
            </a:r>
          </a:p>
          <a:p>
            <a:r>
              <a:rPr lang="en-US" dirty="0"/>
              <a:t>Jesus taught the pattern of prayer (Luke 11:1-4).</a:t>
            </a:r>
          </a:p>
          <a:p>
            <a:r>
              <a:rPr lang="en-US" dirty="0"/>
              <a:t>Jesus taught persistence in prayer (Luke 11:5-13).</a:t>
            </a:r>
          </a:p>
          <a:p>
            <a:r>
              <a:rPr lang="en-US" dirty="0"/>
              <a:t>Jesus taught persistence in prayer (Luke 18:1-8).</a:t>
            </a:r>
          </a:p>
          <a:p>
            <a:r>
              <a:rPr lang="en-US" dirty="0"/>
              <a:t>Jesus prayed for Peter before his testing (Luke 22:31-32).</a:t>
            </a:r>
          </a:p>
        </p:txBody>
      </p:sp>
    </p:spTree>
    <p:extLst>
      <p:ext uri="{BB962C8B-B14F-4D97-AF65-F5344CB8AC3E}">
        <p14:creationId xmlns:p14="http://schemas.microsoft.com/office/powerpoint/2010/main" val="364867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5908D-13A8-7B20-2D50-51074B8FE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DCCC-6C32-4527-9DAA-89B84E09C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Final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90A9A-0BE4-8D3F-AFF9-9B10DA3BB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Sunday: Royal Entry into Jerusalem (19:29-44)</a:t>
            </a:r>
          </a:p>
          <a:p>
            <a:r>
              <a:rPr lang="en-US" dirty="0"/>
              <a:t>Monday: Cleansing the Temple (19:45-48)</a:t>
            </a:r>
          </a:p>
          <a:p>
            <a:r>
              <a:rPr lang="en-US" dirty="0"/>
              <a:t>Tuesday</a:t>
            </a:r>
          </a:p>
          <a:p>
            <a:pPr lvl="1"/>
            <a:r>
              <a:rPr lang="en-US" dirty="0"/>
              <a:t>Withered Fig Tree (21:37-38)</a:t>
            </a:r>
          </a:p>
          <a:p>
            <a:pPr lvl="1"/>
            <a:r>
              <a:rPr lang="en-US" dirty="0"/>
              <a:t>Questioning Jesus’ authority (20:1-8)</a:t>
            </a:r>
          </a:p>
          <a:p>
            <a:pPr lvl="1"/>
            <a:r>
              <a:rPr lang="en-US" dirty="0"/>
              <a:t>Jesus’ response with three parables (20:9-19)</a:t>
            </a:r>
          </a:p>
          <a:p>
            <a:pPr lvl="1"/>
            <a:r>
              <a:rPr lang="en-US" dirty="0"/>
              <a:t>Question about Taxes (20:20-26)</a:t>
            </a:r>
          </a:p>
          <a:p>
            <a:pPr lvl="1"/>
            <a:r>
              <a:rPr lang="en-US" dirty="0"/>
              <a:t>Question about the Resurrection (20:27-40)</a:t>
            </a:r>
          </a:p>
          <a:p>
            <a:pPr lvl="1"/>
            <a:r>
              <a:rPr lang="en-US" dirty="0"/>
              <a:t>Christ greater than David (20:41-44)</a:t>
            </a:r>
          </a:p>
          <a:p>
            <a:pPr lvl="1"/>
            <a:r>
              <a:rPr lang="en-US" dirty="0"/>
              <a:t>Woes Against the Scribes and Pharisees (20:45-47)</a:t>
            </a:r>
          </a:p>
          <a:p>
            <a:pPr lvl="1"/>
            <a:r>
              <a:rPr lang="en-US" dirty="0"/>
              <a:t>Widows Gift (21:1-4)</a:t>
            </a:r>
          </a:p>
          <a:p>
            <a:pPr lvl="1"/>
            <a:r>
              <a:rPr lang="en-US" dirty="0"/>
              <a:t>Olivet Discourse (21:5-36)</a:t>
            </a:r>
          </a:p>
        </p:txBody>
      </p:sp>
    </p:spTree>
    <p:extLst>
      <p:ext uri="{BB962C8B-B14F-4D97-AF65-F5344CB8AC3E}">
        <p14:creationId xmlns:p14="http://schemas.microsoft.com/office/powerpoint/2010/main" val="41154535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150C4-9B07-D92D-119E-255F1870B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Jesus’ Final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A18B2-B042-4288-8EC4-ED61121D6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Thursday</a:t>
            </a:r>
          </a:p>
          <a:p>
            <a:pPr lvl="1"/>
            <a:r>
              <a:rPr lang="en-US" dirty="0"/>
              <a:t>Preparing for the meal (22:7-13)</a:t>
            </a:r>
          </a:p>
          <a:p>
            <a:pPr lvl="1"/>
            <a:r>
              <a:rPr lang="en-US" dirty="0"/>
              <a:t>Beginning of meal, and dissension of disciples (22:14-16, 24-30)</a:t>
            </a:r>
          </a:p>
          <a:p>
            <a:pPr lvl="1"/>
            <a:r>
              <a:rPr lang="en-US" dirty="0"/>
              <a:t>Judas identified (22:21-23)</a:t>
            </a:r>
          </a:p>
          <a:p>
            <a:pPr lvl="1"/>
            <a:r>
              <a:rPr lang="en-US" dirty="0"/>
              <a:t>Prediction of Peter’s denial (22:31-38)</a:t>
            </a:r>
          </a:p>
          <a:p>
            <a:pPr lvl="1"/>
            <a:r>
              <a:rPr lang="en-US" dirty="0"/>
              <a:t>Institution of the Lord’s Supper (22:17-20)</a:t>
            </a:r>
          </a:p>
          <a:p>
            <a:r>
              <a:rPr lang="en-US" dirty="0"/>
              <a:t>Friday</a:t>
            </a:r>
          </a:p>
          <a:p>
            <a:pPr lvl="1"/>
            <a:r>
              <a:rPr lang="en-US" dirty="0"/>
              <a:t>Arrest and Trials (22:47-23:25)</a:t>
            </a:r>
          </a:p>
          <a:p>
            <a:pPr lvl="1"/>
            <a:r>
              <a:rPr lang="en-US" dirty="0"/>
              <a:t>Journey to Golgotha (23:26-33)</a:t>
            </a:r>
          </a:p>
          <a:p>
            <a:pPr lvl="1"/>
            <a:r>
              <a:rPr lang="en-US" dirty="0"/>
              <a:t>First Three Hours (23:33b-43)</a:t>
            </a:r>
          </a:p>
          <a:p>
            <a:pPr lvl="1"/>
            <a:r>
              <a:rPr lang="en-US" dirty="0"/>
              <a:t>Last Three Hours (23:44-45a, 46)</a:t>
            </a:r>
          </a:p>
          <a:p>
            <a:pPr lvl="1"/>
            <a:r>
              <a:rPr lang="en-US" dirty="0"/>
              <a:t>Jesus’ Death (23:45b, 47-49)</a:t>
            </a:r>
          </a:p>
          <a:p>
            <a:pPr lvl="1"/>
            <a:r>
              <a:rPr lang="en-US" dirty="0"/>
              <a:t>Jesus’ Burial (23:50-56)</a:t>
            </a:r>
          </a:p>
        </p:txBody>
      </p:sp>
    </p:spTree>
    <p:extLst>
      <p:ext uri="{BB962C8B-B14F-4D97-AF65-F5344CB8AC3E}">
        <p14:creationId xmlns:p14="http://schemas.microsoft.com/office/powerpoint/2010/main" val="1162611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0DA71-3680-DB7E-1060-0DF3D7A77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394"/>
            <a:ext cx="10515600" cy="1059579"/>
          </a:xfrm>
        </p:spPr>
        <p:txBody>
          <a:bodyPr/>
          <a:lstStyle/>
          <a:p>
            <a:r>
              <a:rPr lang="en-US" dirty="0"/>
              <a:t>Major Elements of a Sermon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90EEE-8959-9C1B-6252-7E52BA81F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3888"/>
            <a:ext cx="10515600" cy="548089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Foundational Elements</a:t>
            </a:r>
          </a:p>
          <a:p>
            <a:pPr lvl="1"/>
            <a:r>
              <a:rPr lang="en-US" dirty="0"/>
              <a:t>Bible Verse(s)</a:t>
            </a:r>
          </a:p>
          <a:p>
            <a:pPr lvl="1"/>
            <a:r>
              <a:rPr lang="en-US" dirty="0"/>
              <a:t>ETS; Big Idea, CIT (I use MPT)</a:t>
            </a:r>
          </a:p>
          <a:p>
            <a:pPr lvl="1"/>
            <a:r>
              <a:rPr lang="en-US" dirty="0"/>
              <a:t>Proposition</a:t>
            </a:r>
          </a:p>
          <a:p>
            <a:r>
              <a:rPr lang="en-US" dirty="0"/>
              <a:t>Formal Elements</a:t>
            </a:r>
          </a:p>
          <a:p>
            <a:pPr lvl="1"/>
            <a:r>
              <a:rPr lang="en-US" dirty="0"/>
              <a:t>Introduction</a:t>
            </a:r>
          </a:p>
          <a:p>
            <a:pPr lvl="1"/>
            <a:r>
              <a:rPr lang="en-US" dirty="0"/>
              <a:t>Body</a:t>
            </a:r>
          </a:p>
          <a:p>
            <a:pPr lvl="1"/>
            <a:r>
              <a:rPr lang="en-US" dirty="0"/>
              <a:t>Conclusion</a:t>
            </a:r>
          </a:p>
          <a:p>
            <a:r>
              <a:rPr lang="en-US" dirty="0"/>
              <a:t>Functional Elements</a:t>
            </a:r>
          </a:p>
          <a:p>
            <a:pPr lvl="1"/>
            <a:r>
              <a:rPr lang="en-US" dirty="0"/>
              <a:t>Explanation</a:t>
            </a:r>
          </a:p>
          <a:p>
            <a:pPr lvl="1"/>
            <a:r>
              <a:rPr lang="en-US" dirty="0"/>
              <a:t>Argumentation</a:t>
            </a:r>
          </a:p>
          <a:p>
            <a:pPr lvl="1"/>
            <a:r>
              <a:rPr lang="en-US" dirty="0"/>
              <a:t>Illustration</a:t>
            </a:r>
          </a:p>
          <a:p>
            <a:pPr lvl="1"/>
            <a:r>
              <a:rPr lang="en-US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391907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DB0A4-C64A-C958-87CD-17BE8C03E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901"/>
            <a:ext cx="10515600" cy="1325563"/>
          </a:xfrm>
        </p:spPr>
        <p:txBody>
          <a:bodyPr/>
          <a:lstStyle/>
          <a:p>
            <a:r>
              <a:rPr lang="en-US" dirty="0"/>
              <a:t>Via Dolorosa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382A4-BC7C-6D40-B8E3-6D8718F4E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292"/>
            <a:ext cx="10515600" cy="4261401"/>
          </a:xfrm>
        </p:spPr>
        <p:txBody>
          <a:bodyPr/>
          <a:lstStyle/>
          <a:p>
            <a:r>
              <a:rPr lang="en-US" dirty="0"/>
              <a:t>The Son of Man must suffer many things (9:22).</a:t>
            </a:r>
          </a:p>
          <a:p>
            <a:r>
              <a:rPr lang="en-US" dirty="0"/>
              <a:t>Jesus must be turned over, mocked, scourged and killed (18:31-34).</a:t>
            </a:r>
          </a:p>
          <a:p>
            <a:r>
              <a:rPr lang="en-US" dirty="0"/>
              <a:t>He set His Face towards Jerusalem</a:t>
            </a:r>
          </a:p>
          <a:p>
            <a:pPr lvl="1"/>
            <a:r>
              <a:rPr lang="en-US" dirty="0"/>
              <a:t>9:51</a:t>
            </a:r>
          </a:p>
          <a:p>
            <a:pPr lvl="1"/>
            <a:r>
              <a:rPr lang="en-US" dirty="0"/>
              <a:t>13:33</a:t>
            </a:r>
          </a:p>
          <a:p>
            <a:pPr lvl="1"/>
            <a:r>
              <a:rPr lang="en-US" dirty="0"/>
              <a:t>17:11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5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AE0DBF-41CF-1D48-877B-A9CE4A9B7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4911"/>
            <a:ext cx="10515600" cy="59050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Main Point of the Text (MPT): The MPT is a past tense statement about what the text mean in its historical context.</a:t>
            </a:r>
          </a:p>
          <a:p>
            <a:r>
              <a:rPr lang="en-US" dirty="0"/>
              <a:t>Main Point of the Sermon (MPS): The MPS is a present or future tense application of the MPT stated in a single sentence (sticky statement).</a:t>
            </a:r>
          </a:p>
          <a:p>
            <a:r>
              <a:rPr lang="en-US" dirty="0"/>
              <a:t>Objective of the Sermon in a Sentence (OSS): What hearers will do as a result of the sermon; a simple sentence expressed in the present or future tense.</a:t>
            </a:r>
          </a:p>
          <a:p>
            <a:r>
              <a:rPr lang="en-US" dirty="0"/>
              <a:t>Probing Question (PQ): A question that will guide the development of the sermon that is based upon the biblical passage.</a:t>
            </a:r>
          </a:p>
        </p:txBody>
      </p:sp>
    </p:spTree>
    <p:extLst>
      <p:ext uri="{BB962C8B-B14F-4D97-AF65-F5344CB8AC3E}">
        <p14:creationId xmlns:p14="http://schemas.microsoft.com/office/powerpoint/2010/main" val="41480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B2D5C-9EF4-379A-18D3-15F54A6DF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OSS -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94A3B8-43E0-A0F4-575E-2B5B70125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4957"/>
            <a:ext cx="10515600" cy="455743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 – </a:t>
            </a:r>
            <a:r>
              <a:rPr lang="en-US" dirty="0" err="1"/>
              <a:t>consecrative</a:t>
            </a:r>
            <a:r>
              <a:rPr lang="en-US" dirty="0"/>
              <a:t>: seeks to enlist Christians in service to God</a:t>
            </a:r>
          </a:p>
          <a:p>
            <a:r>
              <a:rPr lang="en-US" dirty="0"/>
              <a:t>C – comforting: seeks to help people with troubles, problems, and difficulties</a:t>
            </a:r>
          </a:p>
          <a:p>
            <a:r>
              <a:rPr lang="en-US" dirty="0"/>
              <a:t>D – doctrinal: seeks for Christians to understand God better</a:t>
            </a:r>
          </a:p>
          <a:p>
            <a:r>
              <a:rPr lang="en-US" dirty="0"/>
              <a:t>D – devotional: seeks for Christians to love, worship, and adore God</a:t>
            </a:r>
          </a:p>
          <a:p>
            <a:r>
              <a:rPr lang="en-US" dirty="0"/>
              <a:t>E – evangelistic: seeks the salvation of sinners</a:t>
            </a:r>
          </a:p>
          <a:p>
            <a:r>
              <a:rPr lang="en-US" dirty="0"/>
              <a:t>E – ethical: seeks to strengthen the conduct of Christians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9BFB835-678C-0123-B785-8023569D99B1}"/>
              </a:ext>
            </a:extLst>
          </p:cNvPr>
          <p:cNvSpPr txBox="1">
            <a:spLocks/>
          </p:cNvSpPr>
          <p:nvPr/>
        </p:nvSpPr>
        <p:spPr>
          <a:xfrm>
            <a:off x="838200" y="6220981"/>
            <a:ext cx="10515600" cy="457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/>
              <a:t>H. C. Brown, </a:t>
            </a:r>
            <a:r>
              <a:rPr lang="en-US" i="1" dirty="0"/>
              <a:t>A Quest for Reformation in Preaching</a:t>
            </a:r>
          </a:p>
        </p:txBody>
      </p:sp>
    </p:spTree>
    <p:extLst>
      <p:ext uri="{BB962C8B-B14F-4D97-AF65-F5344CB8AC3E}">
        <p14:creationId xmlns:p14="http://schemas.microsoft.com/office/powerpoint/2010/main" val="10048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34C07-90A7-B0AA-39C1-656F9C67A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Gospels?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D5D41-0424-4A66-17DF-628FDEADA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Gospels are inherently Christocentric.</a:t>
            </a:r>
          </a:p>
          <a:p>
            <a:pPr lvl="1"/>
            <a:r>
              <a:rPr lang="en-US" dirty="0"/>
              <a:t>Who is Jesus?</a:t>
            </a:r>
          </a:p>
          <a:p>
            <a:pPr lvl="1"/>
            <a:r>
              <a:rPr lang="en-US" dirty="0"/>
              <a:t>What did Jesus do?</a:t>
            </a:r>
          </a:p>
          <a:p>
            <a:pPr lvl="1"/>
            <a:r>
              <a:rPr lang="en-US" dirty="0"/>
              <a:t>What did Jesus say?</a:t>
            </a:r>
          </a:p>
          <a:p>
            <a:r>
              <a:rPr lang="en-US" dirty="0"/>
              <a:t>Gospels are inherently evangelistic.</a:t>
            </a:r>
          </a:p>
          <a:p>
            <a:pPr lvl="1"/>
            <a:r>
              <a:rPr lang="en-US" dirty="0"/>
              <a:t>Written so you may believe . . . Believe so you have eternal life (John 20:31).</a:t>
            </a:r>
          </a:p>
          <a:p>
            <a:pPr lvl="1"/>
            <a:r>
              <a:rPr lang="en-US" dirty="0"/>
              <a:t>Jesus’ words, actions, and substitutionary death point to salvation.</a:t>
            </a:r>
          </a:p>
        </p:txBody>
      </p:sp>
    </p:spTree>
    <p:extLst>
      <p:ext uri="{BB962C8B-B14F-4D97-AF65-F5344CB8AC3E}">
        <p14:creationId xmlns:p14="http://schemas.microsoft.com/office/powerpoint/2010/main" val="265625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FFE4A-A63E-8263-99E6-3C5F6855C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0FCF7-54D7-9462-B71F-F66822A5B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Gospels?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D79F0C-CFCF-95C7-F4C5-4DE16B74AA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Gospels are inherently didactic.</a:t>
            </a:r>
          </a:p>
          <a:p>
            <a:pPr lvl="1"/>
            <a:r>
              <a:rPr lang="en-US" dirty="0"/>
              <a:t>Jesus teaches the demands of being a disciple.</a:t>
            </a:r>
          </a:p>
          <a:p>
            <a:pPr lvl="1"/>
            <a:r>
              <a:rPr lang="en-US" dirty="0"/>
              <a:t>Jesus teaches disciples how to pray.</a:t>
            </a:r>
          </a:p>
          <a:p>
            <a:r>
              <a:rPr lang="en-US" dirty="0"/>
              <a:t>Gospels are inherently image-rich.</a:t>
            </a:r>
          </a:p>
          <a:p>
            <a:pPr lvl="1"/>
            <a:r>
              <a:rPr lang="en-US" dirty="0"/>
              <a:t>People love stories.</a:t>
            </a:r>
          </a:p>
          <a:p>
            <a:pPr lvl="1"/>
            <a:r>
              <a:rPr lang="en-US" dirty="0"/>
              <a:t>The Gospels are full of interesting stories about people with real life problems.</a:t>
            </a:r>
          </a:p>
          <a:p>
            <a:pPr lvl="1"/>
            <a:r>
              <a:rPr lang="en-US" dirty="0"/>
              <a:t>The Gospels have glimpses of action, dialogues, anger, sadness, grief, confusion, etc.</a:t>
            </a:r>
          </a:p>
        </p:txBody>
      </p:sp>
    </p:spTree>
    <p:extLst>
      <p:ext uri="{BB962C8B-B14F-4D97-AF65-F5344CB8AC3E}">
        <p14:creationId xmlns:p14="http://schemas.microsoft.com/office/powerpoint/2010/main" val="3912691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1C6D-AD6A-CEEB-4F03-6B39266D0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Preaching the Gospels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FAB4D1-7A55-4E8E-2823-2959BFC35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Preaching from Narratives</a:t>
            </a:r>
          </a:p>
          <a:p>
            <a:pPr lvl="1"/>
            <a:r>
              <a:rPr lang="en-US" dirty="0"/>
              <a:t>Use full narrative (the complete pericope)</a:t>
            </a:r>
          </a:p>
          <a:p>
            <a:pPr lvl="1"/>
            <a:r>
              <a:rPr lang="en-US" dirty="0"/>
              <a:t>Consider Inductive Approach instead of Deductive</a:t>
            </a:r>
          </a:p>
          <a:p>
            <a:pPr lvl="2"/>
            <a:r>
              <a:rPr lang="en-US" dirty="0"/>
              <a:t>Tell the story</a:t>
            </a:r>
          </a:p>
          <a:p>
            <a:pPr lvl="2"/>
            <a:r>
              <a:rPr lang="en-US" dirty="0"/>
              <a:t>Save proposition for the end</a:t>
            </a:r>
          </a:p>
          <a:p>
            <a:pPr lvl="2"/>
            <a:r>
              <a:rPr lang="en-US" dirty="0"/>
              <a:t>Either weave application into the sermon or save for the end</a:t>
            </a:r>
          </a:p>
          <a:p>
            <a:r>
              <a:rPr lang="en-US" dirty="0"/>
              <a:t>Preaching from the Parables</a:t>
            </a:r>
          </a:p>
          <a:p>
            <a:pPr lvl="1"/>
            <a:r>
              <a:rPr lang="en-US" dirty="0"/>
              <a:t>Determine the meaning</a:t>
            </a:r>
          </a:p>
          <a:p>
            <a:pPr lvl="1"/>
            <a:r>
              <a:rPr lang="en-US" dirty="0"/>
              <a:t>Modernize the language in the explanation (if needed)</a:t>
            </a:r>
          </a:p>
        </p:txBody>
      </p:sp>
    </p:spTree>
    <p:extLst>
      <p:ext uri="{BB962C8B-B14F-4D97-AF65-F5344CB8AC3E}">
        <p14:creationId xmlns:p14="http://schemas.microsoft.com/office/powerpoint/2010/main" val="241763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FB4A1-A89B-BC5D-46BD-C7901C229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Preaching the Parables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D05BC-09F2-FA56-F10B-723502839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 every element of the parable should be treated as an allegory (unless Jesus does so like in the Sower and the Seed).</a:t>
            </a:r>
          </a:p>
          <a:p>
            <a:r>
              <a:rPr lang="en-US" dirty="0"/>
              <a:t>Take note of the main persons</a:t>
            </a:r>
          </a:p>
          <a:p>
            <a:pPr lvl="1"/>
            <a:r>
              <a:rPr lang="en-US" dirty="0"/>
              <a:t>Many of Jesus’ parables have three persons (King, two servants; Father, two sons).</a:t>
            </a:r>
          </a:p>
          <a:p>
            <a:pPr lvl="1"/>
            <a:r>
              <a:rPr lang="en-US" dirty="0"/>
              <a:t>Usually, a father or king points to God</a:t>
            </a:r>
          </a:p>
          <a:p>
            <a:r>
              <a:rPr lang="en-US" dirty="0"/>
              <a:t>Begin with the idea of finding one main point, until proven otherwise.</a:t>
            </a:r>
          </a:p>
        </p:txBody>
      </p:sp>
    </p:spTree>
    <p:extLst>
      <p:ext uri="{BB962C8B-B14F-4D97-AF65-F5344CB8AC3E}">
        <p14:creationId xmlns:p14="http://schemas.microsoft.com/office/powerpoint/2010/main" val="197095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255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2578</TotalTime>
  <Words>1011</Words>
  <Application>Microsoft Office PowerPoint</Application>
  <PresentationFormat>Widescreen</PresentationFormat>
  <Paragraphs>136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Office Theme</vt:lpstr>
      <vt:lpstr>The Gospel According to Luke</vt:lpstr>
      <vt:lpstr>Major Elements of a Sermon</vt:lpstr>
      <vt:lpstr>PowerPoint Presentation</vt:lpstr>
      <vt:lpstr>OSS - Objectives</vt:lpstr>
      <vt:lpstr>Why the Gospels?</vt:lpstr>
      <vt:lpstr>Why the Gospels?</vt:lpstr>
      <vt:lpstr>Preaching the Gospels</vt:lpstr>
      <vt:lpstr>Preaching the Parables</vt:lpstr>
      <vt:lpstr>PowerPoint Presentation</vt:lpstr>
      <vt:lpstr>PowerPoint Presentation</vt:lpstr>
      <vt:lpstr>PowerPoint Presentation</vt:lpstr>
      <vt:lpstr>Songs of Christmas</vt:lpstr>
      <vt:lpstr>Sermon on the Plain</vt:lpstr>
      <vt:lpstr>Unique Parables to Luke</vt:lpstr>
      <vt:lpstr>Unique Parables to Luke</vt:lpstr>
      <vt:lpstr>Special Emphasis on Women in Luke</vt:lpstr>
      <vt:lpstr>Jesus’ Prayer Ministry</vt:lpstr>
      <vt:lpstr>Jesus’ Final Week</vt:lpstr>
      <vt:lpstr>Jesus’ Final Week</vt:lpstr>
      <vt:lpstr>Via Dolorosa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PATH5333  Pastoral Ministry</dc:title>
  <dc:creator>Thomas Magers II</dc:creator>
  <cp:lastModifiedBy>Thomas Magers II</cp:lastModifiedBy>
  <cp:revision>35</cp:revision>
  <dcterms:created xsi:type="dcterms:W3CDTF">2021-01-31T00:35:47Z</dcterms:created>
  <dcterms:modified xsi:type="dcterms:W3CDTF">2025-03-31T12:29:12Z</dcterms:modified>
</cp:coreProperties>
</file>